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81" r:id="rId5"/>
    <p:sldId id="282" r:id="rId6"/>
    <p:sldId id="277" r:id="rId7"/>
    <p:sldId id="267" r:id="rId8"/>
    <p:sldId id="279" r:id="rId9"/>
    <p:sldId id="270" r:id="rId10"/>
    <p:sldId id="283" r:id="rId11"/>
    <p:sldId id="269" r:id="rId12"/>
    <p:sldId id="284" r:id="rId13"/>
    <p:sldId id="285" r:id="rId14"/>
    <p:sldId id="286" r:id="rId15"/>
    <p:sldId id="287" r:id="rId16"/>
    <p:sldId id="288" r:id="rId17"/>
    <p:sldId id="280" r:id="rId18"/>
    <p:sldId id="274" r:id="rId19"/>
    <p:sldId id="276"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38"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94D34-0A59-496F-8C08-3A4E2AB2B546}" type="datetimeFigureOut">
              <a:rPr lang="el-GR" smtClean="0"/>
              <a:pPr/>
              <a:t>19/6/2015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94D34-0A59-496F-8C08-3A4E2AB2B546}" type="datetimeFigureOut">
              <a:rPr lang="el-GR" smtClean="0"/>
              <a:pPr/>
              <a:t>19/6/2015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94D34-0A59-496F-8C08-3A4E2AB2B546}" type="datetimeFigureOut">
              <a:rPr lang="el-GR" smtClean="0"/>
              <a:pPr/>
              <a:t>19/6/2015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94D34-0A59-496F-8C08-3A4E2AB2B546}" type="datetimeFigureOut">
              <a:rPr lang="el-GR" smtClean="0"/>
              <a:pPr/>
              <a:t>19/6/2015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94D34-0A59-496F-8C08-3A4E2AB2B546}" type="datetimeFigureOut">
              <a:rPr lang="el-GR" smtClean="0"/>
              <a:pPr/>
              <a:t>19/6/2015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94D34-0A59-496F-8C08-3A4E2AB2B546}" type="datetimeFigureOut">
              <a:rPr lang="el-GR" smtClean="0"/>
              <a:pPr/>
              <a:t>19/6/2015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994D34-0A59-496F-8C08-3A4E2AB2B546}" type="datetimeFigureOut">
              <a:rPr lang="el-GR" smtClean="0"/>
              <a:pPr/>
              <a:t>19/6/2015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94D34-0A59-496F-8C08-3A4E2AB2B546}" type="datetimeFigureOut">
              <a:rPr lang="el-GR" smtClean="0"/>
              <a:pPr/>
              <a:t>19/6/2015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94D34-0A59-496F-8C08-3A4E2AB2B546}" type="datetimeFigureOut">
              <a:rPr lang="el-GR" smtClean="0"/>
              <a:pPr/>
              <a:t>19/6/2015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531047B-A1D1-42F7-B722-577D20679B5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94D34-0A59-496F-8C08-3A4E2AB2B546}" type="datetimeFigureOut">
              <a:rPr lang="el-GR" smtClean="0"/>
              <a:pPr/>
              <a:t>19/6/2015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31047B-A1D1-42F7-B722-577D20679B54}" type="slidenum">
              <a:rPr lang="el-GR" smtClean="0"/>
              <a:pPr/>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994D34-0A59-496F-8C08-3A4E2AB2B546}" type="datetimeFigureOut">
              <a:rPr lang="el-GR" smtClean="0"/>
              <a:pPr/>
              <a:t>19/6/2015</a:t>
            </a:fld>
            <a:endParaRPr lang="el-GR"/>
          </a:p>
        </p:txBody>
      </p:sp>
      <p:sp>
        <p:nvSpPr>
          <p:cNvPr id="9" name="Slide Number Placeholder 8"/>
          <p:cNvSpPr>
            <a:spLocks noGrp="1"/>
          </p:cNvSpPr>
          <p:nvPr>
            <p:ph type="sldNum" sz="quarter" idx="11"/>
          </p:nvPr>
        </p:nvSpPr>
        <p:spPr/>
        <p:txBody>
          <a:bodyPr/>
          <a:lstStyle/>
          <a:p>
            <a:fld id="{A531047B-A1D1-42F7-B722-577D20679B54}"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31047B-A1D1-42F7-B722-577D20679B54}" type="slidenum">
              <a:rPr lang="el-GR" smtClean="0"/>
              <a:pPr/>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C994D34-0A59-496F-8C08-3A4E2AB2B546}" type="datetimeFigureOut">
              <a:rPr lang="el-GR" smtClean="0"/>
              <a:pPr/>
              <a:t>19/6/2015</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8062664" cy="4824536"/>
          </a:xfrm>
        </p:spPr>
        <p:txBody>
          <a:bodyPr>
            <a:normAutofit/>
          </a:bodyPr>
          <a:lstStyle/>
          <a:p>
            <a:pPr algn="ctr"/>
            <a:r>
              <a:rPr lang="en-US" sz="2700" dirty="0" smtClean="0">
                <a:solidFill>
                  <a:schemeClr val="accent1">
                    <a:lumMod val="60000"/>
                    <a:lumOff val="40000"/>
                  </a:schemeClr>
                </a:solidFill>
              </a:rPr>
              <a:t>Technological </a:t>
            </a:r>
            <a:r>
              <a:rPr lang="en-US" sz="2700" dirty="0">
                <a:solidFill>
                  <a:schemeClr val="accent1">
                    <a:lumMod val="60000"/>
                    <a:lumOff val="40000"/>
                  </a:schemeClr>
                </a:solidFill>
              </a:rPr>
              <a:t>Educational Institute of Crete</a:t>
            </a:r>
            <a:br>
              <a:rPr lang="en-US" sz="2700" dirty="0">
                <a:solidFill>
                  <a:schemeClr val="accent1">
                    <a:lumMod val="60000"/>
                    <a:lumOff val="40000"/>
                  </a:schemeClr>
                </a:solidFill>
              </a:rPr>
            </a:br>
            <a:r>
              <a:rPr lang="en-US" sz="2700" dirty="0">
                <a:solidFill>
                  <a:schemeClr val="tx2">
                    <a:lumMod val="40000"/>
                    <a:lumOff val="60000"/>
                  </a:schemeClr>
                </a:solidFill>
              </a:rPr>
              <a:t>School of Applied Technology</a:t>
            </a:r>
            <a:br>
              <a:rPr lang="en-US" sz="2700" dirty="0">
                <a:solidFill>
                  <a:schemeClr val="tx2">
                    <a:lumMod val="40000"/>
                    <a:lumOff val="60000"/>
                  </a:schemeClr>
                </a:solidFill>
              </a:rPr>
            </a:br>
            <a:r>
              <a:rPr lang="en-US" sz="2700" dirty="0">
                <a:solidFill>
                  <a:schemeClr val="accent1">
                    <a:lumMod val="60000"/>
                    <a:lumOff val="40000"/>
                  </a:schemeClr>
                </a:solidFill>
              </a:rPr>
              <a:t>Department of Informatics </a:t>
            </a:r>
            <a:r>
              <a:rPr lang="en-US" sz="2700" dirty="0" smtClean="0">
                <a:solidFill>
                  <a:schemeClr val="accent1">
                    <a:lumMod val="60000"/>
                    <a:lumOff val="40000"/>
                  </a:schemeClr>
                </a:solidFill>
              </a:rPr>
              <a:t>Engineering</a:t>
            </a:r>
            <a:r>
              <a:rPr lang="en-US" sz="2400" dirty="0" smtClean="0">
                <a:solidFill>
                  <a:schemeClr val="accent1">
                    <a:lumMod val="60000"/>
                    <a:lumOff val="40000"/>
                  </a:schemeClr>
                </a:solidFill>
              </a:rPr>
              <a:t/>
            </a:r>
            <a:br>
              <a:rPr lang="en-US" sz="2400" dirty="0" smtClean="0">
                <a:solidFill>
                  <a:schemeClr val="accent1">
                    <a:lumMod val="60000"/>
                    <a:lumOff val="40000"/>
                  </a:schemeClr>
                </a:solidFill>
              </a:rPr>
            </a:br>
            <a:r>
              <a:rPr lang="en-US" sz="2400" dirty="0">
                <a:solidFill>
                  <a:schemeClr val="accent1">
                    <a:lumMod val="60000"/>
                    <a:lumOff val="40000"/>
                  </a:schemeClr>
                </a:solidFill>
              </a:rPr>
              <a:t/>
            </a:r>
            <a:br>
              <a:rPr lang="en-US" sz="2400" dirty="0">
                <a:solidFill>
                  <a:schemeClr val="accent1">
                    <a:lumMod val="60000"/>
                    <a:lumOff val="40000"/>
                  </a:schemeClr>
                </a:solidFill>
              </a:rPr>
            </a:br>
            <a:r>
              <a:rPr lang="en-US" sz="2400" dirty="0" smtClean="0">
                <a:solidFill>
                  <a:schemeClr val="accent1">
                    <a:lumMod val="60000"/>
                    <a:lumOff val="40000"/>
                  </a:schemeClr>
                </a:solidFill>
              </a:rPr>
              <a:t/>
            </a:r>
            <a:br>
              <a:rPr lang="en-US" sz="2400" dirty="0" smtClean="0">
                <a:solidFill>
                  <a:schemeClr val="accent1">
                    <a:lumMod val="60000"/>
                    <a:lumOff val="40000"/>
                  </a:schemeClr>
                </a:solidFill>
              </a:rPr>
            </a:br>
            <a:r>
              <a:rPr lang="en-US" sz="2000" u="sng" dirty="0" smtClean="0"/>
              <a:t>Paper Title</a:t>
            </a:r>
            <a:r>
              <a:rPr lang="en-US" sz="2000" u="sng" dirty="0"/>
              <a:t/>
            </a:r>
            <a:br>
              <a:rPr lang="en-US" sz="2000" u="sng" dirty="0"/>
            </a:br>
            <a:r>
              <a:rPr lang="en-US" sz="2700" dirty="0"/>
              <a:t>Integrating WebRTC and X3DOM:</a:t>
            </a:r>
            <a:br>
              <a:rPr lang="en-US" sz="2700" dirty="0"/>
            </a:br>
            <a:r>
              <a:rPr lang="en-US" sz="2700" dirty="0"/>
              <a:t>Bridging the Gap between Communications and </a:t>
            </a:r>
            <a:r>
              <a:rPr lang="en-US" sz="2700" dirty="0" smtClean="0"/>
              <a:t>Graphics</a:t>
            </a:r>
            <a:br>
              <a:rPr lang="en-US" sz="2700" dirty="0" smtClean="0"/>
            </a:br>
            <a:r>
              <a:rPr lang="en-US" sz="1800" dirty="0" err="1" smtClean="0"/>
              <a:t>Haroula</a:t>
            </a:r>
            <a:r>
              <a:rPr lang="en-US" sz="1800" dirty="0" smtClean="0"/>
              <a:t> </a:t>
            </a:r>
            <a:r>
              <a:rPr lang="en-US" sz="1800" dirty="0" err="1" smtClean="0"/>
              <a:t>Andrioti</a:t>
            </a:r>
            <a:r>
              <a:rPr lang="en-US" sz="1800" dirty="0" smtClean="0"/>
              <a:t>, </a:t>
            </a:r>
            <a:r>
              <a:rPr lang="en-US" sz="1800" dirty="0" smtClean="0"/>
              <a:t>Andreas </a:t>
            </a:r>
            <a:r>
              <a:rPr lang="en-US" sz="1800" dirty="0" err="1" smtClean="0"/>
              <a:t>Stamoulias</a:t>
            </a:r>
            <a:r>
              <a:rPr lang="en-US" sz="1800" dirty="0" smtClean="0"/>
              <a:t>, </a:t>
            </a:r>
            <a:r>
              <a:rPr lang="en-US" sz="1800" dirty="0" smtClean="0"/>
              <a:t>Kostas </a:t>
            </a:r>
            <a:r>
              <a:rPr lang="en-US" sz="1800" dirty="0" err="1" smtClean="0"/>
              <a:t>Kapetanakis</a:t>
            </a:r>
            <a:r>
              <a:rPr lang="en-US" sz="1800" dirty="0" smtClean="0"/>
              <a:t>, </a:t>
            </a:r>
            <a:r>
              <a:rPr lang="en-US" sz="1800" dirty="0" smtClean="0"/>
              <a:t>Spyros </a:t>
            </a:r>
            <a:r>
              <a:rPr lang="en-US" sz="1800" dirty="0" err="1" smtClean="0"/>
              <a:t>Panagiotakis</a:t>
            </a:r>
            <a:r>
              <a:rPr lang="en-US" sz="1800" dirty="0" smtClean="0"/>
              <a:t>, </a:t>
            </a:r>
            <a:r>
              <a:rPr lang="en-US" sz="1800" dirty="0" err="1" smtClean="0"/>
              <a:t>Athanasios</a:t>
            </a:r>
            <a:r>
              <a:rPr lang="en-US" sz="1800" dirty="0" smtClean="0"/>
              <a:t> G</a:t>
            </a:r>
            <a:r>
              <a:rPr lang="en-US" sz="1800" dirty="0" smtClean="0"/>
              <a:t>. </a:t>
            </a:r>
            <a:r>
              <a:rPr lang="en-US" sz="1800" dirty="0" err="1" smtClean="0"/>
              <a:t>Malamos</a:t>
            </a:r>
            <a:r>
              <a:rPr lang="en-US" sz="1800" dirty="0" smtClean="0"/>
              <a:t/>
            </a:r>
            <a:br>
              <a:rPr lang="en-US" sz="1800" dirty="0" smtClean="0"/>
            </a:br>
            <a:r>
              <a:rPr lang="en-US" sz="1800" dirty="0" smtClean="0"/>
              <a:t/>
            </a:r>
            <a:br>
              <a:rPr lang="en-US" sz="1800" dirty="0" smtClean="0"/>
            </a:br>
            <a:r>
              <a:rPr lang="en-US" sz="1800" i="1" dirty="0"/>
              <a:t/>
            </a:r>
            <a:br>
              <a:rPr lang="en-US" sz="1800" i="1" dirty="0"/>
            </a:br>
            <a:endParaRPr lang="el-GR" sz="1800" dirty="0"/>
          </a:p>
        </p:txBody>
      </p:sp>
      <p:pic>
        <p:nvPicPr>
          <p:cNvPr id="4" name="Picture 5"/>
          <p:cNvPicPr>
            <a:picLocks noChangeAspect="1" noChangeArrowheads="1"/>
          </p:cNvPicPr>
          <p:nvPr/>
        </p:nvPicPr>
        <p:blipFill>
          <a:blip r:embed="rId2" cstate="print"/>
          <a:srcRect l="4062" t="12500" r="54688" b="68750"/>
          <a:stretch>
            <a:fillRect/>
          </a:stretch>
        </p:blipFill>
        <p:spPr bwMode="auto">
          <a:xfrm>
            <a:off x="4211960" y="5445224"/>
            <a:ext cx="3911600" cy="1066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21569" y="620688"/>
            <a:ext cx="1426095" cy="1296144"/>
          </a:xfrm>
          <a:prstGeom prst="rect">
            <a:avLst/>
          </a:prstGeom>
          <a:noFill/>
          <a:ln w="9525">
            <a:noFill/>
            <a:miter lim="800000"/>
            <a:headEnd/>
            <a:tailEnd/>
          </a:ln>
        </p:spPr>
      </p:pic>
      <p:sp>
        <p:nvSpPr>
          <p:cNvPr id="6" name="5 - Υπότιτλος"/>
          <p:cNvSpPr>
            <a:spLocks noGrp="1"/>
          </p:cNvSpPr>
          <p:nvPr>
            <p:ph type="subTitle" idx="1"/>
          </p:nvPr>
        </p:nvSpPr>
        <p:spPr/>
        <p:txBody>
          <a:bodyPr/>
          <a:lstStyle/>
          <a:p>
            <a:r>
              <a:rPr lang="en-US" i="1" dirty="0" smtClean="0"/>
              <a:t>Presentation by: Dr</a:t>
            </a:r>
            <a:r>
              <a:rPr lang="en-US" i="1" dirty="0" smtClean="0"/>
              <a:t>. </a:t>
            </a:r>
            <a:r>
              <a:rPr lang="en-US" i="1" dirty="0" err="1" smtClean="0"/>
              <a:t>Athanasios</a:t>
            </a:r>
            <a:r>
              <a:rPr lang="en-US" i="1" dirty="0" smtClean="0"/>
              <a:t>  G. </a:t>
            </a:r>
            <a:r>
              <a:rPr lang="en-US" i="1" dirty="0" err="1" smtClean="0"/>
              <a:t>Malamos</a:t>
            </a:r>
            <a:endParaRPr lang="el-GR" dirty="0"/>
          </a:p>
        </p:txBody>
      </p:sp>
    </p:spTree>
    <p:extLst>
      <p:ext uri="{BB962C8B-B14F-4D97-AF65-F5344CB8AC3E}">
        <p14:creationId xmlns:p14="http://schemas.microsoft.com/office/powerpoint/2010/main" xmlns="" val="237077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rocess 9"/>
          <p:cNvSpPr/>
          <p:nvPr/>
        </p:nvSpPr>
        <p:spPr>
          <a:xfrm>
            <a:off x="1066800" y="1447800"/>
            <a:ext cx="1600200" cy="37338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ctrTitle"/>
          </p:nvPr>
        </p:nvSpPr>
        <p:spPr>
          <a:xfrm>
            <a:off x="685800" y="6927"/>
            <a:ext cx="7772400" cy="1470025"/>
          </a:xfrm>
        </p:spPr>
        <p:txBody>
          <a:bodyPr/>
          <a:lstStyle/>
          <a:p>
            <a:r>
              <a:rPr lang="en-GB" dirty="0" smtClean="0"/>
              <a:t>Draft architecture</a:t>
            </a:r>
            <a:endParaRPr lang="en-GB" dirty="0"/>
          </a:p>
        </p:txBody>
      </p:sp>
      <p:sp>
        <p:nvSpPr>
          <p:cNvPr id="4" name="Rounded Rectangle 3"/>
          <p:cNvSpPr/>
          <p:nvPr/>
        </p:nvSpPr>
        <p:spPr>
          <a:xfrm>
            <a:off x="1143000" y="2133600"/>
            <a:ext cx="1447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Node.js Server</a:t>
            </a:r>
            <a:endParaRPr lang="en-GB" dirty="0"/>
          </a:p>
        </p:txBody>
      </p:sp>
      <p:sp>
        <p:nvSpPr>
          <p:cNvPr id="5" name="Snip Same Side Corner Rectangle 4"/>
          <p:cNvSpPr/>
          <p:nvPr/>
        </p:nvSpPr>
        <p:spPr>
          <a:xfrm>
            <a:off x="1162050" y="4267200"/>
            <a:ext cx="1409700" cy="6096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Socket.io</a:t>
            </a:r>
            <a:endParaRPr lang="en-GB" dirty="0"/>
          </a:p>
        </p:txBody>
      </p:sp>
      <p:sp>
        <p:nvSpPr>
          <p:cNvPr id="6" name="Rectangle 5"/>
          <p:cNvSpPr/>
          <p:nvPr/>
        </p:nvSpPr>
        <p:spPr>
          <a:xfrm>
            <a:off x="5486400" y="1600200"/>
            <a:ext cx="1752600" cy="838200"/>
          </a:xfrm>
          <a:prstGeom prst="rect">
            <a:avLst/>
          </a:prstGeom>
          <a:ln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GB" dirty="0"/>
          </a:p>
        </p:txBody>
      </p:sp>
      <p:sp>
        <p:nvSpPr>
          <p:cNvPr id="15" name="Right Arrow 14"/>
          <p:cNvSpPr/>
          <p:nvPr/>
        </p:nvSpPr>
        <p:spPr>
          <a:xfrm rot="20017657">
            <a:off x="2399187" y="3445007"/>
            <a:ext cx="4140793" cy="68408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Send Remote Client Session Description</a:t>
            </a:r>
            <a:endParaRPr lang="en-GB" dirty="0"/>
          </a:p>
        </p:txBody>
      </p:sp>
      <p:sp>
        <p:nvSpPr>
          <p:cNvPr id="14" name="Left Arrow 13"/>
          <p:cNvSpPr/>
          <p:nvPr/>
        </p:nvSpPr>
        <p:spPr>
          <a:xfrm rot="19409899">
            <a:off x="1897508" y="2968410"/>
            <a:ext cx="4165728" cy="57992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Request  video </a:t>
            </a:r>
            <a:r>
              <a:rPr lang="en-US" dirty="0" smtClean="0"/>
              <a:t>call</a:t>
            </a:r>
            <a:endParaRPr lang="en-GB" dirty="0"/>
          </a:p>
        </p:txBody>
      </p:sp>
      <p:sp>
        <p:nvSpPr>
          <p:cNvPr id="8" name="Right Arrow 7"/>
          <p:cNvSpPr/>
          <p:nvPr/>
        </p:nvSpPr>
        <p:spPr>
          <a:xfrm>
            <a:off x="2590800" y="2204864"/>
            <a:ext cx="3124200" cy="618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 Page, Handle Requests</a:t>
            </a:r>
            <a:endParaRPr lang="en-GB" dirty="0"/>
          </a:p>
        </p:txBody>
      </p:sp>
      <p:sp>
        <p:nvSpPr>
          <p:cNvPr id="11" name="Rectangle 5"/>
          <p:cNvSpPr/>
          <p:nvPr/>
        </p:nvSpPr>
        <p:spPr>
          <a:xfrm>
            <a:off x="5843736" y="1916832"/>
            <a:ext cx="1752600" cy="838200"/>
          </a:xfrm>
          <a:prstGeom prst="rect">
            <a:avLst/>
          </a:prstGeom>
          <a:ln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GB" dirty="0"/>
          </a:p>
        </p:txBody>
      </p:sp>
      <p:sp>
        <p:nvSpPr>
          <p:cNvPr id="12" name="Rectangle 5"/>
          <p:cNvSpPr/>
          <p:nvPr/>
        </p:nvSpPr>
        <p:spPr>
          <a:xfrm>
            <a:off x="6203776" y="2204864"/>
            <a:ext cx="1752600" cy="838200"/>
          </a:xfrm>
          <a:prstGeom prst="rect">
            <a:avLst/>
          </a:prstGeom>
          <a:ln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GB" dirty="0"/>
          </a:p>
        </p:txBody>
      </p:sp>
      <p:sp>
        <p:nvSpPr>
          <p:cNvPr id="13" name="12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188609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Diagram of the Immersive – Experience application </a:t>
            </a:r>
            <a:endParaRPr lang="el-GR" sz="3600" dirty="0"/>
          </a:p>
        </p:txBody>
      </p:sp>
      <p:pic>
        <p:nvPicPr>
          <p:cNvPr id="5" name="Content Placeholder 4" descr="C:\Users\Xaroula\Desktop\paper - web 3D conference\andreas\CD_vrCube.pn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755576" y="1844824"/>
            <a:ext cx="6840760" cy="4392488"/>
          </a:xfrm>
          <a:prstGeom prst="rect">
            <a:avLst/>
          </a:prstGeom>
          <a:noFill/>
          <a:ln>
            <a:noFill/>
          </a:ln>
        </p:spPr>
      </p:pic>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3273603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097"/>
            <a:ext cx="8229600" cy="696897"/>
          </a:xfrm>
        </p:spPr>
        <p:txBody>
          <a:bodyPr>
            <a:normAutofit fontScale="90000"/>
          </a:bodyPr>
          <a:lstStyle/>
          <a:p>
            <a:r>
              <a:rPr lang="en-US" dirty="0" smtClean="0"/>
              <a:t>Coding examples…….</a:t>
            </a:r>
            <a:endParaRPr lang="en-GB" dirty="0"/>
          </a:p>
        </p:txBody>
      </p:sp>
      <p:sp>
        <p:nvSpPr>
          <p:cNvPr id="3" name="Content Placeholder 2"/>
          <p:cNvSpPr>
            <a:spLocks noGrp="1"/>
          </p:cNvSpPr>
          <p:nvPr>
            <p:ph idx="1"/>
          </p:nvPr>
        </p:nvSpPr>
        <p:spPr>
          <a:xfrm>
            <a:off x="457200" y="685800"/>
            <a:ext cx="8229600" cy="6096000"/>
          </a:xfrm>
          <a:ln>
            <a:solidFill>
              <a:schemeClr val="accent1"/>
            </a:solidFill>
          </a:ln>
        </p:spPr>
        <p:txBody>
          <a:bodyPr>
            <a:noAutofit/>
          </a:bodyPr>
          <a:lstStyle/>
          <a:p>
            <a:pPr marL="0" indent="0" algn="ctr">
              <a:buNone/>
            </a:pPr>
            <a:r>
              <a:rPr lang="en-US" sz="3200" b="1" dirty="0" smtClean="0"/>
              <a:t>Connection </a:t>
            </a:r>
            <a:r>
              <a:rPr lang="en-US" sz="3200" b="1" dirty="0" smtClean="0"/>
              <a:t>1/2</a:t>
            </a:r>
            <a:endParaRPr lang="en-US" sz="3200" b="1" dirty="0" smtClean="0"/>
          </a:p>
          <a:p>
            <a:pPr>
              <a:buNone/>
            </a:pPr>
            <a:r>
              <a:rPr lang="en-US" sz="2000" dirty="0" smtClean="0"/>
              <a:t>Client </a:t>
            </a:r>
            <a:r>
              <a:rPr lang="en-US" sz="2000" dirty="0" smtClean="0"/>
              <a:t>connects via Socket.io to Node.js Server hosted at </a:t>
            </a:r>
            <a:r>
              <a:rPr lang="en-US" sz="2000" dirty="0"/>
              <a:t> </a:t>
            </a:r>
            <a:r>
              <a:rPr lang="en-US" sz="2000" dirty="0" err="1"/>
              <a:t>OpenShift</a:t>
            </a:r>
            <a:r>
              <a:rPr lang="en-US" sz="2000" dirty="0"/>
              <a:t> </a:t>
            </a:r>
            <a:endParaRPr lang="en-US" sz="2000" dirty="0" smtClean="0"/>
          </a:p>
          <a:p>
            <a:pPr marL="0" indent="0">
              <a:buNone/>
            </a:pPr>
            <a:endParaRPr lang="en-US" sz="3200" dirty="0" smtClean="0"/>
          </a:p>
          <a:p>
            <a:pPr marL="0" indent="0">
              <a:buNone/>
            </a:pPr>
            <a:r>
              <a:rPr lang="en-US" sz="2000" b="1" dirty="0" smtClean="0"/>
              <a:t>Server</a:t>
            </a:r>
            <a:endParaRPr lang="en-US" sz="2000" b="1" dirty="0"/>
          </a:p>
          <a:p>
            <a:pPr marL="0" indent="0">
              <a:buNone/>
            </a:pPr>
            <a:r>
              <a:rPr lang="en-US" sz="1600" dirty="0" err="1"/>
              <a:t>var</a:t>
            </a:r>
            <a:r>
              <a:rPr lang="en-US" sz="1600" dirty="0"/>
              <a:t> </a:t>
            </a:r>
            <a:r>
              <a:rPr lang="en-US" sz="1600" dirty="0" err="1"/>
              <a:t>myApp</a:t>
            </a:r>
            <a:r>
              <a:rPr lang="en-US" sz="1600" dirty="0"/>
              <a:t> = require('http').</a:t>
            </a:r>
            <a:r>
              <a:rPr lang="en-US" sz="1600" dirty="0" err="1"/>
              <a:t>createServer</a:t>
            </a:r>
            <a:r>
              <a:rPr lang="en-US" sz="1600" dirty="0"/>
              <a:t>(handler);</a:t>
            </a:r>
          </a:p>
          <a:p>
            <a:pPr marL="0" indent="0">
              <a:buNone/>
            </a:pPr>
            <a:r>
              <a:rPr lang="en-US" sz="1600" dirty="0" err="1"/>
              <a:t>var</a:t>
            </a:r>
            <a:r>
              <a:rPr lang="en-US" sz="1600" dirty="0"/>
              <a:t> </a:t>
            </a:r>
            <a:r>
              <a:rPr lang="en-US" sz="1600" dirty="0" err="1"/>
              <a:t>url</a:t>
            </a:r>
            <a:r>
              <a:rPr lang="en-US" sz="1600" dirty="0"/>
              <a:t> = require('</a:t>
            </a:r>
            <a:r>
              <a:rPr lang="en-US" sz="1600" dirty="0" err="1"/>
              <a:t>url</a:t>
            </a:r>
            <a:r>
              <a:rPr lang="en-US" sz="1600" dirty="0"/>
              <a:t>');</a:t>
            </a:r>
          </a:p>
          <a:p>
            <a:pPr marL="0" indent="0">
              <a:buNone/>
            </a:pPr>
            <a:r>
              <a:rPr lang="en-US" sz="1600" dirty="0" err="1"/>
              <a:t>var</a:t>
            </a:r>
            <a:r>
              <a:rPr lang="en-US" sz="1600" dirty="0"/>
              <a:t> </a:t>
            </a:r>
            <a:r>
              <a:rPr lang="en-US" sz="1600" dirty="0" err="1"/>
              <a:t>fs</a:t>
            </a:r>
            <a:r>
              <a:rPr lang="en-US" sz="1600" dirty="0"/>
              <a:t> = require('</a:t>
            </a:r>
            <a:r>
              <a:rPr lang="en-US" sz="1600" dirty="0" err="1"/>
              <a:t>fs</a:t>
            </a:r>
            <a:r>
              <a:rPr lang="en-US" sz="1600" dirty="0"/>
              <a:t>');</a:t>
            </a:r>
          </a:p>
          <a:p>
            <a:pPr marL="0" indent="0">
              <a:buNone/>
            </a:pPr>
            <a:r>
              <a:rPr lang="en-US" sz="1600" dirty="0" err="1"/>
              <a:t>var</a:t>
            </a:r>
            <a:r>
              <a:rPr lang="en-US" sz="1600" dirty="0"/>
              <a:t> path = require("path"); </a:t>
            </a:r>
          </a:p>
          <a:p>
            <a:pPr marL="0" indent="0">
              <a:buNone/>
            </a:pPr>
            <a:r>
              <a:rPr lang="en-US" sz="1600" dirty="0" err="1"/>
              <a:t>var</a:t>
            </a:r>
            <a:r>
              <a:rPr lang="en-US" sz="1600" dirty="0"/>
              <a:t> </a:t>
            </a:r>
            <a:r>
              <a:rPr lang="en-US" sz="1600" dirty="0" err="1"/>
              <a:t>io</a:t>
            </a:r>
            <a:r>
              <a:rPr lang="en-US" sz="1600" dirty="0"/>
              <a:t> = require('socket.io')(</a:t>
            </a:r>
            <a:r>
              <a:rPr lang="en-US" sz="1600" dirty="0" err="1"/>
              <a:t>myApp</a:t>
            </a:r>
            <a:r>
              <a:rPr lang="en-US" sz="1600" dirty="0" smtClean="0"/>
              <a:t>);</a:t>
            </a:r>
            <a:endParaRPr lang="en-US" sz="1600" dirty="0"/>
          </a:p>
          <a:p>
            <a:pPr marL="0" indent="0">
              <a:buNone/>
            </a:pPr>
            <a:r>
              <a:rPr lang="en-US" sz="1600" dirty="0" err="1"/>
              <a:t>var</a:t>
            </a:r>
            <a:r>
              <a:rPr lang="en-US" sz="1600" dirty="0"/>
              <a:t> </a:t>
            </a:r>
            <a:r>
              <a:rPr lang="en-US" sz="1600" dirty="0" err="1"/>
              <a:t>server_port</a:t>
            </a:r>
            <a:r>
              <a:rPr lang="en-US" sz="1600" dirty="0"/>
              <a:t> = </a:t>
            </a:r>
            <a:r>
              <a:rPr lang="en-US" sz="1600" dirty="0" err="1"/>
              <a:t>process.env.OPENSHIFT_NODEJS_PORT</a:t>
            </a:r>
            <a:r>
              <a:rPr lang="en-US" sz="1600" dirty="0"/>
              <a:t> || 8080</a:t>
            </a:r>
          </a:p>
          <a:p>
            <a:pPr marL="0" indent="0">
              <a:buNone/>
            </a:pPr>
            <a:r>
              <a:rPr lang="en-US" sz="1600" dirty="0" err="1"/>
              <a:t>var</a:t>
            </a:r>
            <a:r>
              <a:rPr lang="en-US" sz="1600" dirty="0"/>
              <a:t> </a:t>
            </a:r>
            <a:r>
              <a:rPr lang="en-US" sz="1600" dirty="0" err="1"/>
              <a:t>server_ip_address</a:t>
            </a:r>
            <a:r>
              <a:rPr lang="en-US" sz="1600" dirty="0"/>
              <a:t> = </a:t>
            </a:r>
            <a:r>
              <a:rPr lang="en-US" sz="1600" dirty="0" err="1"/>
              <a:t>process.env.OPENSHIFT_NODEJS_IP</a:t>
            </a:r>
            <a:r>
              <a:rPr lang="en-US" sz="1600" dirty="0"/>
              <a:t> || '127.0.0.1</a:t>
            </a:r>
            <a:r>
              <a:rPr lang="en-US" sz="1600" dirty="0" smtClean="0"/>
              <a:t>'</a:t>
            </a:r>
            <a:endParaRPr lang="en-US" sz="1600" dirty="0"/>
          </a:p>
          <a:p>
            <a:pPr marL="0" indent="0">
              <a:buNone/>
            </a:pPr>
            <a:r>
              <a:rPr lang="en-US" sz="1600" dirty="0" err="1"/>
              <a:t>myApp.listen</a:t>
            </a:r>
            <a:r>
              <a:rPr lang="en-US" sz="1600" dirty="0"/>
              <a:t>(</a:t>
            </a:r>
            <a:r>
              <a:rPr lang="en-US" sz="1600" dirty="0" err="1"/>
              <a:t>server_port</a:t>
            </a:r>
            <a:r>
              <a:rPr lang="en-US" sz="1600" dirty="0"/>
              <a:t>, </a:t>
            </a:r>
            <a:r>
              <a:rPr lang="en-US" sz="1600" dirty="0" err="1"/>
              <a:t>server_ip_address</a:t>
            </a:r>
            <a:r>
              <a:rPr lang="en-US" sz="1600" dirty="0"/>
              <a:t>, function(){</a:t>
            </a:r>
          </a:p>
          <a:p>
            <a:pPr marL="0" indent="0">
              <a:buNone/>
            </a:pPr>
            <a:r>
              <a:rPr lang="en-US" sz="1600" dirty="0" smtClean="0"/>
              <a:t>	console.log</a:t>
            </a:r>
            <a:r>
              <a:rPr lang="en-US" sz="1600" dirty="0"/>
              <a:t>("Listening on " + </a:t>
            </a:r>
            <a:r>
              <a:rPr lang="en-US" sz="1600" dirty="0" err="1"/>
              <a:t>server_ip_address</a:t>
            </a:r>
            <a:r>
              <a:rPr lang="en-US" sz="1600" dirty="0"/>
              <a:t> + ", </a:t>
            </a:r>
            <a:r>
              <a:rPr lang="en-US" sz="1600" dirty="0" err="1"/>
              <a:t>server_port</a:t>
            </a:r>
            <a:r>
              <a:rPr lang="en-US" sz="1600" dirty="0"/>
              <a:t> " + </a:t>
            </a:r>
            <a:r>
              <a:rPr lang="en-US" sz="1600" dirty="0" err="1"/>
              <a:t>server_port</a:t>
            </a:r>
            <a:r>
              <a:rPr lang="en-US" sz="1600" dirty="0"/>
              <a:t>);</a:t>
            </a:r>
          </a:p>
          <a:p>
            <a:pPr marL="0" indent="0">
              <a:buNone/>
            </a:pPr>
            <a:r>
              <a:rPr lang="en-US" sz="1600" dirty="0" smtClean="0"/>
              <a:t>});</a:t>
            </a:r>
          </a:p>
          <a:p>
            <a:pPr marL="0" indent="0">
              <a:buNone/>
            </a:pPr>
            <a:endParaRPr lang="en-US" sz="3200" dirty="0" smtClean="0"/>
          </a:p>
          <a:p>
            <a:pPr marL="0" indent="0">
              <a:buNone/>
            </a:pPr>
            <a:r>
              <a:rPr lang="en-US" sz="2000" b="1" dirty="0" smtClean="0"/>
              <a:t>Client</a:t>
            </a:r>
          </a:p>
          <a:p>
            <a:pPr marL="0" indent="0">
              <a:buNone/>
            </a:pPr>
            <a:r>
              <a:rPr lang="sv-SE" sz="1600" dirty="0"/>
              <a:t>var socket = io.connect</a:t>
            </a:r>
            <a:r>
              <a:rPr lang="sv-SE" sz="1600" dirty="0" smtClean="0"/>
              <a:t>('</a:t>
            </a:r>
            <a:r>
              <a:rPr lang="en-US" sz="1600" dirty="0" err="1"/>
              <a:t>server_ip_addres</a:t>
            </a:r>
            <a:r>
              <a:rPr lang="sv-SE" sz="1600" dirty="0" smtClean="0"/>
              <a:t>:</a:t>
            </a:r>
            <a:r>
              <a:rPr lang="en-US" sz="1600" dirty="0" smtClean="0"/>
              <a:t> </a:t>
            </a:r>
            <a:r>
              <a:rPr lang="en-US" sz="1600" dirty="0" err="1"/>
              <a:t>server_port</a:t>
            </a:r>
            <a:r>
              <a:rPr lang="en-US" sz="1600" dirty="0"/>
              <a:t> </a:t>
            </a:r>
            <a:r>
              <a:rPr lang="sv-SE" sz="1600" dirty="0" smtClean="0"/>
              <a:t>');</a:t>
            </a:r>
            <a:endParaRPr lang="en-US" sz="1600" dirty="0"/>
          </a:p>
          <a:p>
            <a:endParaRPr lang="en-US" sz="1400" dirty="0" smtClean="0"/>
          </a:p>
          <a:p>
            <a:pPr marL="0" indent="0" algn="ctr">
              <a:buNone/>
            </a:pPr>
            <a:endParaRPr lang="en-US" sz="1400" b="1" dirty="0"/>
          </a:p>
          <a:p>
            <a:endParaRPr lang="en-US" sz="1400" dirty="0" smtClean="0"/>
          </a:p>
          <a:p>
            <a:endParaRPr lang="en-US" sz="1400" dirty="0" smtClean="0"/>
          </a:p>
        </p:txBody>
      </p:sp>
    </p:spTree>
    <p:extLst>
      <p:ext uri="{BB962C8B-B14F-4D97-AF65-F5344CB8AC3E}">
        <p14:creationId xmlns:p14="http://schemas.microsoft.com/office/powerpoint/2010/main" xmlns="" val="363915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229600" cy="6593160"/>
          </a:xfrm>
          <a:ln>
            <a:solidFill>
              <a:schemeClr val="accent1"/>
            </a:solidFill>
          </a:ln>
        </p:spPr>
        <p:txBody>
          <a:bodyPr>
            <a:noAutofit/>
          </a:bodyPr>
          <a:lstStyle/>
          <a:p>
            <a:pPr marL="0" indent="0" algn="ctr">
              <a:buNone/>
            </a:pPr>
            <a:r>
              <a:rPr lang="en-US" sz="3200" b="1" dirty="0" smtClean="0"/>
              <a:t>Connection 2/2</a:t>
            </a:r>
          </a:p>
          <a:p>
            <a:pPr>
              <a:buNone/>
            </a:pPr>
            <a:r>
              <a:rPr lang="en-US" sz="2000" dirty="0" smtClean="0"/>
              <a:t>	Client </a:t>
            </a:r>
            <a:r>
              <a:rPr lang="en-US" sz="2000" dirty="0" smtClean="0"/>
              <a:t>utilizing the </a:t>
            </a:r>
            <a:r>
              <a:rPr lang="en-US" sz="2000" dirty="0" err="1" smtClean="0"/>
              <a:t>getUserMedia</a:t>
            </a:r>
            <a:r>
              <a:rPr lang="en-US" sz="2000" dirty="0" smtClean="0"/>
              <a:t>, attaches its own video stream to an X3D shape by appending a </a:t>
            </a:r>
            <a:r>
              <a:rPr lang="en-US" sz="2000" dirty="0" err="1" smtClean="0"/>
              <a:t>MovieTexture</a:t>
            </a:r>
            <a:r>
              <a:rPr lang="en-US" sz="2000" dirty="0" smtClean="0"/>
              <a:t> element with the stream to it’s appearance element.</a:t>
            </a:r>
          </a:p>
          <a:p>
            <a:pPr marL="0" indent="0">
              <a:buNone/>
            </a:pPr>
            <a:r>
              <a:rPr lang="en-US" sz="1600" dirty="0" err="1" smtClean="0"/>
              <a:t>var</a:t>
            </a:r>
            <a:r>
              <a:rPr lang="en-US" sz="1600" dirty="0" smtClean="0"/>
              <a:t> </a:t>
            </a:r>
            <a:r>
              <a:rPr lang="en-US" sz="1600" dirty="0" err="1"/>
              <a:t>RTCPeerConnection</a:t>
            </a:r>
            <a:r>
              <a:rPr lang="en-US" sz="1600" dirty="0"/>
              <a:t> = </a:t>
            </a:r>
            <a:r>
              <a:rPr lang="en-US" sz="1600" dirty="0" err="1"/>
              <a:t>window.RTCPeerConnection</a:t>
            </a:r>
            <a:r>
              <a:rPr lang="en-US" sz="1600" dirty="0"/>
              <a:t> || </a:t>
            </a:r>
            <a:r>
              <a:rPr lang="en-US" sz="1600" dirty="0" err="1"/>
              <a:t>window.mozRTCPeerConnection</a:t>
            </a:r>
            <a:r>
              <a:rPr lang="en-US" sz="1600" dirty="0"/>
              <a:t> || </a:t>
            </a:r>
            <a:r>
              <a:rPr lang="en-US" sz="1600" dirty="0" err="1"/>
              <a:t>window.webkitRTCPeerConnection</a:t>
            </a:r>
            <a:r>
              <a:rPr lang="en-US" sz="1600" dirty="0"/>
              <a:t>;</a:t>
            </a:r>
          </a:p>
          <a:p>
            <a:pPr marL="0" indent="0">
              <a:buNone/>
            </a:pPr>
            <a:r>
              <a:rPr lang="en-US" sz="1600" dirty="0" err="1" smtClean="0"/>
              <a:t>var</a:t>
            </a:r>
            <a:r>
              <a:rPr lang="en-US" sz="1600" dirty="0" smtClean="0"/>
              <a:t> </a:t>
            </a:r>
            <a:r>
              <a:rPr lang="en-US" sz="1600" dirty="0" err="1"/>
              <a:t>SessionDescription</a:t>
            </a:r>
            <a:r>
              <a:rPr lang="en-US" sz="1600" dirty="0"/>
              <a:t> = </a:t>
            </a:r>
            <a:r>
              <a:rPr lang="en-US" sz="1600" dirty="0" err="1"/>
              <a:t>window.RTCSessionDescription</a:t>
            </a:r>
            <a:r>
              <a:rPr lang="en-US" sz="1600" dirty="0"/>
              <a:t> || </a:t>
            </a:r>
            <a:r>
              <a:rPr lang="en-US" sz="1600" dirty="0" err="1"/>
              <a:t>window.mozRTCSessionDescription</a:t>
            </a:r>
            <a:r>
              <a:rPr lang="en-US" sz="1600" dirty="0"/>
              <a:t> || </a:t>
            </a:r>
            <a:r>
              <a:rPr lang="en-US" sz="1600" dirty="0" err="1"/>
              <a:t>window.webkitRTCSessionDescription</a:t>
            </a:r>
            <a:r>
              <a:rPr lang="en-US" sz="1600" dirty="0" smtClean="0"/>
              <a:t>;</a:t>
            </a:r>
            <a:endParaRPr lang="en-US" sz="1600" dirty="0"/>
          </a:p>
          <a:p>
            <a:pPr marL="0" indent="0">
              <a:buNone/>
            </a:pPr>
            <a:r>
              <a:rPr lang="en-US" sz="1600" dirty="0" err="1" smtClean="0"/>
              <a:t>var</a:t>
            </a:r>
            <a:r>
              <a:rPr lang="en-US" sz="1600" dirty="0" smtClean="0"/>
              <a:t> </a:t>
            </a:r>
            <a:r>
              <a:rPr lang="en-US" sz="1600" dirty="0"/>
              <a:t>pc = new </a:t>
            </a:r>
            <a:r>
              <a:rPr lang="en-US" sz="1600" dirty="0" err="1"/>
              <a:t>RTCPeerConnection</a:t>
            </a:r>
            <a:r>
              <a:rPr lang="en-US" sz="1600" dirty="0"/>
              <a:t>({"</a:t>
            </a:r>
            <a:r>
              <a:rPr lang="en-US" sz="1600" dirty="0" err="1"/>
              <a:t>iceServers</a:t>
            </a:r>
            <a:r>
              <a:rPr lang="en-US" sz="1600" dirty="0"/>
              <a:t>": </a:t>
            </a:r>
            <a:r>
              <a:rPr lang="en-US" sz="1600" dirty="0" smtClean="0"/>
              <a:t>[]});</a:t>
            </a:r>
          </a:p>
          <a:p>
            <a:pPr marL="0" indent="0">
              <a:buNone/>
            </a:pPr>
            <a:r>
              <a:rPr lang="en-US" sz="1600" dirty="0" err="1"/>
              <a:t>navigator.getUserMedia</a:t>
            </a:r>
            <a:r>
              <a:rPr lang="en-US" sz="1600" dirty="0"/>
              <a:t> = </a:t>
            </a:r>
            <a:r>
              <a:rPr lang="en-US" sz="1600" dirty="0" err="1"/>
              <a:t>navigator.getUserMedia</a:t>
            </a:r>
            <a:r>
              <a:rPr lang="en-US" sz="1600" dirty="0"/>
              <a:t> || </a:t>
            </a:r>
            <a:r>
              <a:rPr lang="en-US" sz="1600" dirty="0" err="1"/>
              <a:t>navigator.webkitGetUserMedia</a:t>
            </a:r>
            <a:r>
              <a:rPr lang="en-US" sz="1600" dirty="0"/>
              <a:t> || </a:t>
            </a:r>
            <a:r>
              <a:rPr lang="en-US" sz="1600" dirty="0" err="1"/>
              <a:t>navigator.mozGetUserMedia</a:t>
            </a:r>
            <a:r>
              <a:rPr lang="en-US" sz="1600" dirty="0"/>
              <a:t> || </a:t>
            </a:r>
            <a:r>
              <a:rPr lang="en-US" sz="1600" dirty="0" err="1"/>
              <a:t>navigator.msGetUserMedia</a:t>
            </a:r>
            <a:r>
              <a:rPr lang="en-US" sz="1600" dirty="0"/>
              <a:t>;</a:t>
            </a:r>
          </a:p>
          <a:p>
            <a:pPr marL="0" indent="0">
              <a:buNone/>
            </a:pPr>
            <a:r>
              <a:rPr lang="en-US" sz="1600" dirty="0" err="1" smtClean="0"/>
              <a:t>var</a:t>
            </a:r>
            <a:r>
              <a:rPr lang="en-US" sz="1600" dirty="0" smtClean="0"/>
              <a:t> </a:t>
            </a:r>
            <a:r>
              <a:rPr lang="en-US" sz="1600" dirty="0"/>
              <a:t>constraints={</a:t>
            </a:r>
            <a:r>
              <a:rPr lang="en-US" sz="1600" dirty="0" err="1"/>
              <a:t>video:true</a:t>
            </a:r>
            <a:r>
              <a:rPr lang="en-US" sz="1600" dirty="0"/>
              <a:t>, </a:t>
            </a:r>
            <a:r>
              <a:rPr lang="en-US" sz="1600" dirty="0" err="1"/>
              <a:t>audio:true</a:t>
            </a:r>
            <a:r>
              <a:rPr lang="en-US" sz="1600" dirty="0" smtClean="0"/>
              <a:t>};</a:t>
            </a:r>
          </a:p>
          <a:p>
            <a:pPr marL="0" indent="0">
              <a:buNone/>
            </a:pPr>
            <a:r>
              <a:rPr lang="en-US" sz="1600" dirty="0" err="1" smtClean="0"/>
              <a:t>navigator.getUserMedia</a:t>
            </a:r>
            <a:r>
              <a:rPr lang="en-US" sz="1600" dirty="0" smtClean="0"/>
              <a:t>(constraints</a:t>
            </a:r>
            <a:r>
              <a:rPr lang="en-US" sz="1600" dirty="0"/>
              <a:t>, function (stream) </a:t>
            </a:r>
            <a:r>
              <a:rPr lang="en-US" sz="1600" dirty="0" smtClean="0"/>
              <a:t>{</a:t>
            </a:r>
          </a:p>
          <a:p>
            <a:pPr marL="400050" lvl="1" indent="0">
              <a:buNone/>
            </a:pPr>
            <a:r>
              <a:rPr lang="en-US" sz="1600" dirty="0" err="1" smtClean="0"/>
              <a:t>var</a:t>
            </a:r>
            <a:r>
              <a:rPr lang="en-US" sz="1600" dirty="0" smtClean="0"/>
              <a:t> </a:t>
            </a:r>
            <a:r>
              <a:rPr lang="en-US" sz="1600" dirty="0" err="1"/>
              <a:t>localvideo</a:t>
            </a:r>
            <a:r>
              <a:rPr lang="en-US" sz="1600" dirty="0"/>
              <a:t> = </a:t>
            </a:r>
            <a:r>
              <a:rPr lang="en-US" sz="1600" dirty="0" err="1"/>
              <a:t>document.getElementById</a:t>
            </a:r>
            <a:r>
              <a:rPr lang="en-US" sz="1600" dirty="0"/>
              <a:t>("</a:t>
            </a:r>
            <a:r>
              <a:rPr lang="en-US" sz="1600" dirty="0" err="1"/>
              <a:t>localVideo</a:t>
            </a:r>
            <a:r>
              <a:rPr lang="en-US" sz="1600" dirty="0" smtClean="0"/>
              <a:t>");</a:t>
            </a:r>
          </a:p>
          <a:p>
            <a:pPr marL="400050" lvl="1" indent="0">
              <a:buNone/>
            </a:pPr>
            <a:r>
              <a:rPr lang="en-US" sz="1600" dirty="0" err="1" smtClean="0"/>
              <a:t>localvideo.src</a:t>
            </a:r>
            <a:r>
              <a:rPr lang="en-US" sz="1600" dirty="0" smtClean="0"/>
              <a:t> </a:t>
            </a:r>
            <a:r>
              <a:rPr lang="en-US" sz="1600" dirty="0"/>
              <a:t>= </a:t>
            </a:r>
            <a:r>
              <a:rPr lang="en-US" sz="1600" dirty="0" err="1"/>
              <a:t>window.URL.createObjectURL</a:t>
            </a:r>
            <a:r>
              <a:rPr lang="en-US" sz="1600" dirty="0"/>
              <a:t>(stream); </a:t>
            </a:r>
            <a:endParaRPr lang="en-US" sz="1600" dirty="0" smtClean="0"/>
          </a:p>
          <a:p>
            <a:pPr marL="400050" lvl="1" indent="0">
              <a:buNone/>
            </a:pPr>
            <a:r>
              <a:rPr lang="en-US" sz="1600" dirty="0" err="1" smtClean="0"/>
              <a:t>var</a:t>
            </a:r>
            <a:r>
              <a:rPr lang="en-US" sz="1600" dirty="0" smtClean="0"/>
              <a:t> </a:t>
            </a:r>
            <a:r>
              <a:rPr lang="en-US" sz="1600" dirty="0" err="1"/>
              <a:t>movieTextureNode</a:t>
            </a:r>
            <a:r>
              <a:rPr lang="en-US" sz="1600" dirty="0"/>
              <a:t> = </a:t>
            </a:r>
            <a:r>
              <a:rPr lang="en-US" sz="1600" dirty="0" err="1"/>
              <a:t>document.createElement</a:t>
            </a:r>
            <a:r>
              <a:rPr lang="en-US" sz="1600" dirty="0"/>
              <a:t>('</a:t>
            </a:r>
            <a:r>
              <a:rPr lang="en-US" sz="1600" dirty="0" err="1"/>
              <a:t>MovieTexture</a:t>
            </a:r>
            <a:r>
              <a:rPr lang="en-US" sz="1600" dirty="0" smtClean="0"/>
              <a:t>');</a:t>
            </a:r>
          </a:p>
          <a:p>
            <a:pPr marL="400050" lvl="1" indent="0">
              <a:buNone/>
            </a:pPr>
            <a:r>
              <a:rPr lang="en-US" sz="1600" dirty="0" err="1" smtClean="0"/>
              <a:t>movieTextureNode.setAttribute</a:t>
            </a:r>
            <a:r>
              <a:rPr lang="en-US" sz="1600" dirty="0"/>
              <a:t>("</a:t>
            </a:r>
            <a:r>
              <a:rPr lang="en-US" sz="1600" dirty="0" err="1"/>
              <a:t>url</a:t>
            </a:r>
            <a:r>
              <a:rPr lang="en-US" sz="1600" dirty="0"/>
              <a:t>", '"' + </a:t>
            </a:r>
            <a:r>
              <a:rPr lang="en-US" sz="1600" dirty="0" err="1"/>
              <a:t>localvideo.src</a:t>
            </a:r>
            <a:r>
              <a:rPr lang="en-US" sz="1600" dirty="0"/>
              <a:t> + </a:t>
            </a:r>
            <a:r>
              <a:rPr lang="en-US" sz="1600" dirty="0" smtClean="0"/>
              <a:t>'"');</a:t>
            </a:r>
          </a:p>
          <a:p>
            <a:pPr marL="400050" lvl="1" indent="0">
              <a:buNone/>
            </a:pPr>
            <a:r>
              <a:rPr lang="en-US" sz="1600" dirty="0" smtClean="0"/>
              <a:t>if(</a:t>
            </a:r>
            <a:r>
              <a:rPr lang="en-US" sz="1600" dirty="0" err="1" smtClean="0"/>
              <a:t>document.getElementById</a:t>
            </a:r>
            <a:r>
              <a:rPr lang="en-US" sz="1600" dirty="0"/>
              <a:t>("video_"+</a:t>
            </a:r>
            <a:r>
              <a:rPr lang="en-US" sz="1600" dirty="0" err="1"/>
              <a:t>myPanel</a:t>
            </a:r>
            <a:r>
              <a:rPr lang="en-US" sz="1600" dirty="0" smtClean="0"/>
              <a:t>)){</a:t>
            </a:r>
          </a:p>
          <a:p>
            <a:pPr marL="400050" lvl="1" indent="0">
              <a:buNone/>
            </a:pPr>
            <a:r>
              <a:rPr lang="en-US" sz="1600" dirty="0" err="1" smtClean="0"/>
              <a:t>document.getElementById</a:t>
            </a:r>
            <a:r>
              <a:rPr lang="en-US" sz="1600" dirty="0"/>
              <a:t>("video_"+</a:t>
            </a:r>
            <a:r>
              <a:rPr lang="en-US" sz="1600" dirty="0" err="1"/>
              <a:t>myPanel</a:t>
            </a:r>
            <a:r>
              <a:rPr lang="en-US" sz="1600" dirty="0"/>
              <a:t>).</a:t>
            </a:r>
            <a:r>
              <a:rPr lang="en-US" sz="1600" dirty="0" err="1"/>
              <a:t>appendChild</a:t>
            </a:r>
            <a:r>
              <a:rPr lang="en-US" sz="1600" dirty="0"/>
              <a:t>(</a:t>
            </a:r>
            <a:r>
              <a:rPr lang="en-US" sz="1600" dirty="0" err="1"/>
              <a:t>movieTextureNode</a:t>
            </a:r>
            <a:r>
              <a:rPr lang="en-US" sz="1600" dirty="0" smtClean="0"/>
              <a:t>);</a:t>
            </a:r>
          </a:p>
          <a:p>
            <a:pPr marL="400050" lvl="1" indent="0">
              <a:buNone/>
            </a:pPr>
            <a:r>
              <a:rPr lang="en-US" sz="1600" dirty="0" err="1" smtClean="0"/>
              <a:t>document.getElementById</a:t>
            </a:r>
            <a:r>
              <a:rPr lang="en-US" sz="1600" dirty="0"/>
              <a:t>("frame_"+</a:t>
            </a:r>
            <a:r>
              <a:rPr lang="en-US" sz="1600" dirty="0" err="1"/>
              <a:t>myPanel</a:t>
            </a:r>
            <a:r>
              <a:rPr lang="en-US" sz="1600" dirty="0"/>
              <a:t>)._x3domNode._cf.material.node._</a:t>
            </a:r>
            <a:r>
              <a:rPr lang="en-US" sz="1600" dirty="0" smtClean="0"/>
              <a:t>xmlNode.setAttribute</a:t>
            </a:r>
            <a:r>
              <a:rPr lang="en-US" sz="1600" dirty="0"/>
              <a:t>("</a:t>
            </a:r>
            <a:r>
              <a:rPr lang="en-US" sz="1600" dirty="0" err="1"/>
              <a:t>diffuseColor</a:t>
            </a:r>
            <a:r>
              <a:rPr lang="en-US" sz="1600" dirty="0"/>
              <a:t>", "0 1 0");</a:t>
            </a:r>
          </a:p>
          <a:p>
            <a:pPr marL="0" indent="0">
              <a:buNone/>
            </a:pPr>
            <a:r>
              <a:rPr lang="en-US" sz="1600" dirty="0" smtClean="0"/>
              <a:t>}};</a:t>
            </a:r>
            <a:endParaRPr lang="en-US" sz="800" b="1" dirty="0"/>
          </a:p>
        </p:txBody>
      </p:sp>
    </p:spTree>
    <p:extLst>
      <p:ext uri="{BB962C8B-B14F-4D97-AF65-F5344CB8AC3E}">
        <p14:creationId xmlns:p14="http://schemas.microsoft.com/office/powerpoint/2010/main" xmlns="" val="131392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6" y="213320"/>
            <a:ext cx="8229600" cy="6456040"/>
          </a:xfrm>
          <a:ln>
            <a:solidFill>
              <a:schemeClr val="accent1"/>
            </a:solidFill>
          </a:ln>
        </p:spPr>
        <p:txBody>
          <a:bodyPr>
            <a:noAutofit/>
          </a:bodyPr>
          <a:lstStyle/>
          <a:p>
            <a:pPr marL="0" indent="0" algn="ctr">
              <a:buNone/>
            </a:pPr>
            <a:r>
              <a:rPr lang="en-US" sz="2800" b="1" dirty="0"/>
              <a:t>Video </a:t>
            </a:r>
            <a:r>
              <a:rPr lang="en-US" sz="2800" b="1" dirty="0" smtClean="0"/>
              <a:t>Call-Request</a:t>
            </a:r>
          </a:p>
          <a:p>
            <a:pPr marL="0" indent="0" algn="ctr">
              <a:buNone/>
            </a:pPr>
            <a:endParaRPr lang="en-US" sz="1400" b="1" dirty="0"/>
          </a:p>
          <a:p>
            <a:pPr>
              <a:buNone/>
            </a:pPr>
            <a:r>
              <a:rPr lang="en-US" sz="2000" dirty="0" smtClean="0"/>
              <a:t>	</a:t>
            </a:r>
            <a:r>
              <a:rPr lang="en-US" dirty="0" smtClean="0"/>
              <a:t>Client </a:t>
            </a:r>
            <a:r>
              <a:rPr lang="en-US" dirty="0"/>
              <a:t>create an </a:t>
            </a:r>
            <a:r>
              <a:rPr lang="en-US" dirty="0" err="1"/>
              <a:t>RTCPeerConnection</a:t>
            </a:r>
            <a:r>
              <a:rPr lang="en-US" dirty="0"/>
              <a:t> offer by adding it’s stream and setting the local session </a:t>
            </a:r>
            <a:r>
              <a:rPr lang="en-US" dirty="0" smtClean="0"/>
              <a:t>description</a:t>
            </a:r>
            <a:r>
              <a:rPr lang="en-US" dirty="0"/>
              <a:t> </a:t>
            </a:r>
            <a:r>
              <a:rPr lang="en-US" dirty="0" smtClean="0"/>
              <a:t>and then </a:t>
            </a:r>
            <a:r>
              <a:rPr lang="en-US" dirty="0"/>
              <a:t>send the video call request to the server through the open socket with the session description data.</a:t>
            </a:r>
          </a:p>
          <a:p>
            <a:endParaRPr lang="en-US" sz="1200" dirty="0" smtClean="0"/>
          </a:p>
          <a:p>
            <a:pPr marL="0" lvl="1" indent="0">
              <a:buNone/>
            </a:pPr>
            <a:r>
              <a:rPr lang="en-US" sz="1600" dirty="0" err="1"/>
              <a:t>pc.addStream</a:t>
            </a:r>
            <a:r>
              <a:rPr lang="en-US" sz="1600" dirty="0"/>
              <a:t>(stream</a:t>
            </a:r>
            <a:r>
              <a:rPr lang="en-US" sz="1600" dirty="0" smtClean="0"/>
              <a:t>);</a:t>
            </a:r>
            <a:endParaRPr lang="en-US" sz="1600" dirty="0"/>
          </a:p>
          <a:p>
            <a:pPr marL="0" indent="0">
              <a:buNone/>
            </a:pPr>
            <a:r>
              <a:rPr lang="en-US" sz="1600" dirty="0" err="1"/>
              <a:t>pc.createOffer</a:t>
            </a:r>
            <a:r>
              <a:rPr lang="en-US" sz="1600" dirty="0"/>
              <a:t>( function (description) {</a:t>
            </a:r>
          </a:p>
          <a:p>
            <a:pPr marL="0" indent="0">
              <a:buNone/>
            </a:pPr>
            <a:r>
              <a:rPr lang="en-US" sz="1600" dirty="0"/>
              <a:t>	</a:t>
            </a:r>
            <a:r>
              <a:rPr lang="en-US" sz="1600" dirty="0" err="1" smtClean="0"/>
              <a:t>pc.setLocalDescription</a:t>
            </a:r>
            <a:r>
              <a:rPr lang="en-US" sz="1600" dirty="0" smtClean="0"/>
              <a:t>(new </a:t>
            </a:r>
            <a:r>
              <a:rPr lang="en-US" sz="1600" dirty="0" err="1"/>
              <a:t>SessionDescription</a:t>
            </a:r>
            <a:r>
              <a:rPr lang="en-US" sz="1600" dirty="0"/>
              <a:t>(description));</a:t>
            </a:r>
          </a:p>
          <a:p>
            <a:pPr marL="0" indent="0">
              <a:buNone/>
            </a:pPr>
            <a:r>
              <a:rPr lang="en-US" sz="1600" dirty="0" smtClean="0"/>
              <a:t>	</a:t>
            </a:r>
            <a:r>
              <a:rPr lang="en-US" sz="1600" dirty="0" err="1" smtClean="0"/>
              <a:t>socket.emit</a:t>
            </a:r>
            <a:r>
              <a:rPr lang="en-US" sz="1600" dirty="0"/>
              <a:t>("video call", {type: "offer", "description": description});</a:t>
            </a:r>
          </a:p>
          <a:p>
            <a:pPr marL="0" indent="0">
              <a:buNone/>
            </a:pPr>
            <a:r>
              <a:rPr lang="en-US" sz="1600" dirty="0" smtClean="0"/>
              <a:t>});</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r>
              <a:rPr lang="en-US" sz="1600" dirty="0" smtClean="0"/>
              <a:t>Server </a:t>
            </a:r>
            <a:r>
              <a:rPr lang="en-US" sz="1600" dirty="0"/>
              <a:t>broadcast the client offer request to the other </a:t>
            </a:r>
            <a:r>
              <a:rPr lang="en-US" sz="1600" dirty="0" smtClean="0"/>
              <a:t>peer</a:t>
            </a:r>
          </a:p>
          <a:p>
            <a:endParaRPr lang="en-US" sz="1600" dirty="0" smtClean="0"/>
          </a:p>
          <a:p>
            <a:pPr marL="0" indent="0">
              <a:buNone/>
            </a:pPr>
            <a:r>
              <a:rPr lang="en-US" sz="1600" dirty="0" err="1"/>
              <a:t>socket.on</a:t>
            </a:r>
            <a:r>
              <a:rPr lang="en-US" sz="1600" dirty="0"/>
              <a:t>('video call', function(data){</a:t>
            </a:r>
          </a:p>
          <a:p>
            <a:pPr marL="0" indent="0">
              <a:buNone/>
            </a:pPr>
            <a:r>
              <a:rPr lang="en-US" sz="1600" dirty="0" smtClean="0"/>
              <a:t>	</a:t>
            </a:r>
            <a:r>
              <a:rPr lang="en-US" sz="1600" dirty="0" err="1" smtClean="0"/>
              <a:t>socket.broadcast.emit</a:t>
            </a:r>
            <a:r>
              <a:rPr lang="en-US" sz="1600" dirty="0"/>
              <a:t>('video call', data);</a:t>
            </a:r>
          </a:p>
          <a:p>
            <a:pPr marL="0" indent="0">
              <a:buNone/>
            </a:pPr>
            <a:r>
              <a:rPr lang="en-US" sz="1600" dirty="0" smtClean="0"/>
              <a:t>});</a:t>
            </a:r>
            <a:endParaRPr lang="en-US" sz="1600" dirty="0"/>
          </a:p>
          <a:p>
            <a:endParaRPr lang="en-GB" dirty="0"/>
          </a:p>
          <a:p>
            <a:pPr marL="0" indent="0" algn="ctr">
              <a:buNone/>
            </a:pPr>
            <a:endParaRPr lang="en-US" b="1" dirty="0"/>
          </a:p>
          <a:p>
            <a:endParaRPr lang="en-US" dirty="0" smtClean="0"/>
          </a:p>
          <a:p>
            <a:endParaRPr lang="en-US" dirty="0" smtClean="0"/>
          </a:p>
        </p:txBody>
      </p:sp>
    </p:spTree>
    <p:extLst>
      <p:ext uri="{BB962C8B-B14F-4D97-AF65-F5344CB8AC3E}">
        <p14:creationId xmlns:p14="http://schemas.microsoft.com/office/powerpoint/2010/main" xmlns="" val="181358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229600" cy="6521152"/>
          </a:xfrm>
          <a:ln>
            <a:solidFill>
              <a:schemeClr val="accent1"/>
            </a:solidFill>
          </a:ln>
        </p:spPr>
        <p:txBody>
          <a:bodyPr>
            <a:noAutofit/>
          </a:bodyPr>
          <a:lstStyle/>
          <a:p>
            <a:pPr marL="0" indent="0" algn="ctr">
              <a:buNone/>
            </a:pPr>
            <a:r>
              <a:rPr lang="en-US" sz="2400" b="1" dirty="0"/>
              <a:t>Video </a:t>
            </a:r>
            <a:r>
              <a:rPr lang="en-US" sz="2400" b="1" dirty="0" smtClean="0"/>
              <a:t>Call-Response</a:t>
            </a:r>
          </a:p>
          <a:p>
            <a:pPr marL="0" indent="0" algn="ctr">
              <a:buNone/>
            </a:pPr>
            <a:endParaRPr lang="en-US" sz="900" b="1" dirty="0"/>
          </a:p>
          <a:p>
            <a:r>
              <a:rPr lang="en-US" sz="2000" dirty="0"/>
              <a:t>Client gets the remote offer request, set the remote session description data and then create an answer with it’s own local session description data.</a:t>
            </a:r>
          </a:p>
          <a:p>
            <a:r>
              <a:rPr lang="en-GB" sz="2000" dirty="0"/>
              <a:t>Client send the video call answer to the server through the open socket with the session description data.</a:t>
            </a:r>
          </a:p>
          <a:p>
            <a:r>
              <a:rPr lang="en-US" sz="2000" dirty="0"/>
              <a:t>Server broadcast the client answer to the other </a:t>
            </a:r>
            <a:r>
              <a:rPr lang="en-US" sz="2000" dirty="0" smtClean="0"/>
              <a:t>peer and start the video call</a:t>
            </a:r>
          </a:p>
          <a:p>
            <a:endParaRPr lang="en-US" sz="1000" dirty="0"/>
          </a:p>
          <a:p>
            <a:pPr marL="0" indent="0" algn="ctr">
              <a:buNone/>
            </a:pPr>
            <a:endParaRPr lang="en-US" sz="1050" b="1" dirty="0"/>
          </a:p>
          <a:p>
            <a:endParaRPr lang="en-US" sz="1050" dirty="0" smtClean="0"/>
          </a:p>
          <a:p>
            <a:endParaRPr lang="en-US" sz="1050" dirty="0" smtClean="0"/>
          </a:p>
        </p:txBody>
      </p:sp>
      <p:sp>
        <p:nvSpPr>
          <p:cNvPr id="5" name="4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1101334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404664"/>
            <a:ext cx="7704856" cy="5262979"/>
          </a:xfrm>
          <a:prstGeom prst="rect">
            <a:avLst/>
          </a:prstGeom>
        </p:spPr>
        <p:txBody>
          <a:bodyPr wrap="square">
            <a:spAutoFit/>
          </a:bodyPr>
          <a:lstStyle/>
          <a:p>
            <a:r>
              <a:rPr lang="en-US" sz="1600" dirty="0" err="1" smtClean="0"/>
              <a:t>socket.on</a:t>
            </a:r>
            <a:r>
              <a:rPr lang="en-US" sz="1600" dirty="0" smtClean="0"/>
              <a:t>("video call", function(data) {			</a:t>
            </a:r>
          </a:p>
          <a:p>
            <a:pPr marL="400050" lvl="1" indent="0">
              <a:buNone/>
            </a:pPr>
            <a:r>
              <a:rPr lang="en-US" sz="1600" dirty="0" smtClean="0"/>
              <a:t>switch(</a:t>
            </a:r>
            <a:r>
              <a:rPr lang="en-US" sz="1600" dirty="0" err="1" smtClean="0"/>
              <a:t>data.type</a:t>
            </a:r>
            <a:r>
              <a:rPr lang="en-US" sz="1600" dirty="0" smtClean="0"/>
              <a:t>){</a:t>
            </a:r>
          </a:p>
          <a:p>
            <a:pPr marL="800100" lvl="2" indent="0">
              <a:buNone/>
            </a:pPr>
            <a:endParaRPr lang="en-US" sz="1600" dirty="0" smtClean="0"/>
          </a:p>
          <a:p>
            <a:pPr marL="800100" lvl="2" indent="0">
              <a:buNone/>
            </a:pPr>
            <a:r>
              <a:rPr lang="en-US" sz="1600" dirty="0" smtClean="0"/>
              <a:t>case "</a:t>
            </a:r>
            <a:r>
              <a:rPr lang="en-US" sz="1600" dirty="0" err="1" smtClean="0"/>
              <a:t>iceCandidate</a:t>
            </a:r>
            <a:r>
              <a:rPr lang="en-US" sz="1600" dirty="0" smtClean="0"/>
              <a:t>":</a:t>
            </a:r>
          </a:p>
          <a:p>
            <a:pPr marL="800100" lvl="2" indent="0">
              <a:buNone/>
            </a:pPr>
            <a:r>
              <a:rPr lang="en-US" sz="1600" dirty="0" smtClean="0"/>
              <a:t>	</a:t>
            </a:r>
            <a:r>
              <a:rPr lang="en-US" sz="1600" dirty="0" err="1" smtClean="0"/>
              <a:t>RTCIceCandidate</a:t>
            </a:r>
            <a:r>
              <a:rPr lang="en-US" sz="1600" dirty="0" smtClean="0"/>
              <a:t>(</a:t>
            </a:r>
            <a:r>
              <a:rPr lang="en-US" sz="1600" dirty="0" err="1" smtClean="0"/>
              <a:t>data.candidate</a:t>
            </a:r>
            <a:r>
              <a:rPr lang="en-US" sz="1600" dirty="0" smtClean="0"/>
              <a:t>);</a:t>
            </a:r>
          </a:p>
          <a:p>
            <a:pPr marL="800100" lvl="2" indent="0">
              <a:buNone/>
            </a:pPr>
            <a:r>
              <a:rPr lang="en-US" sz="1600" dirty="0" smtClean="0"/>
              <a:t>	</a:t>
            </a:r>
            <a:r>
              <a:rPr lang="en-US" sz="1600" dirty="0" err="1" smtClean="0"/>
              <a:t>pc.addIceCandidate</a:t>
            </a:r>
            <a:r>
              <a:rPr lang="en-US" sz="1600" dirty="0" smtClean="0"/>
              <a:t>(new </a:t>
            </a:r>
            <a:r>
              <a:rPr lang="en-US" sz="1600" dirty="0" err="1" smtClean="0"/>
              <a:t>RTCIceCandidate</a:t>
            </a:r>
            <a:r>
              <a:rPr lang="en-US" sz="1600" dirty="0" smtClean="0"/>
              <a:t>(</a:t>
            </a:r>
            <a:r>
              <a:rPr lang="en-US" sz="1600" dirty="0" err="1" smtClean="0"/>
              <a:t>data.candidate</a:t>
            </a:r>
            <a:r>
              <a:rPr lang="en-US" sz="1600" dirty="0" smtClean="0"/>
              <a:t>));</a:t>
            </a:r>
          </a:p>
          <a:p>
            <a:pPr marL="800100" lvl="2" indent="0">
              <a:buNone/>
            </a:pPr>
            <a:r>
              <a:rPr lang="en-US" sz="1600" dirty="0" smtClean="0"/>
              <a:t>break;</a:t>
            </a:r>
          </a:p>
          <a:p>
            <a:pPr marL="800100" lvl="2" indent="0">
              <a:buNone/>
            </a:pPr>
            <a:r>
              <a:rPr lang="en-US" sz="1600" dirty="0" smtClean="0"/>
              <a:t>				</a:t>
            </a:r>
          </a:p>
          <a:p>
            <a:pPr marL="800100" lvl="2" indent="0">
              <a:buNone/>
            </a:pPr>
            <a:r>
              <a:rPr lang="en-US" sz="1600" dirty="0" smtClean="0"/>
              <a:t>case "offer":</a:t>
            </a:r>
          </a:p>
          <a:p>
            <a:pPr marL="800100" lvl="2" indent="0">
              <a:buNone/>
            </a:pPr>
            <a:r>
              <a:rPr lang="en-US" sz="1600" dirty="0" smtClean="0"/>
              <a:t>	</a:t>
            </a:r>
            <a:r>
              <a:rPr lang="en-US" sz="1600" dirty="0" err="1" smtClean="0"/>
              <a:t>pc.setRemoteDescription</a:t>
            </a:r>
            <a:r>
              <a:rPr lang="en-US" sz="1600" dirty="0" smtClean="0"/>
              <a:t>(new </a:t>
            </a:r>
            <a:r>
              <a:rPr lang="en-US" sz="1600" dirty="0" err="1" smtClean="0"/>
              <a:t>SessionDescription</a:t>
            </a:r>
            <a:r>
              <a:rPr lang="en-US" sz="1600" dirty="0" smtClean="0"/>
              <a:t>(</a:t>
            </a:r>
            <a:r>
              <a:rPr lang="en-US" sz="1600" dirty="0" err="1" smtClean="0"/>
              <a:t>data.description</a:t>
            </a:r>
            <a:r>
              <a:rPr lang="en-US" sz="1600" dirty="0" smtClean="0"/>
              <a:t>));</a:t>
            </a:r>
          </a:p>
          <a:p>
            <a:pPr marL="800100" lvl="2" indent="0">
              <a:buNone/>
            </a:pPr>
            <a:r>
              <a:rPr lang="en-US" sz="1600" dirty="0" smtClean="0"/>
              <a:t>	</a:t>
            </a:r>
            <a:r>
              <a:rPr lang="en-US" sz="1600" dirty="0" err="1" smtClean="0"/>
              <a:t>pc.createAnswer</a:t>
            </a:r>
            <a:r>
              <a:rPr lang="en-US" sz="1600" dirty="0" smtClean="0"/>
              <a:t>(function(description) {</a:t>
            </a:r>
          </a:p>
          <a:p>
            <a:pPr marL="800100" lvl="2" indent="0">
              <a:buNone/>
            </a:pPr>
            <a:r>
              <a:rPr lang="en-US" sz="1600" dirty="0" smtClean="0"/>
              <a:t>	</a:t>
            </a:r>
            <a:r>
              <a:rPr lang="en-US" sz="1600" dirty="0" err="1" smtClean="0"/>
              <a:t>pc.setLocalDescription</a:t>
            </a:r>
            <a:r>
              <a:rPr lang="en-US" sz="1600" dirty="0" smtClean="0"/>
              <a:t>(new </a:t>
            </a:r>
            <a:r>
              <a:rPr lang="en-US" sz="1600" dirty="0" err="1" smtClean="0"/>
              <a:t>SessionDescription</a:t>
            </a:r>
            <a:r>
              <a:rPr lang="en-US" sz="1600" dirty="0" smtClean="0"/>
              <a:t>(description));</a:t>
            </a:r>
          </a:p>
          <a:p>
            <a:pPr marL="800100" lvl="2" indent="0">
              <a:buNone/>
            </a:pPr>
            <a:r>
              <a:rPr lang="en-US" sz="1600" dirty="0" smtClean="0"/>
              <a:t>	</a:t>
            </a:r>
            <a:r>
              <a:rPr lang="en-US" sz="1600" dirty="0" err="1" smtClean="0"/>
              <a:t>socket.emit</a:t>
            </a:r>
            <a:r>
              <a:rPr lang="en-US" sz="1600" dirty="0" smtClean="0"/>
              <a:t>("video call", {type: "answer", "description": description});</a:t>
            </a:r>
          </a:p>
          <a:p>
            <a:pPr marL="800100" lvl="2" indent="0">
              <a:buNone/>
            </a:pPr>
            <a:r>
              <a:rPr lang="en-US" sz="1600" dirty="0" smtClean="0"/>
              <a:t>});</a:t>
            </a:r>
          </a:p>
          <a:p>
            <a:pPr marL="800100" lvl="2" indent="0">
              <a:buNone/>
            </a:pPr>
            <a:r>
              <a:rPr lang="en-US" sz="1600" dirty="0" smtClean="0"/>
              <a:t>break;</a:t>
            </a:r>
          </a:p>
          <a:p>
            <a:pPr marL="800100" lvl="2" indent="0">
              <a:buNone/>
            </a:pPr>
            <a:r>
              <a:rPr lang="en-US" sz="1600" dirty="0" smtClean="0"/>
              <a:t>				</a:t>
            </a:r>
          </a:p>
          <a:p>
            <a:pPr marL="800100" lvl="2" indent="0">
              <a:buNone/>
            </a:pPr>
            <a:r>
              <a:rPr lang="en-US" sz="1600" dirty="0" smtClean="0"/>
              <a:t>case "answer":</a:t>
            </a:r>
          </a:p>
          <a:p>
            <a:pPr marL="800100" lvl="2" indent="0">
              <a:buNone/>
            </a:pPr>
            <a:r>
              <a:rPr lang="en-US" sz="1600" dirty="0" smtClean="0"/>
              <a:t>	</a:t>
            </a:r>
            <a:r>
              <a:rPr lang="en-US" sz="1600" dirty="0" err="1" smtClean="0"/>
              <a:t>pc.setRemoteDescription</a:t>
            </a:r>
            <a:r>
              <a:rPr lang="en-US" sz="1600" dirty="0" smtClean="0"/>
              <a:t>(new </a:t>
            </a:r>
            <a:r>
              <a:rPr lang="en-US" sz="1600" dirty="0" err="1" smtClean="0"/>
              <a:t>SessionDescription</a:t>
            </a:r>
            <a:r>
              <a:rPr lang="en-US" sz="1600" dirty="0" smtClean="0"/>
              <a:t>(</a:t>
            </a:r>
            <a:r>
              <a:rPr lang="en-US" sz="1600" dirty="0" err="1" smtClean="0"/>
              <a:t>data.description</a:t>
            </a:r>
            <a:r>
              <a:rPr lang="en-US" sz="1600" dirty="0" smtClean="0"/>
              <a:t>));</a:t>
            </a:r>
          </a:p>
          <a:p>
            <a:pPr marL="800100" lvl="2" indent="0">
              <a:buNone/>
            </a:pPr>
            <a:r>
              <a:rPr lang="en-US" sz="1600" dirty="0" smtClean="0"/>
              <a:t>break;</a:t>
            </a:r>
          </a:p>
          <a:p>
            <a:pPr marL="400050" lvl="1" indent="0">
              <a:buNone/>
            </a:pPr>
            <a:r>
              <a:rPr lang="en-US" sz="1600" dirty="0" smtClean="0"/>
              <a:t>}});</a:t>
            </a:r>
          </a:p>
          <a:p>
            <a:endParaRPr lang="en-GB"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Immersive </a:t>
            </a:r>
            <a:r>
              <a:rPr lang="en-US" sz="3600" dirty="0" smtClean="0"/>
              <a:t>application </a:t>
            </a:r>
            <a:r>
              <a:rPr lang="en-US" sz="3600" dirty="0"/>
              <a:t>as shown online </a:t>
            </a:r>
            <a:endParaRPr lang="el-GR" sz="3600" dirty="0"/>
          </a:p>
        </p:txBody>
      </p:sp>
      <p:sp>
        <p:nvSpPr>
          <p:cNvPr id="6" name="5 - TextBox"/>
          <p:cNvSpPr txBox="1"/>
          <p:nvPr/>
        </p:nvSpPr>
        <p:spPr>
          <a:xfrm>
            <a:off x="2843808" y="2780928"/>
            <a:ext cx="1827744" cy="830997"/>
          </a:xfrm>
          <a:prstGeom prst="rect">
            <a:avLst/>
          </a:prstGeom>
          <a:noFill/>
        </p:spPr>
        <p:txBody>
          <a:bodyPr wrap="none" rtlCol="0">
            <a:spAutoFit/>
          </a:bodyPr>
          <a:lstStyle/>
          <a:p>
            <a:r>
              <a:rPr lang="en-US" sz="4800" b="1" dirty="0" smtClean="0"/>
              <a:t>DEMO</a:t>
            </a:r>
            <a:endParaRPr lang="el-GR" sz="4800" b="1" dirty="0"/>
          </a:p>
        </p:txBody>
      </p:sp>
      <p:sp>
        <p:nvSpPr>
          <p:cNvPr id="7" name="6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331504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Future Work</a:t>
            </a:r>
            <a:endParaRPr lang="el-GR" dirty="0"/>
          </a:p>
        </p:txBody>
      </p:sp>
      <p:sp>
        <p:nvSpPr>
          <p:cNvPr id="3" name="Content Placeholder 2"/>
          <p:cNvSpPr>
            <a:spLocks noGrp="1"/>
          </p:cNvSpPr>
          <p:nvPr>
            <p:ph idx="1"/>
          </p:nvPr>
        </p:nvSpPr>
        <p:spPr>
          <a:xfrm>
            <a:off x="457200" y="1412776"/>
            <a:ext cx="7620000" cy="4988024"/>
          </a:xfrm>
        </p:spPr>
        <p:txBody>
          <a:bodyPr/>
          <a:lstStyle/>
          <a:p>
            <a:r>
              <a:rPr lang="en-US" dirty="0" smtClean="0"/>
              <a:t>We </a:t>
            </a:r>
            <a:r>
              <a:rPr lang="en-US" dirty="0"/>
              <a:t>presented </a:t>
            </a:r>
            <a:r>
              <a:rPr lang="en-US" dirty="0" smtClean="0"/>
              <a:t>the integration of WebRTC and X3DOM technologies</a:t>
            </a:r>
          </a:p>
          <a:p>
            <a:r>
              <a:rPr lang="en-US" dirty="0"/>
              <a:t>In our developments, we enabled 3D collaborative environments in which the first one is created for online gaming capabilities and the second one to support video chat with multiple users, text messaging, and being able to log in social media accounts such as email, Facebook, twitter, etc. </a:t>
            </a:r>
            <a:endParaRPr lang="en-US" dirty="0" smtClean="0"/>
          </a:p>
          <a:p>
            <a:r>
              <a:rPr lang="en-US" dirty="0"/>
              <a:t>We strongly believe in the synergy between WebRTC and X3DOM </a:t>
            </a:r>
            <a:r>
              <a:rPr lang="en-US" dirty="0" smtClean="0"/>
              <a:t>that </a:t>
            </a:r>
            <a:r>
              <a:rPr lang="en-US" dirty="0" smtClean="0"/>
              <a:t>may </a:t>
            </a:r>
            <a:r>
              <a:rPr lang="en-US" dirty="0" smtClean="0"/>
              <a:t>widen </a:t>
            </a:r>
            <a:r>
              <a:rPr lang="en-US" dirty="0"/>
              <a:t>the range of </a:t>
            </a:r>
            <a:r>
              <a:rPr lang="en-US" dirty="0" smtClean="0"/>
              <a:t>promising web </a:t>
            </a:r>
            <a:r>
              <a:rPr lang="en-US" dirty="0"/>
              <a:t>applications and services. </a:t>
            </a:r>
            <a:endParaRPr lang="en-US" dirty="0" smtClean="0"/>
          </a:p>
          <a:p>
            <a:r>
              <a:rPr lang="en-US" dirty="0"/>
              <a:t>Other technological fields such as online gaming, e-learning and e-health can benefit from the peer-to-peer and server-free nature of WebRTC. </a:t>
            </a:r>
            <a:endParaRPr lang="en-US" dirty="0" smtClean="0"/>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270332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l-GR" dirty="0"/>
          </a:p>
        </p:txBody>
      </p:sp>
      <p:sp>
        <p:nvSpPr>
          <p:cNvPr id="3" name="Subtitle 2"/>
          <p:cNvSpPr>
            <a:spLocks noGrp="1"/>
          </p:cNvSpPr>
          <p:nvPr>
            <p:ph type="subTitle" idx="1"/>
          </p:nvPr>
        </p:nvSpPr>
        <p:spPr/>
        <p:txBody>
          <a:bodyPr/>
          <a:lstStyle/>
          <a:p>
            <a:endParaRPr lang="el-GR"/>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235337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t>Introductory notes</a:t>
            </a:r>
            <a:endParaRPr lang="el-GR" dirty="0"/>
          </a:p>
        </p:txBody>
      </p:sp>
      <p:sp>
        <p:nvSpPr>
          <p:cNvPr id="3" name="Content Placeholder 2"/>
          <p:cNvSpPr>
            <a:spLocks noGrp="1"/>
          </p:cNvSpPr>
          <p:nvPr>
            <p:ph idx="1"/>
          </p:nvPr>
        </p:nvSpPr>
        <p:spPr>
          <a:xfrm>
            <a:off x="179512" y="1268760"/>
            <a:ext cx="8136904" cy="4857403"/>
          </a:xfrm>
        </p:spPr>
        <p:txBody>
          <a:bodyPr>
            <a:normAutofit/>
          </a:bodyPr>
          <a:lstStyle/>
          <a:p>
            <a:r>
              <a:rPr lang="en-US" dirty="0" err="1" smtClean="0"/>
              <a:t>WebRTC</a:t>
            </a:r>
            <a:r>
              <a:rPr lang="en-US" dirty="0" smtClean="0"/>
              <a:t> </a:t>
            </a:r>
            <a:r>
              <a:rPr lang="en-US" dirty="0" smtClean="0"/>
              <a:t>is </a:t>
            </a:r>
            <a:r>
              <a:rPr lang="en-US" dirty="0"/>
              <a:t>the standardized project that provides browsers and mobile applications with </a:t>
            </a:r>
            <a:r>
              <a:rPr lang="en-US" b="1" dirty="0" smtClean="0"/>
              <a:t>Real Time Conferencing </a:t>
            </a:r>
            <a:r>
              <a:rPr lang="en-US" dirty="0" smtClean="0"/>
              <a:t>capabilities </a:t>
            </a:r>
            <a:r>
              <a:rPr lang="en-US" dirty="0"/>
              <a:t>via </a:t>
            </a:r>
            <a:r>
              <a:rPr lang="en-US" dirty="0" smtClean="0"/>
              <a:t>JavaScript </a:t>
            </a:r>
            <a:r>
              <a:rPr lang="en-US" dirty="0" smtClean="0"/>
              <a:t>APIs</a:t>
            </a:r>
            <a:r>
              <a:rPr lang="en-US" dirty="0" smtClean="0"/>
              <a:t>.</a:t>
            </a:r>
          </a:p>
          <a:p>
            <a:endParaRPr lang="el-GR" dirty="0"/>
          </a:p>
          <a:p>
            <a:r>
              <a:rPr lang="en-US" dirty="0" smtClean="0"/>
              <a:t>This </a:t>
            </a:r>
            <a:r>
              <a:rPr lang="en-US" dirty="0"/>
              <a:t>opens new horizons in web-based applications such as </a:t>
            </a:r>
            <a:r>
              <a:rPr lang="en-US" dirty="0" smtClean="0"/>
              <a:t>online </a:t>
            </a:r>
            <a:r>
              <a:rPr lang="en-US" dirty="0"/>
              <a:t>gaming</a:t>
            </a:r>
            <a:r>
              <a:rPr lang="en-US" dirty="0" smtClean="0"/>
              <a:t>, </a:t>
            </a:r>
            <a:r>
              <a:rPr lang="en-US" dirty="0"/>
              <a:t>video-conferencing, exchanging of text messages, immersive technology, etc. </a:t>
            </a:r>
            <a:r>
              <a:rPr lang="en-US" dirty="0" smtClean="0"/>
              <a:t> </a:t>
            </a:r>
            <a:endParaRPr lang="en-US" dirty="0" smtClean="0"/>
          </a:p>
          <a:p>
            <a:endParaRPr lang="en-US" dirty="0" smtClean="0"/>
          </a:p>
          <a:p>
            <a:r>
              <a:rPr lang="en-US" dirty="0" smtClean="0"/>
              <a:t>We introduce the </a:t>
            </a:r>
            <a:r>
              <a:rPr lang="en-US" dirty="0"/>
              <a:t>integration of WebRTC capabilities within virtual 3D worlds and present several implementations that bridge WebRTC and X3DOM technologies. </a:t>
            </a:r>
            <a:endParaRPr lang="el-GR" dirty="0"/>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263264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8098"/>
          </a:xfrm>
        </p:spPr>
        <p:txBody>
          <a:bodyPr/>
          <a:lstStyle/>
          <a:p>
            <a:r>
              <a:rPr lang="en-US" dirty="0" smtClean="0"/>
              <a:t>A few words about WebRTC…</a:t>
            </a:r>
            <a:endParaRPr lang="el-GR" dirty="0"/>
          </a:p>
        </p:txBody>
      </p:sp>
      <p:sp>
        <p:nvSpPr>
          <p:cNvPr id="3" name="Content Placeholder 2"/>
          <p:cNvSpPr>
            <a:spLocks noGrp="1"/>
          </p:cNvSpPr>
          <p:nvPr>
            <p:ph idx="1"/>
          </p:nvPr>
        </p:nvSpPr>
        <p:spPr>
          <a:xfrm>
            <a:off x="457200" y="1196752"/>
            <a:ext cx="7620000" cy="5204048"/>
          </a:xfrm>
        </p:spPr>
        <p:txBody>
          <a:bodyPr>
            <a:normAutofit/>
          </a:bodyPr>
          <a:lstStyle/>
          <a:p>
            <a:pPr marL="114300" indent="0" algn="ctr">
              <a:buNone/>
            </a:pPr>
            <a:r>
              <a:rPr lang="en-US" sz="2400" b="1" i="1" dirty="0" smtClean="0"/>
              <a:t>The goal </a:t>
            </a:r>
            <a:r>
              <a:rPr lang="en-US" sz="2400" b="1" i="1" dirty="0"/>
              <a:t>of WebRTC </a:t>
            </a:r>
            <a:r>
              <a:rPr lang="en-US" sz="2400" b="1" i="1" dirty="0" smtClean="0"/>
              <a:t>is </a:t>
            </a:r>
            <a:r>
              <a:rPr lang="en-US" sz="2400" b="1" i="1" dirty="0"/>
              <a:t>to provide real-time communication among browsers in a P2P connection with no use of plugins. </a:t>
            </a:r>
          </a:p>
          <a:p>
            <a:pPr marL="114300" indent="0" algn="ctr">
              <a:buNone/>
            </a:pPr>
            <a:endParaRPr lang="en-US" sz="2400" dirty="0" smtClean="0"/>
          </a:p>
          <a:p>
            <a:pPr marL="114300" indent="0">
              <a:buNone/>
            </a:pPr>
            <a:r>
              <a:rPr lang="en-US" sz="2400" dirty="0" smtClean="0"/>
              <a:t>The </a:t>
            </a:r>
            <a:r>
              <a:rPr lang="en-US" sz="2400" b="1" dirty="0" smtClean="0"/>
              <a:t>Three </a:t>
            </a:r>
            <a:r>
              <a:rPr lang="en-US" sz="2400" b="1" dirty="0" smtClean="0"/>
              <a:t>Main APIs </a:t>
            </a:r>
            <a:r>
              <a:rPr lang="en-US" sz="2400" dirty="0" smtClean="0"/>
              <a:t>of WebRTC</a:t>
            </a:r>
            <a:endParaRPr lang="en-US" sz="2400" dirty="0"/>
          </a:p>
          <a:p>
            <a:r>
              <a:rPr lang="en-US" sz="2400" b="1" dirty="0" err="1" smtClean="0"/>
              <a:t>MediaStream</a:t>
            </a:r>
            <a:r>
              <a:rPr lang="en-US" sz="2400" dirty="0" smtClean="0"/>
              <a:t> API</a:t>
            </a:r>
          </a:p>
          <a:p>
            <a:pPr lvl="1">
              <a:buFont typeface="Arial" panose="020B0604020202020204" pitchFamily="34" charset="0"/>
              <a:buChar char="•"/>
            </a:pPr>
            <a:r>
              <a:rPr lang="en-US" sz="2400" dirty="0" smtClean="0"/>
              <a:t>Obtaining audio &amp; </a:t>
            </a:r>
            <a:r>
              <a:rPr lang="en-US" sz="2400" dirty="0" smtClean="0"/>
              <a:t>video. </a:t>
            </a:r>
            <a:r>
              <a:rPr lang="en-US" sz="2400" dirty="0" err="1" smtClean="0"/>
              <a:t>getUserMedia</a:t>
            </a:r>
            <a:r>
              <a:rPr lang="en-US" sz="2400" dirty="0" smtClean="0"/>
              <a:t>() method</a:t>
            </a:r>
          </a:p>
          <a:p>
            <a:r>
              <a:rPr lang="en-US" sz="2400" b="1" dirty="0" err="1" smtClean="0"/>
              <a:t>RTCPeerConnection</a:t>
            </a:r>
            <a:r>
              <a:rPr lang="en-US" sz="2400" dirty="0" smtClean="0"/>
              <a:t> API</a:t>
            </a:r>
          </a:p>
          <a:p>
            <a:pPr lvl="1">
              <a:buFont typeface="Arial" panose="020B0604020202020204" pitchFamily="34" charset="0"/>
              <a:buChar char="•"/>
            </a:pPr>
            <a:r>
              <a:rPr lang="en-US" sz="2400" dirty="0" smtClean="0"/>
              <a:t>Holds audio </a:t>
            </a:r>
            <a:r>
              <a:rPr lang="en-US" sz="2400" dirty="0" smtClean="0"/>
              <a:t>&amp; video connection between peers</a:t>
            </a:r>
          </a:p>
          <a:p>
            <a:r>
              <a:rPr lang="en-US" sz="2400" b="1" dirty="0" err="1" smtClean="0"/>
              <a:t>RTCDataChannel</a:t>
            </a:r>
            <a:r>
              <a:rPr lang="en-US" sz="2400" dirty="0" smtClean="0"/>
              <a:t> API</a:t>
            </a:r>
          </a:p>
          <a:p>
            <a:pPr lvl="1">
              <a:buFont typeface="Arial" panose="020B0604020202020204" pitchFamily="34" charset="0"/>
              <a:buChar char="•"/>
            </a:pPr>
            <a:r>
              <a:rPr lang="en-US" sz="2400" dirty="0" smtClean="0"/>
              <a:t>Bidirectional communication between peers for arbitrary data</a:t>
            </a:r>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42575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WebRTC</a:t>
            </a:r>
            <a:r>
              <a:rPr lang="en-US" dirty="0" smtClean="0"/>
              <a:t> architecture</a:t>
            </a:r>
            <a:endParaRPr lang="el-GR" dirty="0"/>
          </a:p>
        </p:txBody>
      </p:sp>
      <p:pic>
        <p:nvPicPr>
          <p:cNvPr id="7" name="Picture 4" descr="C:\Users\Xaroula\Desktop\paper - web 3D conference\images\trapezoid.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15616" y="1268760"/>
            <a:ext cx="5976664" cy="4824536"/>
          </a:xfrm>
          <a:prstGeom prst="rect">
            <a:avLst/>
          </a:prstGeom>
          <a:noFill/>
          <a:ln>
            <a:noFill/>
          </a:ln>
        </p:spPr>
      </p:pic>
      <p:sp>
        <p:nvSpPr>
          <p:cNvPr id="8" name="7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Network Address Translation</a:t>
            </a:r>
            <a:endParaRPr lang="el-GR" dirty="0"/>
          </a:p>
        </p:txBody>
      </p:sp>
      <p:sp>
        <p:nvSpPr>
          <p:cNvPr id="3" name="2 - Θέση περιεχομένου"/>
          <p:cNvSpPr>
            <a:spLocks noGrp="1"/>
          </p:cNvSpPr>
          <p:nvPr>
            <p:ph idx="1"/>
          </p:nvPr>
        </p:nvSpPr>
        <p:spPr/>
        <p:txBody>
          <a:bodyPr/>
          <a:lstStyle/>
          <a:p>
            <a:r>
              <a:rPr lang="en-US" dirty="0" smtClean="0"/>
              <a:t>STUN (Session Traversal Utilities for NAT) is a client-server protocol. STUN reveals for every user its public IP address and port</a:t>
            </a:r>
            <a:r>
              <a:rPr lang="en-US" dirty="0" smtClean="0"/>
              <a:t>.</a:t>
            </a:r>
          </a:p>
          <a:p>
            <a:r>
              <a:rPr lang="en-US" dirty="0" smtClean="0"/>
              <a:t>TURN (Traversal Using Relays around NAT) is a relay </a:t>
            </a:r>
            <a:r>
              <a:rPr lang="en-US" dirty="0" smtClean="0"/>
              <a:t>server. </a:t>
            </a:r>
            <a:r>
              <a:rPr lang="en-US" dirty="0" smtClean="0"/>
              <a:t>TURN </a:t>
            </a:r>
            <a:r>
              <a:rPr lang="en-US" dirty="0" smtClean="0"/>
              <a:t>is </a:t>
            </a:r>
            <a:r>
              <a:rPr lang="en-US" dirty="0" smtClean="0"/>
              <a:t>used as a final solution if it fails previously to establish the connection using STUN </a:t>
            </a:r>
            <a:r>
              <a:rPr lang="en-US" dirty="0" smtClean="0"/>
              <a:t>server</a:t>
            </a:r>
          </a:p>
          <a:p>
            <a:r>
              <a:rPr lang="en-US" dirty="0" smtClean="0"/>
              <a:t>ICE(Interactive Connectivity Establishment) is an umbrella </a:t>
            </a:r>
            <a:r>
              <a:rPr lang="en-US" dirty="0" smtClean="0"/>
              <a:t>framework. </a:t>
            </a:r>
            <a:r>
              <a:rPr lang="en-US" dirty="0" smtClean="0"/>
              <a:t>ICE tries to find the best solution selecting between STUN and TURN. Firstly, ICE tries to establish connection between peers directly via UDP using STUN server. If this process does not succeed, ICE tries to connect using TCP. If that fails as well, then ICE uses a TURN relay server.</a:t>
            </a:r>
            <a:endParaRPr lang="el-GR" dirty="0"/>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66130"/>
          </a:xfrm>
        </p:spPr>
        <p:txBody>
          <a:bodyPr/>
          <a:lstStyle/>
          <a:p>
            <a:r>
              <a:rPr lang="en-US" dirty="0" smtClean="0"/>
              <a:t>Tools that were used</a:t>
            </a:r>
            <a:endParaRPr lang="el-GR" dirty="0"/>
          </a:p>
        </p:txBody>
      </p:sp>
      <p:sp>
        <p:nvSpPr>
          <p:cNvPr id="3" name="Content Placeholder 2"/>
          <p:cNvSpPr>
            <a:spLocks noGrp="1"/>
          </p:cNvSpPr>
          <p:nvPr>
            <p:ph idx="1"/>
          </p:nvPr>
        </p:nvSpPr>
        <p:spPr>
          <a:xfrm>
            <a:off x="457200" y="1412776"/>
            <a:ext cx="7620000" cy="4988024"/>
          </a:xfrm>
        </p:spPr>
        <p:txBody>
          <a:bodyPr/>
          <a:lstStyle/>
          <a:p>
            <a:pPr marL="114300" lvl="1" indent="0">
              <a:buClr>
                <a:schemeClr val="accent1"/>
              </a:buClr>
              <a:buNone/>
            </a:pPr>
            <a:r>
              <a:rPr lang="en-US" sz="2800" dirty="0" smtClean="0"/>
              <a:t>In </a:t>
            </a:r>
            <a:r>
              <a:rPr lang="en-US" sz="2800" dirty="0"/>
              <a:t>order to accomplish </a:t>
            </a:r>
            <a:r>
              <a:rPr lang="en-US" sz="2800" dirty="0" smtClean="0"/>
              <a:t>our applications </a:t>
            </a:r>
            <a:r>
              <a:rPr lang="en-US" sz="2800" dirty="0"/>
              <a:t>we </a:t>
            </a:r>
            <a:r>
              <a:rPr lang="en-US" sz="2800" dirty="0" smtClean="0"/>
              <a:t>used:</a:t>
            </a:r>
          </a:p>
          <a:p>
            <a:pPr marL="571500" lvl="1" indent="-457200">
              <a:buClr>
                <a:schemeClr val="accent1"/>
              </a:buClr>
            </a:pPr>
            <a:r>
              <a:rPr lang="en-US" sz="2800" dirty="0" smtClean="0"/>
              <a:t>HTML5</a:t>
            </a:r>
          </a:p>
          <a:p>
            <a:pPr marL="571500" lvl="1" indent="-457200">
              <a:buClr>
                <a:schemeClr val="accent1"/>
              </a:buClr>
            </a:pPr>
            <a:r>
              <a:rPr lang="en-US" sz="2800" dirty="0" smtClean="0"/>
              <a:t>JavaScript</a:t>
            </a:r>
          </a:p>
          <a:p>
            <a:pPr marL="571500" lvl="1" indent="-457200">
              <a:buClr>
                <a:schemeClr val="accent1"/>
              </a:buClr>
            </a:pPr>
            <a:r>
              <a:rPr lang="en-US" sz="2800" dirty="0" smtClean="0"/>
              <a:t>Node.js </a:t>
            </a:r>
          </a:p>
          <a:p>
            <a:pPr marL="571500" lvl="1" indent="-457200">
              <a:buClr>
                <a:schemeClr val="accent1"/>
              </a:buClr>
            </a:pPr>
            <a:r>
              <a:rPr lang="en-US" sz="2800" dirty="0" smtClean="0"/>
              <a:t>Socket.io</a:t>
            </a:r>
            <a:endParaRPr lang="el-GR" dirty="0"/>
          </a:p>
          <a:p>
            <a:pPr marL="114300" indent="0">
              <a:buNone/>
            </a:pPr>
            <a:endParaRPr lang="el-GR" dirty="0"/>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232268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normAutofit fontScale="90000"/>
          </a:bodyPr>
          <a:lstStyle/>
          <a:p>
            <a:r>
              <a:rPr lang="en-US" sz="2800" b="1" dirty="0" smtClean="0"/>
              <a:t>First Application: </a:t>
            </a:r>
            <a:r>
              <a:rPr lang="en-US" sz="2800" dirty="0" smtClean="0"/>
              <a:t>3D </a:t>
            </a:r>
            <a:r>
              <a:rPr lang="en-US" sz="2800" dirty="0"/>
              <a:t>Collaborative Educational </a:t>
            </a:r>
            <a:r>
              <a:rPr lang="en-US" sz="2800" dirty="0" smtClean="0"/>
              <a:t>Online Game </a:t>
            </a:r>
            <a:endParaRPr lang="el-GR" sz="2800" dirty="0"/>
          </a:p>
        </p:txBody>
      </p:sp>
      <p:sp>
        <p:nvSpPr>
          <p:cNvPr id="12" name="Content Placeholder 11"/>
          <p:cNvSpPr>
            <a:spLocks noGrp="1"/>
          </p:cNvSpPr>
          <p:nvPr>
            <p:ph idx="1"/>
          </p:nvPr>
        </p:nvSpPr>
        <p:spPr>
          <a:xfrm>
            <a:off x="457200" y="1124744"/>
            <a:ext cx="7620000" cy="5276056"/>
          </a:xfrm>
        </p:spPr>
        <p:txBody>
          <a:bodyPr/>
          <a:lstStyle/>
          <a:p>
            <a:r>
              <a:rPr lang="en-US" dirty="0" smtClean="0"/>
              <a:t>Our </a:t>
            </a:r>
            <a:r>
              <a:rPr lang="en-US" dirty="0"/>
              <a:t>scope was to implement a web-based application which provides a 3D collaborative environment </a:t>
            </a:r>
            <a:r>
              <a:rPr lang="en-US" dirty="0" smtClean="0"/>
              <a:t>to exchange Video/audio and X3D </a:t>
            </a:r>
            <a:r>
              <a:rPr lang="en-US" dirty="0"/>
              <a:t>objects using WebRTC technology. </a:t>
            </a:r>
            <a:endParaRPr lang="en-US" dirty="0" smtClean="0"/>
          </a:p>
          <a:p>
            <a:endParaRPr lang="el-GR" dirty="0"/>
          </a:p>
        </p:txBody>
      </p:sp>
      <p:sp>
        <p:nvSpPr>
          <p:cNvPr id="5" name="4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3127722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8223226"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16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274638"/>
            <a:ext cx="7992888" cy="1066130"/>
          </a:xfrm>
        </p:spPr>
        <p:txBody>
          <a:bodyPr/>
          <a:lstStyle/>
          <a:p>
            <a:r>
              <a:rPr lang="en-US" sz="3200" b="1" dirty="0" smtClean="0"/>
              <a:t>Second application: </a:t>
            </a:r>
            <a:r>
              <a:rPr lang="en-US" sz="3200" dirty="0"/>
              <a:t>Immersive </a:t>
            </a:r>
            <a:r>
              <a:rPr lang="en-US" sz="3200" dirty="0" smtClean="0"/>
              <a:t>Application </a:t>
            </a:r>
            <a:endParaRPr lang="el-GR" sz="3200" dirty="0"/>
          </a:p>
        </p:txBody>
      </p:sp>
      <p:sp>
        <p:nvSpPr>
          <p:cNvPr id="8" name="Content Placeholder 7"/>
          <p:cNvSpPr>
            <a:spLocks noGrp="1"/>
          </p:cNvSpPr>
          <p:nvPr>
            <p:ph idx="1"/>
          </p:nvPr>
        </p:nvSpPr>
        <p:spPr/>
        <p:txBody>
          <a:bodyPr>
            <a:normAutofit/>
          </a:bodyPr>
          <a:lstStyle/>
          <a:p>
            <a:r>
              <a:rPr lang="en-US" sz="2400" dirty="0"/>
              <a:t>The objective of this application concerns a 3D collaborative environment that supports real-time communication network between peers using a plugin free, peer-to-peer connection. </a:t>
            </a:r>
            <a:endParaRPr lang="en-US" sz="2400" dirty="0" smtClean="0"/>
          </a:p>
          <a:p>
            <a:r>
              <a:rPr lang="en-US" sz="2400" b="1" dirty="0" smtClean="0"/>
              <a:t>The main advantage of our application is that real-time video is projected inside the 3D world</a:t>
            </a:r>
          </a:p>
          <a:p>
            <a:pPr>
              <a:buNone/>
            </a:pPr>
            <a:endParaRPr lang="en-US" sz="2400" dirty="0" smtClean="0"/>
          </a:p>
          <a:p>
            <a:pPr>
              <a:buNone/>
            </a:pPr>
            <a:r>
              <a:rPr lang="en-US" sz="2400" dirty="0" smtClean="0"/>
              <a:t>	</a:t>
            </a:r>
            <a:r>
              <a:rPr lang="en-US" sz="2400" i="1" dirty="0" smtClean="0">
                <a:solidFill>
                  <a:srgbClr val="FF0000"/>
                </a:solidFill>
              </a:rPr>
              <a:t>Our secret scope is to prove that if you want to use </a:t>
            </a:r>
            <a:r>
              <a:rPr lang="en-US" sz="2400" i="1" dirty="0" err="1" smtClean="0">
                <a:solidFill>
                  <a:srgbClr val="FF0000"/>
                </a:solidFill>
              </a:rPr>
              <a:t>WebRTC</a:t>
            </a:r>
            <a:r>
              <a:rPr lang="en-US" sz="2400" i="1" dirty="0" smtClean="0">
                <a:solidFill>
                  <a:srgbClr val="FF0000"/>
                </a:solidFill>
              </a:rPr>
              <a:t> inside 3D scenes……. Do it with X3D. Its smooth and efficient!</a:t>
            </a:r>
            <a:endParaRPr lang="en-US" sz="2400" i="1" dirty="0" smtClean="0">
              <a:solidFill>
                <a:srgbClr val="FF0000"/>
              </a:solidFill>
            </a:endParaRPr>
          </a:p>
        </p:txBody>
      </p:sp>
      <p:sp>
        <p:nvSpPr>
          <p:cNvPr id="4" name="3 - Ορθογώνιο"/>
          <p:cNvSpPr/>
          <p:nvPr/>
        </p:nvSpPr>
        <p:spPr>
          <a:xfrm>
            <a:off x="457200" y="6290156"/>
            <a:ext cx="8229600" cy="523220"/>
          </a:xfrm>
          <a:prstGeom prst="rect">
            <a:avLst/>
          </a:prstGeom>
        </p:spPr>
        <p:txBody>
          <a:bodyPr wrap="square">
            <a:spAutoFit/>
          </a:bodyPr>
          <a:lstStyle/>
          <a:p>
            <a:pPr algn="ctr"/>
            <a:r>
              <a:rPr lang="en-US" sz="1400" dirty="0" smtClean="0">
                <a:solidFill>
                  <a:srgbClr val="0070C0"/>
                </a:solidFill>
              </a:rPr>
              <a:t>20th International Conference on 3D Web Technology </a:t>
            </a:r>
            <a:br>
              <a:rPr lang="en-US" sz="1400" dirty="0" smtClean="0">
                <a:solidFill>
                  <a:srgbClr val="0070C0"/>
                </a:solidFill>
              </a:rPr>
            </a:br>
            <a:r>
              <a:rPr lang="en-US" sz="1400" i="1" dirty="0" smtClean="0">
                <a:solidFill>
                  <a:srgbClr val="0070C0"/>
                </a:solidFill>
              </a:rPr>
              <a:t>June 18-21 –</a:t>
            </a:r>
            <a:r>
              <a:rPr lang="en-US" sz="1400" i="1" dirty="0" err="1" smtClean="0">
                <a:solidFill>
                  <a:srgbClr val="0070C0"/>
                </a:solidFill>
              </a:rPr>
              <a:t>Heraklion,Crete,Greece</a:t>
            </a:r>
            <a:endParaRPr lang="el-GR" sz="1400" dirty="0">
              <a:solidFill>
                <a:srgbClr val="0070C0"/>
              </a:solidFill>
            </a:endParaRPr>
          </a:p>
        </p:txBody>
      </p:sp>
    </p:spTree>
    <p:extLst>
      <p:ext uri="{BB962C8B-B14F-4D97-AF65-F5344CB8AC3E}">
        <p14:creationId xmlns:p14="http://schemas.microsoft.com/office/powerpoint/2010/main" xmlns="" val="257492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278</TotalTime>
  <Words>751</Words>
  <Application>Microsoft Office PowerPoint</Application>
  <PresentationFormat>Προβολή στην οθόνη (4:3)</PresentationFormat>
  <Paragraphs>150</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Adjacency</vt:lpstr>
      <vt:lpstr>Technological Educational Institute of Crete School of Applied Technology Department of Informatics Engineering   Paper Title Integrating WebRTC and X3DOM: Bridging the Gap between Communications and Graphics Haroula Andrioti, Andreas Stamoulias, Kostas Kapetanakis, Spyros Panagiotakis, Athanasios G. Malamos   </vt:lpstr>
      <vt:lpstr>Introductory notes</vt:lpstr>
      <vt:lpstr>A few words about WebRTC…</vt:lpstr>
      <vt:lpstr>WebRTC architecture</vt:lpstr>
      <vt:lpstr>Network Address Translation</vt:lpstr>
      <vt:lpstr>Tools that were used</vt:lpstr>
      <vt:lpstr>First Application: 3D Collaborative Educational Online Game </vt:lpstr>
      <vt:lpstr>Διαφάνεια 8</vt:lpstr>
      <vt:lpstr>Second application: Immersive Application </vt:lpstr>
      <vt:lpstr>Draft architecture</vt:lpstr>
      <vt:lpstr>Diagram of the Immersive – Experience application </vt:lpstr>
      <vt:lpstr>Coding examples…….</vt:lpstr>
      <vt:lpstr>Διαφάνεια 13</vt:lpstr>
      <vt:lpstr>Διαφάνεια 14</vt:lpstr>
      <vt:lpstr>Διαφάνεια 15</vt:lpstr>
      <vt:lpstr>Διαφάνεια 16</vt:lpstr>
      <vt:lpstr>Immersive application as shown online </vt:lpstr>
      <vt:lpstr>Conclusions &amp; Future Work</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WebRTC and X3DOM: Bridging the Gap between Communications and Graphics</dc:title>
  <dc:creator>Xaroula</dc:creator>
  <cp:lastModifiedBy>mclab</cp:lastModifiedBy>
  <cp:revision>56</cp:revision>
  <dcterms:created xsi:type="dcterms:W3CDTF">2015-06-18T16:37:24Z</dcterms:created>
  <dcterms:modified xsi:type="dcterms:W3CDTF">2015-06-19T04:48:02Z</dcterms:modified>
</cp:coreProperties>
</file>