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1" r:id="rId9"/>
    <p:sldId id="265" r:id="rId10"/>
    <p:sldId id="262" r:id="rId11"/>
    <p:sldId id="263" r:id="rId12"/>
    <p:sldId id="264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648" autoAdjust="0"/>
    <p:restoredTop sz="94660"/>
  </p:normalViewPr>
  <p:slideViewPr>
    <p:cSldViewPr showGuides="1">
      <p:cViewPr>
        <p:scale>
          <a:sx n="100" d="100"/>
          <a:sy n="100" d="100"/>
        </p:scale>
        <p:origin x="-91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0BC5-1B1C-E14A-8D5E-1A97DC70EDC1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30D-D3F1-7F45-8B5B-EEF61C7CB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93492-F56F-4F41-A120-13C0D3BE8530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9167-245D-0246-B8F8-BADAAC52B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A9B75-DF07-D94D-838B-7DA53B045359}" type="datetime1">
              <a:rPr lang="en-US" smtClean="0"/>
              <a:pPr/>
              <a:t>6/17/15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31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5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73AB3-6074-0D44-A15D-B1A4ABF7D452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69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F163D-EAF5-CC46-B20D-A8DBE993B956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5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5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B6989-587E-2441-98F4-80A04280D6D2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7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26E2A-0C17-FF47-94C4-835265EDF2F2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7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5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276C0-BBAD-CA47-B07B-C0187F2362CC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27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51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0D79C0-1B56-BA44-808F-2DDF222EFF30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466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5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247CB-C0CB-EF45-8B4D-BBFAF11A9968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19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863B8-F08F-2C4B-BA22-57A1B446D904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5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9DF99-DA22-8A47-A987-9526A66ADA4D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53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35F44-D66A-6A43-9D9B-CE48EDAE0149}" type="datetime1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5257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698BC-E905-4F66-BC35-458AA21FE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25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0" y="642769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baseline="0" dirty="0" smtClean="0">
                <a:solidFill>
                  <a:srgbClr val="002060"/>
                </a:solidFill>
                <a:latin typeface="Calibri" pitchFamily="34" charset="0"/>
              </a:rPr>
              <a:t> Heraklion, Crete, Greece 18 - 21 June 2015</a:t>
            </a:r>
            <a:endParaRPr lang="en-US" altLang="en-US" sz="14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25000">
                <a:schemeClr val="accent1">
                  <a:lumMod val="5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76000">
                <a:schemeClr val="bg1"/>
              </a:gs>
            </a:gsLst>
            <a:lin ang="10800000" scaled="0"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" name="Picture 2" descr="C:\Users\ahavele\Desktop\AVH\AnitaHavele\anita\web3d\marketing\logos\png\Web3Dshadow - Copy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4450" y="-791065"/>
            <a:ext cx="5333267" cy="300086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943600" y="65157"/>
            <a:ext cx="2971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</a:rPr>
              <a:t>Web3D</a:t>
            </a:r>
            <a:r>
              <a:rPr lang="en-US" sz="2000" b="1" spc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</a:rPr>
              <a:t> 2015</a:t>
            </a:r>
          </a:p>
          <a:p>
            <a:pPr algn="r"/>
            <a:r>
              <a:rPr lang="en-US" sz="800" b="0" i="0" spc="0" dirty="0" smtClean="0">
                <a:solidFill>
                  <a:schemeClr val="bg1"/>
                </a:solidFill>
                <a:effectLst>
                  <a:reflection endPos="0" dir="5400000" sy="-100000" algn="bl" rotWithShape="0"/>
                </a:effectLst>
              </a:rPr>
              <a:t>20</a:t>
            </a:r>
            <a:r>
              <a:rPr lang="en-US" sz="800" b="0" i="0" spc="0" baseline="30000" dirty="0" smtClean="0">
                <a:solidFill>
                  <a:schemeClr val="bg1"/>
                </a:solidFill>
                <a:effectLst>
                  <a:reflection endPos="0" dir="5400000" sy="-100000" algn="bl" rotWithShape="0"/>
                </a:effectLst>
              </a:rPr>
              <a:t>th</a:t>
            </a:r>
            <a:r>
              <a:rPr lang="en-US" sz="800" b="0" i="0" spc="0" dirty="0" smtClean="0">
                <a:solidFill>
                  <a:schemeClr val="bg1"/>
                </a:solidFill>
                <a:effectLst>
                  <a:reflection endPos="0" dir="5400000" sy="-100000" algn="bl" rotWithShape="0"/>
                </a:effectLst>
              </a:rPr>
              <a:t> International Conference</a:t>
            </a:r>
          </a:p>
          <a:p>
            <a:pPr algn="r"/>
            <a:r>
              <a:rPr lang="en-US" sz="800" b="0" i="0" spc="0" dirty="0" smtClean="0">
                <a:solidFill>
                  <a:schemeClr val="bg1"/>
                </a:solidFill>
                <a:effectLst>
                  <a:reflection endPos="0" dir="5400000" sy="-100000" algn="bl" rotWithShape="0"/>
                </a:effectLst>
              </a:rPr>
              <a:t>on 3D Web Technology</a:t>
            </a:r>
            <a:endParaRPr lang="en-US" sz="800" b="0" i="0" spc="0" dirty="0">
              <a:solidFill>
                <a:schemeClr val="bg1"/>
              </a:solidFill>
              <a:effectLst>
                <a:reflection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99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/C:\Program%20Files\Netscape\Communicator\Program\netscape.exe%20-k%20d:\geovrml\examples\viewpoint\spin.wrl" TargetMode="Externa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tructure.harvard.edu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The X3D Geospatial Component: X3DOM implementation of </a:t>
            </a:r>
            <a:r>
              <a:rPr lang="en-US" sz="3200" b="1" dirty="0" err="1" smtClean="0"/>
              <a:t>GeoOrigin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GeoLocation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GeoViewpoint</a:t>
            </a:r>
            <a:r>
              <a:rPr lang="en-US" sz="3200" b="1" dirty="0" smtClean="0"/>
              <a:t>, and </a:t>
            </a:r>
            <a:r>
              <a:rPr lang="en-US" sz="3200" b="1" dirty="0" err="1" smtClean="0"/>
              <a:t>GeoPositionInterpolator</a:t>
            </a:r>
            <a:r>
              <a:rPr lang="en-US" sz="3200" b="1" dirty="0" smtClean="0"/>
              <a:t> nodes 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4876800"/>
            <a:ext cx="457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McCann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mccann@mbari.org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j-lt"/>
                <a:ea typeface="+mj-ea"/>
                <a:cs typeface="+mj-cs"/>
              </a:rPr>
              <a:t>Monterey</a:t>
            </a:r>
            <a:r>
              <a:rPr lang="en-US" dirty="0" smtClean="0">
                <a:latin typeface="+mj-lt"/>
                <a:ea typeface="+mj-ea"/>
                <a:cs typeface="+mj-cs"/>
              </a:rPr>
              <a:t> Bay Aquarium Research Institute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876800"/>
            <a:ext cx="457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Andreas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Plesch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err="1" smtClean="0"/>
              <a:t>andreasplesch@gmail.com</a:t>
            </a:r>
            <a:r>
              <a:rPr lang="en-US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Harvard University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1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Place geospatially unregistered nodes</a:t>
            </a:r>
          </a:p>
          <a:p>
            <a:pPr lvl="1"/>
            <a:r>
              <a:rPr lang="en-US" dirty="0" smtClean="0"/>
              <a:t>Locate child node’s origin to the provided geospatial coordinates</a:t>
            </a:r>
          </a:p>
          <a:p>
            <a:pPr lvl="1"/>
            <a:r>
              <a:rPr lang="en-US" dirty="0" smtClean="0"/>
              <a:t>Rotate the child’s +Y direction to the local Up direction</a:t>
            </a:r>
          </a:p>
          <a:p>
            <a:pPr lvl="1"/>
            <a:r>
              <a:rPr lang="en-US" dirty="0" smtClean="0"/>
              <a:t>Child’s -Z direction towards the local north direction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GeoLocationDiagr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985" b="-12985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and </a:t>
            </a:r>
            <a:r>
              <a:rPr lang="en-US" dirty="0" err="1" smtClean="0"/>
              <a:t>GeoOrigin</a:t>
            </a:r>
            <a:r>
              <a:rPr lang="en-US" dirty="0" smtClean="0"/>
              <a:t> </a:t>
            </a:r>
            <a:r>
              <a:rPr lang="en-US" i="1" dirty="0" err="1" smtClean="0"/>
              <a:t>rotateYUp</a:t>
            </a:r>
            <a:r>
              <a:rPr lang="en-US" i="1" dirty="0" smtClean="0"/>
              <a:t> </a:t>
            </a:r>
            <a:r>
              <a:rPr lang="en-US" dirty="0" smtClean="0"/>
              <a:t>complication</a:t>
            </a:r>
          </a:p>
          <a:p>
            <a:pPr lvl="1"/>
            <a:r>
              <a:rPr lang="en-US" dirty="0" err="1" smtClean="0"/>
              <a:t>GeoLocation</a:t>
            </a:r>
            <a:r>
              <a:rPr lang="en-US" dirty="0" smtClean="0"/>
              <a:t> position is likely different from the position of the provided </a:t>
            </a:r>
            <a:r>
              <a:rPr lang="en-US" dirty="0" err="1" smtClean="0"/>
              <a:t>GeoOrigin</a:t>
            </a:r>
            <a:endParaRPr lang="en-US" dirty="0" smtClean="0"/>
          </a:p>
          <a:p>
            <a:pPr lvl="1"/>
            <a:r>
              <a:rPr lang="en-US" dirty="0" smtClean="0"/>
              <a:t>Cannot skip both rotations</a:t>
            </a:r>
          </a:p>
          <a:p>
            <a:pPr lvl="2"/>
            <a:r>
              <a:rPr lang="en-US" dirty="0" err="1" smtClean="0"/>
              <a:t>GeoLocation</a:t>
            </a:r>
            <a:r>
              <a:rPr lang="en-US" dirty="0" smtClean="0"/>
              <a:t> rotation </a:t>
            </a:r>
            <a:br>
              <a:rPr lang="en-US" dirty="0" smtClean="0"/>
            </a:br>
            <a:r>
              <a:rPr lang="en-US" dirty="0" smtClean="0"/>
              <a:t>(about child origin)</a:t>
            </a:r>
          </a:p>
          <a:p>
            <a:pPr lvl="2"/>
            <a:r>
              <a:rPr lang="en-US" dirty="0" err="1" smtClean="0"/>
              <a:t>GeoLocation</a:t>
            </a:r>
            <a:r>
              <a:rPr lang="en-US" dirty="0" smtClean="0"/>
              <a:t> translation</a:t>
            </a:r>
          </a:p>
          <a:p>
            <a:pPr lvl="2"/>
            <a:r>
              <a:rPr lang="en-US" dirty="0" err="1" smtClean="0"/>
              <a:t>GeoOrigin</a:t>
            </a:r>
            <a:r>
              <a:rPr lang="en-US" dirty="0" smtClean="0"/>
              <a:t> (back) translation</a:t>
            </a:r>
          </a:p>
          <a:p>
            <a:pPr lvl="2"/>
            <a:r>
              <a:rPr lang="en-US" dirty="0" err="1" smtClean="0"/>
              <a:t>RotateYUp</a:t>
            </a:r>
            <a:r>
              <a:rPr lang="en-US" dirty="0" smtClean="0"/>
              <a:t> rotation 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202" b="-54202"/>
          <a:stretch>
            <a:fillRect/>
          </a:stretch>
        </p:blipFill>
        <p:spPr>
          <a:xfrm>
            <a:off x="4800600" y="2209800"/>
            <a:ext cx="4038600" cy="45259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GeoViewpoint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Like X3DOM Viewpoint, but</a:t>
            </a:r>
          </a:p>
          <a:p>
            <a:pPr lvl="1"/>
            <a:r>
              <a:rPr lang="en-US" dirty="0" smtClean="0"/>
              <a:t>Position in Geo coordinates</a:t>
            </a:r>
          </a:p>
          <a:p>
            <a:pPr lvl="1"/>
            <a:r>
              <a:rPr lang="en-US" dirty="0" smtClean="0"/>
              <a:t>Orientation </a:t>
            </a:r>
            <a:r>
              <a:rPr lang="en-US" dirty="0" err="1" smtClean="0"/>
              <a:t>wrt</a:t>
            </a:r>
            <a:r>
              <a:rPr lang="en-US" dirty="0" smtClean="0"/>
              <a:t> local up</a:t>
            </a:r>
          </a:p>
          <a:p>
            <a:pPr lvl="1"/>
            <a:r>
              <a:rPr lang="en-US" dirty="0" smtClean="0"/>
              <a:t>Attribute </a:t>
            </a:r>
            <a:r>
              <a:rPr lang="en-US" i="1" dirty="0" err="1" smtClean="0"/>
              <a:t>elevationScaling</a:t>
            </a:r>
            <a:endParaRPr lang="en-US" i="1" dirty="0" smtClean="0"/>
          </a:p>
          <a:p>
            <a:pPr lvl="2"/>
            <a:r>
              <a:rPr lang="en-US" dirty="0" smtClean="0"/>
              <a:t>Factor to auto adjust navigation speed based on elevation</a:t>
            </a:r>
          </a:p>
          <a:p>
            <a:pPr lvl="2"/>
            <a:r>
              <a:rPr lang="en-US" dirty="0" smtClean="0"/>
              <a:t>Not used in EXAMINE-like modes</a:t>
            </a:r>
          </a:p>
          <a:p>
            <a:pPr lvl="2"/>
            <a:r>
              <a:rPr lang="en-US" dirty="0" smtClean="0"/>
              <a:t>Lower limit of 1</a:t>
            </a:r>
          </a:p>
          <a:p>
            <a:pPr lvl="2"/>
            <a:r>
              <a:rPr lang="en-US" dirty="0" smtClean="0"/>
              <a:t>Uses ellipsoid, not ground surface elevation</a:t>
            </a:r>
          </a:p>
          <a:p>
            <a:pPr lvl="1"/>
            <a:r>
              <a:rPr lang="en-US" dirty="0" smtClean="0"/>
              <a:t>Supports </a:t>
            </a:r>
            <a:r>
              <a:rPr lang="en-US" i="1" dirty="0" err="1" smtClean="0"/>
              <a:t>rotateYUp</a:t>
            </a:r>
            <a:r>
              <a:rPr lang="en-US" i="1" dirty="0" smtClean="0"/>
              <a:t> </a:t>
            </a:r>
            <a:r>
              <a:rPr lang="en-US" dirty="0" smtClean="0"/>
              <a:t>for</a:t>
            </a:r>
            <a:r>
              <a:rPr lang="en-US" dirty="0" smtClean="0"/>
              <a:t> FLY-</a:t>
            </a:r>
            <a:r>
              <a:rPr lang="en-US" dirty="0" smtClean="0"/>
              <a:t>like modes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Content Placeholder 13" descr="map1">
            <a:hlinkClick r:id="rId2" action="ppaction://program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18875" b="-18875"/>
          <a:stretch>
            <a:fillRect/>
          </a:stretch>
        </p:blipFill>
        <p:spPr bwMode="auto">
          <a:xfrm>
            <a:off x="5284768" y="1905000"/>
            <a:ext cx="363063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GeoPositionInterpolator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Interpolates between geospatial coordinates</a:t>
            </a:r>
          </a:p>
          <a:p>
            <a:pPr lvl="1"/>
            <a:r>
              <a:rPr lang="en-US" dirty="0" smtClean="0"/>
              <a:t>Outputs</a:t>
            </a:r>
          </a:p>
          <a:p>
            <a:pPr lvl="2"/>
            <a:r>
              <a:rPr lang="en-US" dirty="0" err="1" smtClean="0"/>
              <a:t>geoSystem</a:t>
            </a:r>
            <a:r>
              <a:rPr lang="en-US" dirty="0" smtClean="0"/>
              <a:t> coordinates</a:t>
            </a:r>
          </a:p>
          <a:p>
            <a:pPr lvl="2"/>
            <a:r>
              <a:rPr lang="en-US" dirty="0" smtClean="0"/>
              <a:t> Scene coordinates (geocentric coordinates adjusted for a </a:t>
            </a:r>
            <a:r>
              <a:rPr lang="en-US" dirty="0" err="1" smtClean="0"/>
              <a:t>GeoOrigin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Attribute </a:t>
            </a:r>
            <a:r>
              <a:rPr lang="en-US" i="1" dirty="0" err="1" smtClean="0"/>
              <a:t>onGreatCircle</a:t>
            </a:r>
            <a:r>
              <a:rPr lang="en-US" i="1" dirty="0" smtClean="0"/>
              <a:t> </a:t>
            </a:r>
          </a:p>
          <a:p>
            <a:pPr lvl="2"/>
            <a:r>
              <a:rPr lang="en-US" dirty="0" smtClean="0"/>
              <a:t>Default is false</a:t>
            </a:r>
          </a:p>
          <a:p>
            <a:pPr lvl="2"/>
            <a:r>
              <a:rPr lang="en-US" dirty="0" smtClean="0"/>
              <a:t>For large distances</a:t>
            </a:r>
          </a:p>
          <a:p>
            <a:pPr lvl="2"/>
            <a:r>
              <a:rPr lang="en-US" dirty="0" smtClean="0"/>
              <a:t>SLERP </a:t>
            </a:r>
            <a:r>
              <a:rPr lang="en-US" dirty="0" err="1" smtClean="0"/>
              <a:t>algortihm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Content Placeholder 9" descr="GeoPositionInterpolator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82" b="-13982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Nodes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X3DOM does not offer an X3D PROTO facility</a:t>
            </a:r>
          </a:p>
          <a:p>
            <a:r>
              <a:rPr lang="en-US" dirty="0" smtClean="0"/>
              <a:t>Custom nodes can be implemented in X3DOM</a:t>
            </a:r>
          </a:p>
          <a:p>
            <a:pPr lvl="1"/>
            <a:r>
              <a:rPr lang="en-US" dirty="0" smtClean="0"/>
              <a:t>Follow existing coding patterns</a:t>
            </a:r>
          </a:p>
          <a:p>
            <a:pPr lvl="1"/>
            <a:r>
              <a:rPr lang="en-US" dirty="0" smtClean="0"/>
              <a:t>Import additional JavaScript source in HTML</a:t>
            </a:r>
          </a:p>
          <a:p>
            <a:pPr lvl="1"/>
            <a:r>
              <a:rPr lang="en-US" dirty="0" smtClean="0"/>
              <a:t>Open source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GeoOriginTransform</a:t>
            </a:r>
            <a:endParaRPr lang="en-US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Use non-geospatial coordinate  geometry and reference to a </a:t>
            </a:r>
            <a:r>
              <a:rPr lang="en-US" dirty="0" err="1" smtClean="0"/>
              <a:t>GeoOrigin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Build terrain mesh in geocentric coordinates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Apply offset and rotation for high precision uses</a:t>
            </a:r>
          </a:p>
          <a:p>
            <a:pPr lvl="1"/>
            <a:r>
              <a:rPr lang="en-US" dirty="0" smtClean="0"/>
              <a:t>May be possible to replace with </a:t>
            </a:r>
            <a:r>
              <a:rPr lang="en-US" dirty="0" err="1" smtClean="0"/>
              <a:t>GeoTransform</a:t>
            </a:r>
            <a:r>
              <a:rPr lang="en-US" dirty="0" smtClean="0"/>
              <a:t> and </a:t>
            </a:r>
            <a:r>
              <a:rPr lang="en-US" dirty="0" smtClean="0"/>
              <a:t>new directive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Screen Shot 2015-06-05 at 1.24.58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202" b="-12202"/>
          <a:stretch>
            <a:fillRect/>
          </a:stretch>
        </p:blipFill>
        <p:spPr>
          <a:xfrm>
            <a:off x="4648200" y="1874837"/>
            <a:ext cx="4038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GeoWebMap</a:t>
            </a:r>
            <a:endParaRPr lang="en-US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Exploration of connecting “</a:t>
            </a:r>
            <a:r>
              <a:rPr lang="en-US" dirty="0" err="1" smtClean="0"/>
              <a:t>slippy</a:t>
            </a:r>
            <a:r>
              <a:rPr lang="en-US" dirty="0" smtClean="0"/>
              <a:t>” web maps in X3DOM</a:t>
            </a:r>
          </a:p>
          <a:p>
            <a:r>
              <a:rPr lang="en-US" dirty="0" err="1" smtClean="0"/>
              <a:t>OpenLayers</a:t>
            </a:r>
            <a:r>
              <a:rPr lang="en-US" dirty="0" smtClean="0"/>
              <a:t> 3 or other 2D web map library that renders in container div</a:t>
            </a:r>
          </a:p>
          <a:p>
            <a:r>
              <a:rPr lang="en-US" dirty="0" smtClean="0"/>
              <a:t>Dynamically constructs a </a:t>
            </a:r>
            <a:r>
              <a:rPr lang="en-US" dirty="0" err="1" smtClean="0"/>
              <a:t>GeoElevationGrid</a:t>
            </a:r>
            <a:r>
              <a:rPr lang="en-US" dirty="0" smtClean="0"/>
              <a:t> for image texture</a:t>
            </a:r>
          </a:p>
          <a:p>
            <a:r>
              <a:rPr lang="en-US" dirty="0" smtClean="0"/>
              <a:t>Needs </a:t>
            </a:r>
            <a:r>
              <a:rPr lang="en-US" dirty="0" err="1" smtClean="0"/>
              <a:t>WebMercator</a:t>
            </a:r>
            <a:r>
              <a:rPr lang="en-US" dirty="0" smtClean="0"/>
              <a:t> </a:t>
            </a:r>
            <a:r>
              <a:rPr lang="en-US" dirty="0" err="1" smtClean="0"/>
              <a:t>geoSystem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 descr="Screen Shot 2015-06-05 at 12.51.43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30" b="-2730"/>
          <a:stretch>
            <a:fillRect/>
          </a:stretch>
        </p:blipFill>
        <p:spPr>
          <a:xfrm>
            <a:off x="4648200" y="1798637"/>
            <a:ext cx="4038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build rich web applications with X3DOM Geospatial building blocks</a:t>
            </a:r>
          </a:p>
          <a:p>
            <a:r>
              <a:rPr lang="en-US" dirty="0" smtClean="0"/>
              <a:t>Targeted applications for specific communities</a:t>
            </a:r>
          </a:p>
          <a:p>
            <a:pPr lvl="1"/>
            <a:r>
              <a:rPr lang="en-US" dirty="0" err="1" smtClean="0"/>
              <a:t>MBARI’s</a:t>
            </a:r>
            <a:r>
              <a:rPr lang="en-US" dirty="0" smtClean="0"/>
              <a:t> Spatial Temporal Oceanographic Query System (STOQS)</a:t>
            </a:r>
          </a:p>
          <a:p>
            <a:pPr lvl="1"/>
            <a:r>
              <a:rPr lang="en-US" dirty="0" smtClean="0"/>
              <a:t>Community Fault Model for Southern California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STOQS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Search YouTube for “STOQS robot data”</a:t>
            </a:r>
          </a:p>
          <a:p>
            <a:r>
              <a:rPr lang="en-US" dirty="0" smtClean="0"/>
              <a:t>Geospatial (</a:t>
            </a:r>
            <a:r>
              <a:rPr lang="en-US" dirty="0" err="1" smtClean="0"/>
              <a:t>PostGIS</a:t>
            </a:r>
            <a:r>
              <a:rPr lang="en-US" dirty="0" smtClean="0"/>
              <a:t>) backend database</a:t>
            </a:r>
          </a:p>
          <a:p>
            <a:r>
              <a:rPr lang="en-US" dirty="0" smtClean="0"/>
              <a:t>Faceted</a:t>
            </a:r>
            <a:r>
              <a:rPr lang="en-US" dirty="0" smtClean="0"/>
              <a:t> web search </a:t>
            </a:r>
            <a:endParaRPr lang="en-US" dirty="0" smtClean="0"/>
          </a:p>
          <a:p>
            <a:r>
              <a:rPr lang="en-US" dirty="0" smtClean="0"/>
              <a:t>2D and 3D geospatial data visualization</a:t>
            </a:r>
          </a:p>
          <a:p>
            <a:r>
              <a:rPr lang="en-US" dirty="0" smtClean="0"/>
              <a:t>Used for understanding multivariate robot data</a:t>
            </a:r>
          </a:p>
          <a:p>
            <a:endParaRPr lang="en-US" dirty="0"/>
          </a:p>
        </p:txBody>
      </p:sp>
      <p:pic>
        <p:nvPicPr>
          <p:cNvPr id="8" name="Content Placeholder 7" descr="Application_STOQS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8398" b="-3839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Fault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029200" cy="4525963"/>
          </a:xfrm>
        </p:spPr>
        <p:txBody>
          <a:bodyPr/>
          <a:lstStyle/>
          <a:p>
            <a:r>
              <a:rPr lang="en-US" dirty="0" smtClean="0"/>
              <a:t>See pages linked from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http://structure.harvard.edu</a:t>
            </a:r>
            <a:endParaRPr lang="en-US" dirty="0" smtClean="0"/>
          </a:p>
          <a:p>
            <a:r>
              <a:rPr lang="en-US" dirty="0" smtClean="0"/>
              <a:t>Can visualize deep fault structures</a:t>
            </a:r>
          </a:p>
          <a:p>
            <a:r>
              <a:rPr lang="en-US" dirty="0" smtClean="0"/>
              <a:t>Cannot do this in other globe viewers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Content Placeholder 8" descr="Application_SCEC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501" r="-7501"/>
          <a:stretch>
            <a:fillRect/>
          </a:stretch>
        </p:blipFill>
        <p:spPr>
          <a:xfrm>
            <a:off x="5181600" y="1874837"/>
            <a:ext cx="4038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Reddy et al. (2000) </a:t>
            </a:r>
            <a:r>
              <a:rPr lang="en-US" dirty="0" err="1" smtClean="0"/>
              <a:t>GeoVRML</a:t>
            </a:r>
            <a:endParaRPr lang="en-US" dirty="0" smtClean="0"/>
          </a:p>
          <a:p>
            <a:r>
              <a:rPr lang="en-US" dirty="0" smtClean="0"/>
              <a:t>X3D and geospatial component</a:t>
            </a:r>
          </a:p>
          <a:p>
            <a:r>
              <a:rPr lang="en-US" dirty="0" smtClean="0"/>
              <a:t>Behr et al. (2009) X3DOM </a:t>
            </a:r>
          </a:p>
          <a:p>
            <a:pPr lvl="1"/>
            <a:r>
              <a:rPr lang="en-US" dirty="0" smtClean="0"/>
              <a:t>Some geospatial support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Extensibility</a:t>
            </a:r>
          </a:p>
          <a:p>
            <a:pPr lvl="1"/>
            <a:r>
              <a:rPr lang="en-US" dirty="0" smtClean="0"/>
              <a:t>User friendly nature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X3DOM nodes implemented </a:t>
            </a:r>
          </a:p>
          <a:p>
            <a:r>
              <a:rPr lang="en-US" dirty="0" smtClean="0"/>
              <a:t>Enables large class of targeted applications</a:t>
            </a:r>
          </a:p>
          <a:p>
            <a:r>
              <a:rPr lang="en-US" dirty="0" smtClean="0"/>
              <a:t>Conforms to ISO specification</a:t>
            </a:r>
          </a:p>
          <a:p>
            <a:r>
              <a:rPr lang="en-US" dirty="0" err="1" smtClean="0"/>
              <a:t>GeoOrigin</a:t>
            </a:r>
            <a:r>
              <a:rPr lang="en-US" dirty="0" smtClean="0"/>
              <a:t> node is still </a:t>
            </a:r>
            <a:r>
              <a:rPr lang="en-US" dirty="0" smtClean="0"/>
              <a:t>desirable</a:t>
            </a:r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 smtClean="0"/>
              <a:t>in the current release of X3DOM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X3D Geospatial</a:t>
            </a:r>
          </a:p>
          <a:p>
            <a:pPr lvl="1"/>
            <a:r>
              <a:rPr lang="en-US" dirty="0" smtClean="0"/>
              <a:t>Unique niche between GIS and 3D graphics</a:t>
            </a:r>
          </a:p>
          <a:p>
            <a:pPr lvl="1"/>
            <a:r>
              <a:rPr lang="en-US" dirty="0" smtClean="0"/>
              <a:t>Inherently 3D – spatial reference systems</a:t>
            </a:r>
          </a:p>
          <a:p>
            <a:pPr lvl="1"/>
            <a:r>
              <a:rPr lang="en-US" dirty="0" smtClean="0"/>
              <a:t>Part of X3D scene graph – interactive </a:t>
            </a:r>
          </a:p>
          <a:p>
            <a:pPr lvl="1"/>
            <a:r>
              <a:rPr lang="en-US" dirty="0" smtClean="0"/>
              <a:t>Many application areas</a:t>
            </a:r>
          </a:p>
          <a:p>
            <a:pPr lvl="2"/>
            <a:r>
              <a:rPr lang="en-US" dirty="0" smtClean="0"/>
              <a:t>Geological or Geophysical</a:t>
            </a:r>
          </a:p>
          <a:p>
            <a:pPr lvl="2"/>
            <a:r>
              <a:rPr lang="en-US" dirty="0" smtClean="0"/>
              <a:t>Oceanographic</a:t>
            </a:r>
          </a:p>
          <a:p>
            <a:pPr lvl="2"/>
            <a:r>
              <a:rPr lang="en-US" dirty="0" smtClean="0"/>
              <a:t>Atmospheric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X3D geospatial component and digital globes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Earth, Cesium and others</a:t>
            </a:r>
          </a:p>
          <a:p>
            <a:pPr lvl="1"/>
            <a:r>
              <a:rPr lang="en-US" dirty="0" smtClean="0"/>
              <a:t>Seem to offer similar functionality</a:t>
            </a:r>
          </a:p>
          <a:p>
            <a:r>
              <a:rPr lang="en-US" dirty="0" smtClean="0"/>
              <a:t>X3D Geospatial</a:t>
            </a:r>
          </a:p>
          <a:p>
            <a:pPr lvl="1"/>
            <a:r>
              <a:rPr lang="en-US" dirty="0" smtClean="0"/>
              <a:t>Offers more generalized functionality</a:t>
            </a:r>
          </a:p>
          <a:p>
            <a:pPr lvl="1"/>
            <a:r>
              <a:rPr lang="en-US" dirty="0" smtClean="0"/>
              <a:t>E.g. subsurface data visualization</a:t>
            </a:r>
          </a:p>
          <a:p>
            <a:pPr lvl="1"/>
            <a:r>
              <a:rPr lang="en-US" dirty="0" smtClean="0"/>
              <a:t>Digital globe is possible application</a:t>
            </a:r>
          </a:p>
          <a:p>
            <a:pPr lvl="1"/>
            <a:r>
              <a:rPr lang="en-US" dirty="0" smtClean="0"/>
              <a:t>Includes all features of X3D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geocentric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2" y="1905000"/>
            <a:ext cx="8651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X3D coordinate system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0" y="4419600"/>
            <a:ext cx="1219200" cy="609600"/>
          </a:xfrm>
          <a:prstGeom prst="line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590800" y="4419600"/>
            <a:ext cx="1905000" cy="1588"/>
          </a:xfrm>
          <a:prstGeom prst="line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713706" y="3543300"/>
            <a:ext cx="1753394" cy="794"/>
          </a:xfrm>
          <a:prstGeom prst="line">
            <a:avLst/>
          </a:prstGeom>
          <a:ln cap="flat"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1322" y="4038600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4572000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2590800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953000" y="2514600"/>
            <a:ext cx="3733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/>
              <a:t>X3D coordinates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 smtClean="0"/>
              <a:t>Cartesian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 smtClean="0"/>
              <a:t>Abstract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 smtClean="0"/>
              <a:t>Canonical units of meters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 smtClean="0"/>
              <a:t>XZ is horizontal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Geospatial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indent="0" algn="ctr">
              <a:buNone/>
            </a:pPr>
            <a:r>
              <a:rPr lang="en-US" sz="4000" dirty="0" smtClean="0"/>
              <a:t>Handles all the transformations and precision calculations needed to convert between between these coordinate systems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GeoOrigin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985" b="-129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lvl="0">
              <a:defRPr/>
            </a:pPr>
            <a:r>
              <a:rPr lang="en-US" sz="3200" dirty="0" smtClean="0"/>
              <a:t>Coordinates far from origin are large numbers</a:t>
            </a:r>
          </a:p>
          <a:p>
            <a:pPr lvl="0">
              <a:defRPr/>
            </a:pPr>
            <a:r>
              <a:rPr lang="en-US" sz="3200" dirty="0" smtClean="0"/>
              <a:t>Optional </a:t>
            </a:r>
            <a:r>
              <a:rPr lang="en-US" sz="3200" dirty="0" err="1" smtClean="0"/>
              <a:t>GeoOrigin</a:t>
            </a:r>
            <a:endParaRPr lang="en-US" sz="3200" dirty="0" smtClean="0"/>
          </a:p>
          <a:p>
            <a:pPr lvl="1">
              <a:defRPr/>
            </a:pPr>
            <a:r>
              <a:rPr lang="en-US" sz="2800" dirty="0" smtClean="0"/>
              <a:t>Numbers subtracted</a:t>
            </a:r>
          </a:p>
          <a:p>
            <a:pPr lvl="1">
              <a:defRPr/>
            </a:pPr>
            <a:r>
              <a:rPr lang="en-US" sz="2800" dirty="0" smtClean="0"/>
              <a:t>Smaller numbers for graphics pipeline</a:t>
            </a:r>
          </a:p>
          <a:p>
            <a:pPr>
              <a:defRPr/>
            </a:pPr>
            <a:r>
              <a:rPr lang="en-US" sz="3200" dirty="0" smtClean="0"/>
              <a:t>Needed for each Geo node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RotateYUp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265" b="-826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GeoOrigin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Implementation of </a:t>
            </a:r>
            <a:r>
              <a:rPr lang="en-US" i="1" dirty="0" err="1" smtClean="0"/>
              <a:t>rotateYUp</a:t>
            </a:r>
            <a:r>
              <a:rPr lang="en-US" i="1" dirty="0" smtClean="0"/>
              <a:t> </a:t>
            </a:r>
            <a:r>
              <a:rPr lang="en-US" dirty="0" smtClean="0"/>
              <a:t>in X3DOM</a:t>
            </a:r>
          </a:p>
          <a:p>
            <a:pPr lvl="1"/>
            <a:r>
              <a:rPr lang="en-US" dirty="0" err="1" smtClean="0"/>
              <a:t>GeoOrigin</a:t>
            </a:r>
            <a:r>
              <a:rPr lang="en-US" dirty="0" smtClean="0"/>
              <a:t> is the point of rotation</a:t>
            </a:r>
          </a:p>
          <a:p>
            <a:pPr lvl="1"/>
            <a:r>
              <a:rPr lang="en-US" dirty="0" smtClean="0"/>
              <a:t>Axis of rotation such that the direction pointing north becomes aligned with the scene -Z direction</a:t>
            </a:r>
          </a:p>
          <a:p>
            <a:pPr lvl="1"/>
            <a:r>
              <a:rPr lang="en-US" dirty="0" smtClean="0"/>
              <a:t>Up direction is at the position of the </a:t>
            </a:r>
            <a:r>
              <a:rPr lang="en-US" dirty="0" err="1" smtClean="0"/>
              <a:t>GeoOrigin</a:t>
            </a:r>
            <a:r>
              <a:rPr lang="en-US" dirty="0" smtClean="0"/>
              <a:t> point which is constant throughout a scene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8BC-E905-4F66-BC35-458AA21FEF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23100</TotalTime>
  <Words>630</Words>
  <Application>Microsoft Macintosh PowerPoint</Application>
  <PresentationFormat>On-screen Show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X3D Geospatial Component: X3DOM implementation of GeoOrigin, GeoLocation, GeoViewpoint, and GeoPositionInterpolator nodes </vt:lpstr>
      <vt:lpstr>Background</vt:lpstr>
      <vt:lpstr>Motivation</vt:lpstr>
      <vt:lpstr>The X3D geospatial component and digital globes  </vt:lpstr>
      <vt:lpstr>The geocentric coordinate system</vt:lpstr>
      <vt:lpstr>The X3D coordinate system</vt:lpstr>
      <vt:lpstr>Geospatial Component</vt:lpstr>
      <vt:lpstr>GeoOrigin</vt:lpstr>
      <vt:lpstr>GeoOrigin</vt:lpstr>
      <vt:lpstr>GeoLocation</vt:lpstr>
      <vt:lpstr>GeoLocation</vt:lpstr>
      <vt:lpstr>GeoViewpoint</vt:lpstr>
      <vt:lpstr>GeoPositionInterpolator</vt:lpstr>
      <vt:lpstr>Experimental Nodes</vt:lpstr>
      <vt:lpstr>GeoOriginTransform</vt:lpstr>
      <vt:lpstr>GeoWebMap</vt:lpstr>
      <vt:lpstr>Applications</vt:lpstr>
      <vt:lpstr>STOQS</vt:lpstr>
      <vt:lpstr>Community Fault Model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Havele</dc:creator>
  <cp:lastModifiedBy>Mike McCann</cp:lastModifiedBy>
  <cp:revision>96</cp:revision>
  <dcterms:created xsi:type="dcterms:W3CDTF">2015-06-17T14:46:22Z</dcterms:created>
  <dcterms:modified xsi:type="dcterms:W3CDTF">2015-06-18T07:43:29Z</dcterms:modified>
</cp:coreProperties>
</file>