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7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9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10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11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  <p:sldMasterId id="2147483755" r:id="rId2"/>
    <p:sldMasterId id="2147483760" r:id="rId3"/>
    <p:sldMasterId id="2147483765" r:id="rId4"/>
    <p:sldMasterId id="2147483770" r:id="rId5"/>
    <p:sldMasterId id="2147483775" r:id="rId6"/>
    <p:sldMasterId id="2147483780" r:id="rId7"/>
    <p:sldMasterId id="2147483785" r:id="rId8"/>
    <p:sldMasterId id="2147483790" r:id="rId9"/>
    <p:sldMasterId id="2147483795" r:id="rId10"/>
    <p:sldMasterId id="2147483800" r:id="rId11"/>
    <p:sldMasterId id="2147483805" r:id="rId12"/>
  </p:sldMasterIdLst>
  <p:notesMasterIdLst>
    <p:notesMasterId r:id="rId34"/>
  </p:notesMasterIdLst>
  <p:sldIdLst>
    <p:sldId id="256" r:id="rId13"/>
    <p:sldId id="268" r:id="rId14"/>
    <p:sldId id="269" r:id="rId15"/>
    <p:sldId id="261" r:id="rId16"/>
    <p:sldId id="265" r:id="rId17"/>
    <p:sldId id="273" r:id="rId18"/>
    <p:sldId id="280" r:id="rId19"/>
    <p:sldId id="276" r:id="rId20"/>
    <p:sldId id="287" r:id="rId21"/>
    <p:sldId id="284" r:id="rId22"/>
    <p:sldId id="267" r:id="rId23"/>
    <p:sldId id="257" r:id="rId24"/>
    <p:sldId id="281" r:id="rId25"/>
    <p:sldId id="285" r:id="rId26"/>
    <p:sldId id="289" r:id="rId27"/>
    <p:sldId id="266" r:id="rId28"/>
    <p:sldId id="282" r:id="rId29"/>
    <p:sldId id="283" r:id="rId30"/>
    <p:sldId id="274" r:id="rId31"/>
    <p:sldId id="286" r:id="rId32"/>
    <p:sldId id="278" r:id="rId33"/>
  </p:sldIdLst>
  <p:sldSz cx="9144000" cy="6858000" type="screen4x3"/>
  <p:notesSz cx="6799263" cy="99298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48" autoAdjust="0"/>
    <p:restoredTop sz="92806" autoAdjust="0"/>
  </p:normalViewPr>
  <p:slideViewPr>
    <p:cSldViewPr snapToGrid="0">
      <p:cViewPr varScale="1">
        <p:scale>
          <a:sx n="69" d="100"/>
          <a:sy n="69" d="100"/>
        </p:scale>
        <p:origin x="1206" y="66"/>
      </p:cViewPr>
      <p:guideLst>
        <p:guide orient="horz" pos="225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1784A-B8EC-4B38-B784-EDAB659E8678}" type="datetimeFigureOut">
              <a:rPr kumimoji="1" lang="ja-JP" altLang="en-US" smtClean="0"/>
              <a:t>2015/6/18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1601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342" y="9431601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22097-E6DC-4747-8FD6-39AEDF01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0692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22097-E6DC-4747-8FD6-39AEDF01B10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05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22097-E6DC-4747-8FD6-39AEDF01B100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4490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22097-E6DC-4747-8FD6-39AEDF01B100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50790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22097-E6DC-4747-8FD6-39AEDF01B100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6100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※Source from </a:t>
            </a:r>
            <a:r>
              <a:rPr lang="en-US" altLang="ja-JP" sz="1200" dirty="0" smtClean="0"/>
              <a:t>https://msdn.microsoft.com/en-us/library/windows/desktop/bb694531(v=vs.85).aspx </a:t>
            </a:r>
            <a:endParaRPr lang="ja-JP" altLang="en-US" sz="1200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22097-E6DC-4747-8FD6-39AEDF01B100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08650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22097-E6DC-4747-8FD6-39AEDF01B100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4073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22097-E6DC-4747-8FD6-39AEDF01B10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4052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22097-E6DC-4747-8FD6-39AEDF01B10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7400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22097-E6DC-4747-8FD6-39AEDF01B100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8736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22097-E6DC-4747-8FD6-39AEDF01B100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331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100m Cartesian grid resolution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22097-E6DC-4747-8FD6-39AEDF01B100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5962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22097-E6DC-4747-8FD6-39AEDF01B100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3663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22097-E6DC-4747-8FD6-39AEDF01B100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9131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22097-E6DC-4747-8FD6-39AEDF01B100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6317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5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4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5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717551" y="6448425"/>
            <a:ext cx="37131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9pPr>
          </a:lstStyle>
          <a:p>
            <a:r>
              <a:rPr kumimoji="0" lang="en-US" altLang="ja-JP" sz="1100">
                <a:cs typeface="Segoe UI" panose="020B0502040204020203" pitchFamily="34" charset="0"/>
              </a:rPr>
              <a:t>© 2014 Toshiba Corporation</a:t>
            </a:r>
          </a:p>
        </p:txBody>
      </p:sp>
      <p:pic>
        <p:nvPicPr>
          <p:cNvPr id="6" name="Picture 11" descr="Comp_Bottom_Gr_Wh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739" y="5157790"/>
            <a:ext cx="20828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03190"/>
            <a:ext cx="331311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20739" y="2083702"/>
            <a:ext cx="7502525" cy="1331913"/>
          </a:xfrm>
        </p:spPr>
        <p:txBody>
          <a:bodyPr anchor="ctr"/>
          <a:lstStyle>
            <a:lvl1pPr>
              <a:defRPr sz="3800" b="1"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20739" y="3704092"/>
            <a:ext cx="7502525" cy="1447800"/>
          </a:xfrm>
        </p:spPr>
        <p:txBody>
          <a:bodyPr/>
          <a:lstStyle>
            <a:lvl1pPr marL="0" indent="0">
              <a:spcAft>
                <a:spcPct val="0"/>
              </a:spcAft>
              <a:buFontTx/>
              <a:buNone/>
              <a:defRPr sz="2400" b="1"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r>
              <a:rPr lang="ja-JP" altLang="en-US" smtClean="0"/>
              <a:t>マスター サブタイトルの書式設定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72722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79414" y="2"/>
            <a:ext cx="83693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ja-JP" altLang="en-US" smtClean="0"/>
              <a:t>マスター タイトルの書式設定</a:t>
            </a:r>
            <a:endParaRPr lang="ja-JP" altLang="en-US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381001" y="836613"/>
            <a:ext cx="8367713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ja-JP" altLang="en-US" noProof="0" smtClean="0"/>
              <a:t>マスター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 dirty="0" smtClean="0"/>
          </a:p>
        </p:txBody>
      </p:sp>
      <p:sp>
        <p:nvSpPr>
          <p:cNvPr id="6" name="フッター プレースホルダ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Toshiba Corporate Brand – PowerPoint format -</a:t>
            </a:r>
          </a:p>
        </p:txBody>
      </p:sp>
    </p:spTree>
    <p:extLst>
      <p:ext uri="{BB962C8B-B14F-4D97-AF65-F5344CB8AC3E}">
        <p14:creationId xmlns:p14="http://schemas.microsoft.com/office/powerpoint/2010/main" val="925977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79414" y="2"/>
            <a:ext cx="83693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ja-JP" altLang="en-US" smtClean="0"/>
              <a:t>マスター タイトルの書式設定</a:t>
            </a:r>
            <a:endParaRPr lang="ja-JP" altLang="en-US" dirty="0" smtClean="0"/>
          </a:p>
        </p:txBody>
      </p:sp>
      <p:sp>
        <p:nvSpPr>
          <p:cNvPr id="3" name="フッター プレースホルダ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Toshiba Corporate Brand – PowerPoint format -</a:t>
            </a:r>
          </a:p>
        </p:txBody>
      </p:sp>
    </p:spTree>
    <p:extLst>
      <p:ext uri="{BB962C8B-B14F-4D97-AF65-F5344CB8AC3E}">
        <p14:creationId xmlns:p14="http://schemas.microsoft.com/office/powerpoint/2010/main" val="3815587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Toshiba Corporate Brand – PowerPoint format -</a:t>
            </a:r>
          </a:p>
        </p:txBody>
      </p:sp>
    </p:spTree>
    <p:extLst>
      <p:ext uri="{BB962C8B-B14F-4D97-AF65-F5344CB8AC3E}">
        <p14:creationId xmlns:p14="http://schemas.microsoft.com/office/powerpoint/2010/main" val="273450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717550" y="6448425"/>
            <a:ext cx="37131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9pPr>
          </a:lstStyle>
          <a:p>
            <a:r>
              <a:rPr kumimoji="0" lang="en-US" altLang="ja-JP" sz="1100" dirty="0">
                <a:cs typeface="Segoe UI" panose="020B0502040204020203" pitchFamily="34" charset="0"/>
              </a:rPr>
              <a:t>© </a:t>
            </a:r>
            <a:r>
              <a:rPr kumimoji="0" lang="en-US" altLang="ja-JP" sz="1100" dirty="0" smtClean="0">
                <a:cs typeface="Segoe UI" panose="020B0502040204020203" pitchFamily="34" charset="0"/>
              </a:rPr>
              <a:t>2015 </a:t>
            </a:r>
            <a:r>
              <a:rPr kumimoji="0" lang="en-US" altLang="ja-JP" sz="1100" dirty="0">
                <a:cs typeface="Segoe UI" panose="020B0502040204020203" pitchFamily="34" charset="0"/>
              </a:rPr>
              <a:t>Toshiba Corporation</a:t>
            </a:r>
          </a:p>
        </p:txBody>
      </p:sp>
      <p:pic>
        <p:nvPicPr>
          <p:cNvPr id="6" name="Picture 11" descr="Comp_Bottom_Gr_Wh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738" y="5157788"/>
            <a:ext cx="20828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03188"/>
            <a:ext cx="331311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20738" y="2083700"/>
            <a:ext cx="7502525" cy="1331913"/>
          </a:xfrm>
        </p:spPr>
        <p:txBody>
          <a:bodyPr anchor="ctr"/>
          <a:lstStyle>
            <a:lvl1pPr>
              <a:defRPr sz="3800" b="1"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20738" y="3704092"/>
            <a:ext cx="7502525" cy="1447800"/>
          </a:xfrm>
        </p:spPr>
        <p:txBody>
          <a:bodyPr/>
          <a:lstStyle>
            <a:lvl1pPr marL="0" indent="0">
              <a:spcAft>
                <a:spcPct val="0"/>
              </a:spcAft>
              <a:buFontTx/>
              <a:buNone/>
              <a:defRPr sz="2400" b="1"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r>
              <a:rPr lang="ja-JP" altLang="en-US" smtClean="0"/>
              <a:t>マスター サブタイトルの書式設定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12935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1000" y="836613"/>
            <a:ext cx="8367713" cy="547211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379414" y="0"/>
            <a:ext cx="8369300" cy="62071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4" name="フッター プレースホルダ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8337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9414" y="0"/>
            <a:ext cx="8369300" cy="620713"/>
          </a:xfrm>
        </p:spPr>
        <p:txBody>
          <a:bodyPr/>
          <a:lstStyle>
            <a:lvl1pPr>
              <a:defRPr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フッター プレースホルダ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0306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0302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omp_Eng_Bottom_Gr_Wh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38" y="5157788"/>
            <a:ext cx="2819400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03188"/>
            <a:ext cx="331311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717550" y="6448425"/>
            <a:ext cx="37131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9pPr>
          </a:lstStyle>
          <a:p>
            <a:r>
              <a:rPr kumimoji="0" lang="en-US" altLang="ja-JP" sz="1100">
                <a:ea typeface="ＭＳ Ｐゴシック" panose="020B0600070205080204" pitchFamily="50" charset="-128"/>
                <a:cs typeface="Segoe UI" panose="020B0502040204020203" pitchFamily="34" charset="0"/>
              </a:rPr>
              <a:t>© 2014 Toshiba Corporation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20738" y="2083700"/>
            <a:ext cx="7502525" cy="1331913"/>
          </a:xfrm>
        </p:spPr>
        <p:txBody>
          <a:bodyPr anchor="ctr"/>
          <a:lstStyle>
            <a:lvl1pPr>
              <a:defRPr sz="3800" b="1" baseline="0">
                <a:latin typeface="Segoe UI" pitchFamily="34" charset="0"/>
                <a:ea typeface="HGP創英角ｺﾞｼｯｸUB" pitchFamily="50" charset="-128"/>
                <a:cs typeface="Segoe UI" pitchFamily="34" charset="0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20738" y="3704092"/>
            <a:ext cx="7502525" cy="1447800"/>
          </a:xfrm>
        </p:spPr>
        <p:txBody>
          <a:bodyPr/>
          <a:lstStyle>
            <a:lvl1pPr marL="0" indent="0">
              <a:spcAft>
                <a:spcPct val="0"/>
              </a:spcAft>
              <a:buFontTx/>
              <a:buNone/>
              <a:defRPr sz="2300" b="0" baseline="0">
                <a:latin typeface="Segoe UI" pitchFamily="34" charset="0"/>
                <a:ea typeface="HGP創英角ｺﾞｼｯｸUB" pitchFamily="50" charset="-128"/>
                <a:cs typeface="Segoe UI" pitchFamily="34" charset="0"/>
              </a:defRPr>
            </a:lvl1pPr>
          </a:lstStyle>
          <a:p>
            <a:r>
              <a:rPr lang="ja-JP" altLang="en-US" smtClean="0"/>
              <a:t>マスター サブタイトルの書式設定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33397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79413" y="0"/>
            <a:ext cx="83693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ja-JP" altLang="en-US" smtClean="0"/>
              <a:t>マスター タイトルの書式設定</a:t>
            </a:r>
            <a:endParaRPr lang="ja-JP" altLang="en-US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381000" y="836613"/>
            <a:ext cx="8367713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ja-JP" altLang="en-US" noProof="0" smtClean="0"/>
              <a:t>マスター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 dirty="0" smtClean="0"/>
          </a:p>
        </p:txBody>
      </p:sp>
      <p:sp>
        <p:nvSpPr>
          <p:cNvPr id="6" name="フッター プレースホルダ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Toshiba Corporate Brand – PowerPoint format -</a:t>
            </a:r>
          </a:p>
        </p:txBody>
      </p:sp>
    </p:spTree>
    <p:extLst>
      <p:ext uri="{BB962C8B-B14F-4D97-AF65-F5344CB8AC3E}">
        <p14:creationId xmlns:p14="http://schemas.microsoft.com/office/powerpoint/2010/main" val="28165010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79413" y="0"/>
            <a:ext cx="83693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ja-JP" altLang="en-US" smtClean="0"/>
              <a:t>マスター タイトルの書式設定</a:t>
            </a:r>
            <a:endParaRPr lang="ja-JP" altLang="en-US" dirty="0" smtClean="0"/>
          </a:p>
        </p:txBody>
      </p:sp>
      <p:sp>
        <p:nvSpPr>
          <p:cNvPr id="3" name="フッター プレースホルダ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Toshiba Corporate Brand – PowerPoint format -</a:t>
            </a:r>
          </a:p>
        </p:txBody>
      </p:sp>
    </p:spTree>
    <p:extLst>
      <p:ext uri="{BB962C8B-B14F-4D97-AF65-F5344CB8AC3E}">
        <p14:creationId xmlns:p14="http://schemas.microsoft.com/office/powerpoint/2010/main" val="549959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1001" y="836613"/>
            <a:ext cx="8367713" cy="547211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379414" y="2"/>
            <a:ext cx="8369300" cy="62071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4" name="フッター プレースホルダ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53152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Toshiba Corporate Brand – PowerPoint format -</a:t>
            </a:r>
          </a:p>
        </p:txBody>
      </p:sp>
    </p:spTree>
    <p:extLst>
      <p:ext uri="{BB962C8B-B14F-4D97-AF65-F5344CB8AC3E}">
        <p14:creationId xmlns:p14="http://schemas.microsoft.com/office/powerpoint/2010/main" val="29887736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72" b="39613"/>
          <a:stretch>
            <a:fillRect/>
          </a:stretch>
        </p:blipFill>
        <p:spPr bwMode="auto">
          <a:xfrm>
            <a:off x="263525" y="292100"/>
            <a:ext cx="27971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omp_Eng_Bottom_Gr_Wh5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38" y="5157788"/>
            <a:ext cx="2819400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717550" y="6448425"/>
            <a:ext cx="37131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9pPr>
          </a:lstStyle>
          <a:p>
            <a:r>
              <a:rPr kumimoji="0" lang="en-US" altLang="ja-JP" sz="1100">
                <a:ea typeface="ＭＳ Ｐゴシック" panose="020B0600070205080204" pitchFamily="50" charset="-128"/>
                <a:cs typeface="Segoe UI" panose="020B0502040204020203" pitchFamily="34" charset="0"/>
              </a:rPr>
              <a:t>© 2014 Toshiba Corporation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20738" y="2083700"/>
            <a:ext cx="7502525" cy="1331913"/>
          </a:xfrm>
        </p:spPr>
        <p:txBody>
          <a:bodyPr anchor="ctr"/>
          <a:lstStyle>
            <a:lvl1pPr>
              <a:defRPr sz="3800" b="1" baseline="0">
                <a:latin typeface="Segoe UI" pitchFamily="34" charset="0"/>
                <a:ea typeface="HGP創英角ｺﾞｼｯｸUB" pitchFamily="50" charset="-128"/>
                <a:cs typeface="Segoe UI" pitchFamily="34" charset="0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20738" y="3704092"/>
            <a:ext cx="7502525" cy="1447800"/>
          </a:xfrm>
        </p:spPr>
        <p:txBody>
          <a:bodyPr/>
          <a:lstStyle>
            <a:lvl1pPr marL="0" indent="0">
              <a:spcAft>
                <a:spcPct val="0"/>
              </a:spcAft>
              <a:buFontTx/>
              <a:buNone/>
              <a:defRPr sz="2300" b="0" baseline="0">
                <a:latin typeface="Segoe UI" pitchFamily="34" charset="0"/>
                <a:ea typeface="HGP創英角ｺﾞｼｯｸUB" pitchFamily="50" charset="-128"/>
                <a:cs typeface="Segoe UI" pitchFamily="34" charset="0"/>
              </a:defRPr>
            </a:lvl1pPr>
          </a:lstStyle>
          <a:p>
            <a:r>
              <a:rPr lang="ja-JP" altLang="en-US" smtClean="0"/>
              <a:t>マスター サブタイトルの書式設定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0041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79413" y="0"/>
            <a:ext cx="83693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ja-JP" altLang="en-US" smtClean="0"/>
              <a:t>マスター タイトルの書式設定</a:t>
            </a:r>
            <a:endParaRPr lang="ja-JP" altLang="en-US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381000" y="836613"/>
            <a:ext cx="8367713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ja-JP" altLang="en-US" noProof="0" smtClean="0"/>
              <a:t>マスター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 dirty="0" smtClean="0"/>
          </a:p>
        </p:txBody>
      </p:sp>
      <p:sp>
        <p:nvSpPr>
          <p:cNvPr id="6" name="フッター プレースホルダ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Toshiba Corporate Brand – PowerPoint format -</a:t>
            </a:r>
          </a:p>
        </p:txBody>
      </p:sp>
    </p:spTree>
    <p:extLst>
      <p:ext uri="{BB962C8B-B14F-4D97-AF65-F5344CB8AC3E}">
        <p14:creationId xmlns:p14="http://schemas.microsoft.com/office/powerpoint/2010/main" val="22182424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79413" y="0"/>
            <a:ext cx="83693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ja-JP" altLang="en-US" smtClean="0"/>
              <a:t>マスター タイトルの書式設定</a:t>
            </a:r>
            <a:endParaRPr lang="ja-JP" altLang="en-US" dirty="0" smtClean="0"/>
          </a:p>
        </p:txBody>
      </p:sp>
      <p:sp>
        <p:nvSpPr>
          <p:cNvPr id="3" name="フッター プレースホルダ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Toshiba Corporate Brand – PowerPoint format -</a:t>
            </a:r>
          </a:p>
        </p:txBody>
      </p:sp>
    </p:spTree>
    <p:extLst>
      <p:ext uri="{BB962C8B-B14F-4D97-AF65-F5344CB8AC3E}">
        <p14:creationId xmlns:p14="http://schemas.microsoft.com/office/powerpoint/2010/main" val="22757635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Toshiba Corporate Brand – PowerPoint format -</a:t>
            </a:r>
          </a:p>
        </p:txBody>
      </p:sp>
    </p:spTree>
    <p:extLst>
      <p:ext uri="{BB962C8B-B14F-4D97-AF65-F5344CB8AC3E}">
        <p14:creationId xmlns:p14="http://schemas.microsoft.com/office/powerpoint/2010/main" val="28355992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717550" y="6448425"/>
            <a:ext cx="37131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9pPr>
          </a:lstStyle>
          <a:p>
            <a:r>
              <a:rPr kumimoji="0" lang="en-US" altLang="ja-JP" sz="1100" dirty="0">
                <a:cs typeface="Segoe UI" panose="020B0502040204020203" pitchFamily="34" charset="0"/>
              </a:rPr>
              <a:t>© </a:t>
            </a:r>
            <a:r>
              <a:rPr kumimoji="0" lang="en-US" altLang="ja-JP" sz="1100" dirty="0" smtClean="0">
                <a:cs typeface="Segoe UI" panose="020B0502040204020203" pitchFamily="34" charset="0"/>
              </a:rPr>
              <a:t>2015 </a:t>
            </a:r>
            <a:r>
              <a:rPr kumimoji="0" lang="en-US" altLang="ja-JP" sz="1100" dirty="0">
                <a:cs typeface="Segoe UI" panose="020B0502040204020203" pitchFamily="34" charset="0"/>
              </a:rPr>
              <a:t>Toshiba Corporation</a:t>
            </a:r>
          </a:p>
        </p:txBody>
      </p:sp>
      <p:pic>
        <p:nvPicPr>
          <p:cNvPr id="6" name="Picture 11" descr="Comp_Bottom_Gr_Wh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738" y="5157788"/>
            <a:ext cx="20828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03188"/>
            <a:ext cx="331311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20738" y="2083700"/>
            <a:ext cx="7502525" cy="1331913"/>
          </a:xfrm>
        </p:spPr>
        <p:txBody>
          <a:bodyPr anchor="ctr"/>
          <a:lstStyle>
            <a:lvl1pPr>
              <a:defRPr sz="3800" b="1"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20738" y="3704092"/>
            <a:ext cx="7502525" cy="1447800"/>
          </a:xfrm>
        </p:spPr>
        <p:txBody>
          <a:bodyPr/>
          <a:lstStyle>
            <a:lvl1pPr marL="0" indent="0">
              <a:spcAft>
                <a:spcPct val="0"/>
              </a:spcAft>
              <a:buFontTx/>
              <a:buNone/>
              <a:defRPr sz="2400" b="1"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r>
              <a:rPr lang="ja-JP" altLang="en-US" smtClean="0"/>
              <a:t>マスター サブタイトルの書式設定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983153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1000" y="836613"/>
            <a:ext cx="8367713" cy="547211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379414" y="0"/>
            <a:ext cx="8369300" cy="62071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4" name="フッター プレースホルダ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87482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9414" y="0"/>
            <a:ext cx="8369300" cy="620713"/>
          </a:xfrm>
        </p:spPr>
        <p:txBody>
          <a:bodyPr/>
          <a:lstStyle>
            <a:lvl1pPr>
              <a:defRPr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フッター プレースホルダ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08135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88209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omp_Eng_Bottom_Gr_Wh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38" y="5157788"/>
            <a:ext cx="2819400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03188"/>
            <a:ext cx="331311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717550" y="6448425"/>
            <a:ext cx="37131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9pPr>
          </a:lstStyle>
          <a:p>
            <a:r>
              <a:rPr kumimoji="0" lang="en-US" altLang="ja-JP" sz="1100">
                <a:ea typeface="ＭＳ Ｐゴシック" panose="020B0600070205080204" pitchFamily="50" charset="-128"/>
                <a:cs typeface="Segoe UI" panose="020B0502040204020203" pitchFamily="34" charset="0"/>
              </a:rPr>
              <a:t>© 2014 Toshiba Corporation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20738" y="2083700"/>
            <a:ext cx="7502525" cy="1331913"/>
          </a:xfrm>
        </p:spPr>
        <p:txBody>
          <a:bodyPr anchor="ctr"/>
          <a:lstStyle>
            <a:lvl1pPr>
              <a:defRPr sz="3800" b="1" baseline="0">
                <a:latin typeface="Segoe UI" pitchFamily="34" charset="0"/>
                <a:ea typeface="HGP創英角ｺﾞｼｯｸUB" pitchFamily="50" charset="-128"/>
                <a:cs typeface="Segoe UI" pitchFamily="34" charset="0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20738" y="3704092"/>
            <a:ext cx="7502525" cy="1447800"/>
          </a:xfrm>
        </p:spPr>
        <p:txBody>
          <a:bodyPr/>
          <a:lstStyle>
            <a:lvl1pPr marL="0" indent="0">
              <a:spcAft>
                <a:spcPct val="0"/>
              </a:spcAft>
              <a:buFontTx/>
              <a:buNone/>
              <a:defRPr sz="2300" b="0" baseline="0">
                <a:latin typeface="Segoe UI" pitchFamily="34" charset="0"/>
                <a:ea typeface="HGP創英角ｺﾞｼｯｸUB" pitchFamily="50" charset="-128"/>
                <a:cs typeface="Segoe UI" pitchFamily="34" charset="0"/>
              </a:defRPr>
            </a:lvl1pPr>
          </a:lstStyle>
          <a:p>
            <a:r>
              <a:rPr lang="ja-JP" altLang="en-US" smtClean="0"/>
              <a:t>マスター サブタイトルの書式設定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23574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9414" y="2"/>
            <a:ext cx="8369300" cy="620713"/>
          </a:xfrm>
        </p:spPr>
        <p:txBody>
          <a:bodyPr/>
          <a:lstStyle>
            <a:lvl1pPr>
              <a:defRPr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フッター プレースホルダ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1677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79413" y="0"/>
            <a:ext cx="83693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ja-JP" altLang="en-US" smtClean="0"/>
              <a:t>マスター タイトルの書式設定</a:t>
            </a:r>
            <a:endParaRPr lang="ja-JP" altLang="en-US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381000" y="836613"/>
            <a:ext cx="8367713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ja-JP" altLang="en-US" noProof="0" smtClean="0"/>
              <a:t>マスター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 dirty="0" smtClean="0"/>
          </a:p>
        </p:txBody>
      </p:sp>
      <p:sp>
        <p:nvSpPr>
          <p:cNvPr id="6" name="フッター プレースホルダ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Toshiba Corporate Brand – PowerPoint format -</a:t>
            </a:r>
          </a:p>
        </p:txBody>
      </p:sp>
    </p:spTree>
    <p:extLst>
      <p:ext uri="{BB962C8B-B14F-4D97-AF65-F5344CB8AC3E}">
        <p14:creationId xmlns:p14="http://schemas.microsoft.com/office/powerpoint/2010/main" val="42094154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79413" y="0"/>
            <a:ext cx="83693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ja-JP" altLang="en-US" smtClean="0"/>
              <a:t>マスター タイトルの書式設定</a:t>
            </a:r>
            <a:endParaRPr lang="ja-JP" altLang="en-US" dirty="0" smtClean="0"/>
          </a:p>
        </p:txBody>
      </p:sp>
      <p:sp>
        <p:nvSpPr>
          <p:cNvPr id="3" name="フッター プレースホルダ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Toshiba Corporate Brand – PowerPoint format -</a:t>
            </a:r>
          </a:p>
        </p:txBody>
      </p:sp>
    </p:spTree>
    <p:extLst>
      <p:ext uri="{BB962C8B-B14F-4D97-AF65-F5344CB8AC3E}">
        <p14:creationId xmlns:p14="http://schemas.microsoft.com/office/powerpoint/2010/main" val="42755760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Toshiba Corporate Brand – PowerPoint format -</a:t>
            </a:r>
          </a:p>
        </p:txBody>
      </p:sp>
    </p:spTree>
    <p:extLst>
      <p:ext uri="{BB962C8B-B14F-4D97-AF65-F5344CB8AC3E}">
        <p14:creationId xmlns:p14="http://schemas.microsoft.com/office/powerpoint/2010/main" val="41650538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72" b="39613"/>
          <a:stretch>
            <a:fillRect/>
          </a:stretch>
        </p:blipFill>
        <p:spPr bwMode="auto">
          <a:xfrm>
            <a:off x="263525" y="292100"/>
            <a:ext cx="27971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omp_Eng_Bottom_Gr_Wh5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38" y="5157788"/>
            <a:ext cx="2819400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717550" y="6448425"/>
            <a:ext cx="37131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9pPr>
          </a:lstStyle>
          <a:p>
            <a:r>
              <a:rPr kumimoji="0" lang="en-US" altLang="ja-JP" sz="1100">
                <a:ea typeface="ＭＳ Ｐゴシック" panose="020B0600070205080204" pitchFamily="50" charset="-128"/>
                <a:cs typeface="Segoe UI" panose="020B0502040204020203" pitchFamily="34" charset="0"/>
              </a:rPr>
              <a:t>© 2014 Toshiba Corporation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20738" y="2083700"/>
            <a:ext cx="7502525" cy="1331913"/>
          </a:xfrm>
        </p:spPr>
        <p:txBody>
          <a:bodyPr anchor="ctr"/>
          <a:lstStyle>
            <a:lvl1pPr>
              <a:defRPr sz="3800" b="1" baseline="0">
                <a:latin typeface="Segoe UI" pitchFamily="34" charset="0"/>
                <a:ea typeface="HGP創英角ｺﾞｼｯｸUB" pitchFamily="50" charset="-128"/>
                <a:cs typeface="Segoe UI" pitchFamily="34" charset="0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20738" y="3704092"/>
            <a:ext cx="7502525" cy="1447800"/>
          </a:xfrm>
        </p:spPr>
        <p:txBody>
          <a:bodyPr/>
          <a:lstStyle>
            <a:lvl1pPr marL="0" indent="0">
              <a:spcAft>
                <a:spcPct val="0"/>
              </a:spcAft>
              <a:buFontTx/>
              <a:buNone/>
              <a:defRPr sz="2300" b="0" baseline="0">
                <a:latin typeface="Segoe UI" pitchFamily="34" charset="0"/>
                <a:ea typeface="HGP創英角ｺﾞｼｯｸUB" pitchFamily="50" charset="-128"/>
                <a:cs typeface="Segoe UI" pitchFamily="34" charset="0"/>
              </a:defRPr>
            </a:lvl1pPr>
          </a:lstStyle>
          <a:p>
            <a:r>
              <a:rPr lang="ja-JP" altLang="en-US" smtClean="0"/>
              <a:t>マスター サブタイトルの書式設定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506496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79413" y="0"/>
            <a:ext cx="83693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ja-JP" altLang="en-US" smtClean="0"/>
              <a:t>マスター タイトルの書式設定</a:t>
            </a:r>
            <a:endParaRPr lang="ja-JP" altLang="en-US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381000" y="836613"/>
            <a:ext cx="8367713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ja-JP" altLang="en-US" noProof="0" smtClean="0"/>
              <a:t>マスター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 dirty="0" smtClean="0"/>
          </a:p>
        </p:txBody>
      </p:sp>
      <p:sp>
        <p:nvSpPr>
          <p:cNvPr id="6" name="フッター プレースホルダ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Toshiba Corporate Brand – PowerPoint format -</a:t>
            </a:r>
          </a:p>
        </p:txBody>
      </p:sp>
    </p:spTree>
    <p:extLst>
      <p:ext uri="{BB962C8B-B14F-4D97-AF65-F5344CB8AC3E}">
        <p14:creationId xmlns:p14="http://schemas.microsoft.com/office/powerpoint/2010/main" val="32292881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79413" y="0"/>
            <a:ext cx="83693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ja-JP" altLang="en-US" smtClean="0"/>
              <a:t>マスター タイトルの書式設定</a:t>
            </a:r>
            <a:endParaRPr lang="ja-JP" altLang="en-US" dirty="0" smtClean="0"/>
          </a:p>
        </p:txBody>
      </p:sp>
      <p:sp>
        <p:nvSpPr>
          <p:cNvPr id="3" name="フッター プレースホルダ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Toshiba Corporate Brand – PowerPoint format -</a:t>
            </a:r>
          </a:p>
        </p:txBody>
      </p:sp>
    </p:spTree>
    <p:extLst>
      <p:ext uri="{BB962C8B-B14F-4D97-AF65-F5344CB8AC3E}">
        <p14:creationId xmlns:p14="http://schemas.microsoft.com/office/powerpoint/2010/main" val="42122533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Toshiba Corporate Brand – PowerPoint format -</a:t>
            </a:r>
          </a:p>
        </p:txBody>
      </p:sp>
    </p:spTree>
    <p:extLst>
      <p:ext uri="{BB962C8B-B14F-4D97-AF65-F5344CB8AC3E}">
        <p14:creationId xmlns:p14="http://schemas.microsoft.com/office/powerpoint/2010/main" val="26564127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717550" y="6448425"/>
            <a:ext cx="37131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9pPr>
          </a:lstStyle>
          <a:p>
            <a:r>
              <a:rPr kumimoji="0" lang="en-US" altLang="ja-JP" sz="1100" dirty="0">
                <a:cs typeface="Segoe UI" panose="020B0502040204020203" pitchFamily="34" charset="0"/>
              </a:rPr>
              <a:t>© </a:t>
            </a:r>
            <a:r>
              <a:rPr kumimoji="0" lang="en-US" altLang="ja-JP" sz="1100" dirty="0" smtClean="0">
                <a:cs typeface="Segoe UI" panose="020B0502040204020203" pitchFamily="34" charset="0"/>
              </a:rPr>
              <a:t>2015 </a:t>
            </a:r>
            <a:r>
              <a:rPr kumimoji="0" lang="en-US" altLang="ja-JP" sz="1100" dirty="0">
                <a:cs typeface="Segoe UI" panose="020B0502040204020203" pitchFamily="34" charset="0"/>
              </a:rPr>
              <a:t>Toshiba Corporation</a:t>
            </a: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03188"/>
            <a:ext cx="331311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20738" y="2083700"/>
            <a:ext cx="7502525" cy="1331913"/>
          </a:xfrm>
        </p:spPr>
        <p:txBody>
          <a:bodyPr anchor="ctr"/>
          <a:lstStyle>
            <a:lvl1pPr>
              <a:defRPr sz="3800" b="1"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20738" y="3704092"/>
            <a:ext cx="7502525" cy="1447800"/>
          </a:xfrm>
        </p:spPr>
        <p:txBody>
          <a:bodyPr/>
          <a:lstStyle>
            <a:lvl1pPr marL="0" indent="0">
              <a:spcAft>
                <a:spcPct val="0"/>
              </a:spcAft>
              <a:buFontTx/>
              <a:buNone/>
              <a:defRPr sz="2400" b="1"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r>
              <a:rPr lang="ja-JP" altLang="en-US" smtClean="0"/>
              <a:t>マスター サブタイトルの書式設定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525878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1000" y="836613"/>
            <a:ext cx="8367713" cy="547211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379414" y="0"/>
            <a:ext cx="8369300" cy="62071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4" name="フッター プレースホルダ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89026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9414" y="0"/>
            <a:ext cx="8369300" cy="620713"/>
          </a:xfrm>
        </p:spPr>
        <p:txBody>
          <a:bodyPr/>
          <a:lstStyle>
            <a:lvl1pPr>
              <a:defRPr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フッター プレースホルダ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7925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90195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23135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omp_Eng_Bottom_Gr_Wh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38" y="5157788"/>
            <a:ext cx="2819400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03188"/>
            <a:ext cx="331311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717550" y="6448425"/>
            <a:ext cx="37131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9pPr>
          </a:lstStyle>
          <a:p>
            <a:r>
              <a:rPr kumimoji="0" lang="en-US" altLang="ja-JP" sz="1100">
                <a:ea typeface="ＭＳ Ｐゴシック" panose="020B0600070205080204" pitchFamily="50" charset="-128"/>
                <a:cs typeface="Segoe UI" panose="020B0502040204020203" pitchFamily="34" charset="0"/>
              </a:rPr>
              <a:t>© 2014 Toshiba Corporation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20738" y="2083700"/>
            <a:ext cx="7502525" cy="1331913"/>
          </a:xfrm>
        </p:spPr>
        <p:txBody>
          <a:bodyPr anchor="ctr"/>
          <a:lstStyle>
            <a:lvl1pPr>
              <a:defRPr sz="3800" b="1" baseline="0">
                <a:latin typeface="Segoe UI" pitchFamily="34" charset="0"/>
                <a:ea typeface="HGP創英角ｺﾞｼｯｸUB" pitchFamily="50" charset="-128"/>
                <a:cs typeface="Segoe UI" pitchFamily="34" charset="0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20738" y="3704092"/>
            <a:ext cx="7502525" cy="1447800"/>
          </a:xfrm>
        </p:spPr>
        <p:txBody>
          <a:bodyPr/>
          <a:lstStyle>
            <a:lvl1pPr marL="0" indent="0">
              <a:spcAft>
                <a:spcPct val="0"/>
              </a:spcAft>
              <a:buFontTx/>
              <a:buNone/>
              <a:defRPr sz="2300" b="0" baseline="0">
                <a:latin typeface="Segoe UI" pitchFamily="34" charset="0"/>
                <a:ea typeface="HGP創英角ｺﾞｼｯｸUB" pitchFamily="50" charset="-128"/>
                <a:cs typeface="Segoe UI" pitchFamily="34" charset="0"/>
              </a:defRPr>
            </a:lvl1pPr>
          </a:lstStyle>
          <a:p>
            <a:r>
              <a:rPr lang="ja-JP" altLang="en-US" smtClean="0"/>
              <a:t>マスター サブタイトルの書式設定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601222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79413" y="0"/>
            <a:ext cx="83693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ja-JP" altLang="en-US" smtClean="0"/>
              <a:t>マスター タイトルの書式設定</a:t>
            </a:r>
            <a:endParaRPr lang="ja-JP" altLang="en-US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381000" y="836613"/>
            <a:ext cx="8367713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ja-JP" altLang="en-US" noProof="0" smtClean="0"/>
              <a:t>マスター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 dirty="0" smtClean="0"/>
          </a:p>
        </p:txBody>
      </p:sp>
      <p:sp>
        <p:nvSpPr>
          <p:cNvPr id="6" name="フッター プレースホルダ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Toshiba Corporate Brand – PowerPoint format -</a:t>
            </a:r>
          </a:p>
        </p:txBody>
      </p:sp>
    </p:spTree>
    <p:extLst>
      <p:ext uri="{BB962C8B-B14F-4D97-AF65-F5344CB8AC3E}">
        <p14:creationId xmlns:p14="http://schemas.microsoft.com/office/powerpoint/2010/main" val="18554725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79413" y="0"/>
            <a:ext cx="83693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ja-JP" altLang="en-US" smtClean="0"/>
              <a:t>マスター タイトルの書式設定</a:t>
            </a:r>
            <a:endParaRPr lang="ja-JP" altLang="en-US" dirty="0" smtClean="0"/>
          </a:p>
        </p:txBody>
      </p:sp>
      <p:sp>
        <p:nvSpPr>
          <p:cNvPr id="3" name="フッター プレースホルダ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Toshiba Corporate Brand – PowerPoint format -</a:t>
            </a:r>
          </a:p>
        </p:txBody>
      </p:sp>
    </p:spTree>
    <p:extLst>
      <p:ext uri="{BB962C8B-B14F-4D97-AF65-F5344CB8AC3E}">
        <p14:creationId xmlns:p14="http://schemas.microsoft.com/office/powerpoint/2010/main" val="5989482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Toshiba Corporate Brand – PowerPoint format -</a:t>
            </a:r>
          </a:p>
        </p:txBody>
      </p:sp>
    </p:spTree>
    <p:extLst>
      <p:ext uri="{BB962C8B-B14F-4D97-AF65-F5344CB8AC3E}">
        <p14:creationId xmlns:p14="http://schemas.microsoft.com/office/powerpoint/2010/main" val="33921770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72" b="39613"/>
          <a:stretch>
            <a:fillRect/>
          </a:stretch>
        </p:blipFill>
        <p:spPr bwMode="auto">
          <a:xfrm>
            <a:off x="263525" y="292100"/>
            <a:ext cx="27971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omp_Eng_Bottom_Gr_Wh5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38" y="5157788"/>
            <a:ext cx="2819400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717550" y="6448425"/>
            <a:ext cx="37131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9pPr>
          </a:lstStyle>
          <a:p>
            <a:r>
              <a:rPr kumimoji="0" lang="en-US" altLang="ja-JP" sz="1100">
                <a:ea typeface="ＭＳ Ｐゴシック" panose="020B0600070205080204" pitchFamily="50" charset="-128"/>
                <a:cs typeface="Segoe UI" panose="020B0502040204020203" pitchFamily="34" charset="0"/>
              </a:rPr>
              <a:t>© 2014 Toshiba Corporation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20738" y="2083700"/>
            <a:ext cx="7502525" cy="1331913"/>
          </a:xfrm>
        </p:spPr>
        <p:txBody>
          <a:bodyPr anchor="ctr"/>
          <a:lstStyle>
            <a:lvl1pPr>
              <a:defRPr sz="3800" b="1" baseline="0">
                <a:latin typeface="Segoe UI" pitchFamily="34" charset="0"/>
                <a:ea typeface="HGP創英角ｺﾞｼｯｸUB" pitchFamily="50" charset="-128"/>
                <a:cs typeface="Segoe UI" pitchFamily="34" charset="0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20738" y="3704092"/>
            <a:ext cx="7502525" cy="1447800"/>
          </a:xfrm>
        </p:spPr>
        <p:txBody>
          <a:bodyPr/>
          <a:lstStyle>
            <a:lvl1pPr marL="0" indent="0">
              <a:spcAft>
                <a:spcPct val="0"/>
              </a:spcAft>
              <a:buFontTx/>
              <a:buNone/>
              <a:defRPr sz="2300" b="0" baseline="0">
                <a:latin typeface="Segoe UI" pitchFamily="34" charset="0"/>
                <a:ea typeface="HGP創英角ｺﾞｼｯｸUB" pitchFamily="50" charset="-128"/>
                <a:cs typeface="Segoe UI" pitchFamily="34" charset="0"/>
              </a:defRPr>
            </a:lvl1pPr>
          </a:lstStyle>
          <a:p>
            <a:r>
              <a:rPr lang="ja-JP" altLang="en-US" smtClean="0"/>
              <a:t>マスター サブタイトルの書式設定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356378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79413" y="0"/>
            <a:ext cx="83693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ja-JP" altLang="en-US" smtClean="0"/>
              <a:t>マスター タイトルの書式設定</a:t>
            </a:r>
            <a:endParaRPr lang="ja-JP" altLang="en-US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381000" y="836613"/>
            <a:ext cx="8367713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ja-JP" altLang="en-US" noProof="0" smtClean="0"/>
              <a:t>マスター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 dirty="0" smtClean="0"/>
          </a:p>
        </p:txBody>
      </p:sp>
      <p:sp>
        <p:nvSpPr>
          <p:cNvPr id="6" name="フッター プレースホルダ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Toshiba Corporate Brand – PowerPoint format -</a:t>
            </a:r>
          </a:p>
        </p:txBody>
      </p:sp>
    </p:spTree>
    <p:extLst>
      <p:ext uri="{BB962C8B-B14F-4D97-AF65-F5344CB8AC3E}">
        <p14:creationId xmlns:p14="http://schemas.microsoft.com/office/powerpoint/2010/main" val="9982880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79413" y="0"/>
            <a:ext cx="83693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ja-JP" altLang="en-US" smtClean="0"/>
              <a:t>マスター タイトルの書式設定</a:t>
            </a:r>
            <a:endParaRPr lang="ja-JP" altLang="en-US" dirty="0" smtClean="0"/>
          </a:p>
        </p:txBody>
      </p:sp>
      <p:sp>
        <p:nvSpPr>
          <p:cNvPr id="3" name="フッター プレースホルダ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Toshiba Corporate Brand – PowerPoint format -</a:t>
            </a:r>
          </a:p>
        </p:txBody>
      </p:sp>
    </p:spTree>
    <p:extLst>
      <p:ext uri="{BB962C8B-B14F-4D97-AF65-F5344CB8AC3E}">
        <p14:creationId xmlns:p14="http://schemas.microsoft.com/office/powerpoint/2010/main" val="36151984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Toshiba Corporate Brand – PowerPoint format -</a:t>
            </a:r>
          </a:p>
        </p:txBody>
      </p:sp>
    </p:spTree>
    <p:extLst>
      <p:ext uri="{BB962C8B-B14F-4D97-AF65-F5344CB8AC3E}">
        <p14:creationId xmlns:p14="http://schemas.microsoft.com/office/powerpoint/2010/main" val="3479160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omp_Eng_Bottom_Gr_Wh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38" y="5157788"/>
            <a:ext cx="2819400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03190"/>
            <a:ext cx="331311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717551" y="6448425"/>
            <a:ext cx="37131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9pPr>
          </a:lstStyle>
          <a:p>
            <a:r>
              <a:rPr kumimoji="0" lang="en-US" altLang="ja-JP" sz="1100">
                <a:ea typeface="ＭＳ Ｐゴシック" panose="020B0600070205080204" pitchFamily="50" charset="-128"/>
                <a:cs typeface="Segoe UI" panose="020B0502040204020203" pitchFamily="34" charset="0"/>
              </a:rPr>
              <a:t>© 2014 Toshiba Corporation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20739" y="2083702"/>
            <a:ext cx="7502525" cy="1331913"/>
          </a:xfrm>
        </p:spPr>
        <p:txBody>
          <a:bodyPr anchor="ctr"/>
          <a:lstStyle>
            <a:lvl1pPr>
              <a:defRPr sz="3800" b="1" baseline="0">
                <a:latin typeface="Segoe UI" pitchFamily="34" charset="0"/>
                <a:ea typeface="HGP創英角ｺﾞｼｯｸUB" pitchFamily="50" charset="-128"/>
                <a:cs typeface="Segoe UI" pitchFamily="34" charset="0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20739" y="3704092"/>
            <a:ext cx="7502525" cy="1447800"/>
          </a:xfrm>
        </p:spPr>
        <p:txBody>
          <a:bodyPr/>
          <a:lstStyle>
            <a:lvl1pPr marL="0" indent="0">
              <a:spcAft>
                <a:spcPct val="0"/>
              </a:spcAft>
              <a:buFontTx/>
              <a:buNone/>
              <a:defRPr sz="2300" b="0" baseline="0">
                <a:latin typeface="Segoe UI" pitchFamily="34" charset="0"/>
                <a:ea typeface="HGP創英角ｺﾞｼｯｸUB" pitchFamily="50" charset="-128"/>
                <a:cs typeface="Segoe UI" pitchFamily="34" charset="0"/>
              </a:defRPr>
            </a:lvl1pPr>
          </a:lstStyle>
          <a:p>
            <a:r>
              <a:rPr lang="ja-JP" altLang="en-US" smtClean="0"/>
              <a:t>マスター サブタイトルの書式設定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39792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79414" y="2"/>
            <a:ext cx="83693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ja-JP" altLang="en-US" smtClean="0"/>
              <a:t>マスター タイトルの書式設定</a:t>
            </a:r>
            <a:endParaRPr lang="ja-JP" altLang="en-US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381001" y="836613"/>
            <a:ext cx="8367713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ja-JP" altLang="en-US" noProof="0" smtClean="0"/>
              <a:t>マスター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 dirty="0" smtClean="0"/>
          </a:p>
        </p:txBody>
      </p:sp>
      <p:sp>
        <p:nvSpPr>
          <p:cNvPr id="6" name="フッター プレースホルダ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Toshiba Corporate Brand – PowerPoint format -</a:t>
            </a:r>
          </a:p>
        </p:txBody>
      </p:sp>
    </p:spTree>
    <p:extLst>
      <p:ext uri="{BB962C8B-B14F-4D97-AF65-F5344CB8AC3E}">
        <p14:creationId xmlns:p14="http://schemas.microsoft.com/office/powerpoint/2010/main" val="2212066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79414" y="2"/>
            <a:ext cx="83693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ja-JP" altLang="en-US" smtClean="0"/>
              <a:t>マスター タイトルの書式設定</a:t>
            </a:r>
            <a:endParaRPr lang="ja-JP" altLang="en-US" dirty="0" smtClean="0"/>
          </a:p>
        </p:txBody>
      </p:sp>
      <p:sp>
        <p:nvSpPr>
          <p:cNvPr id="3" name="フッター プレースホルダ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Toshiba Corporate Brand – PowerPoint format -</a:t>
            </a:r>
          </a:p>
        </p:txBody>
      </p:sp>
    </p:spTree>
    <p:extLst>
      <p:ext uri="{BB962C8B-B14F-4D97-AF65-F5344CB8AC3E}">
        <p14:creationId xmlns:p14="http://schemas.microsoft.com/office/powerpoint/2010/main" val="2854577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Toshiba Corporate Brand – PowerPoint format -</a:t>
            </a:r>
          </a:p>
        </p:txBody>
      </p:sp>
    </p:spTree>
    <p:extLst>
      <p:ext uri="{BB962C8B-B14F-4D97-AF65-F5344CB8AC3E}">
        <p14:creationId xmlns:p14="http://schemas.microsoft.com/office/powerpoint/2010/main" val="676166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72" b="39613"/>
          <a:stretch>
            <a:fillRect/>
          </a:stretch>
        </p:blipFill>
        <p:spPr bwMode="auto">
          <a:xfrm>
            <a:off x="263526" y="292102"/>
            <a:ext cx="27971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omp_Eng_Bottom_Gr_Wh5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38" y="5157788"/>
            <a:ext cx="2819400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717551" y="6448425"/>
            <a:ext cx="37131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9pPr>
          </a:lstStyle>
          <a:p>
            <a:r>
              <a:rPr kumimoji="0" lang="en-US" altLang="ja-JP" sz="1100">
                <a:ea typeface="ＭＳ Ｐゴシック" panose="020B0600070205080204" pitchFamily="50" charset="-128"/>
                <a:cs typeface="Segoe UI" panose="020B0502040204020203" pitchFamily="34" charset="0"/>
              </a:rPr>
              <a:t>© 2014 Toshiba Corporation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20739" y="2083702"/>
            <a:ext cx="7502525" cy="1331913"/>
          </a:xfrm>
        </p:spPr>
        <p:txBody>
          <a:bodyPr anchor="ctr"/>
          <a:lstStyle>
            <a:lvl1pPr>
              <a:defRPr sz="3800" b="1" baseline="0">
                <a:latin typeface="Segoe UI" pitchFamily="34" charset="0"/>
                <a:ea typeface="HGP創英角ｺﾞｼｯｸUB" pitchFamily="50" charset="-128"/>
                <a:cs typeface="Segoe UI" pitchFamily="34" charset="0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20739" y="3704092"/>
            <a:ext cx="7502525" cy="1447800"/>
          </a:xfrm>
        </p:spPr>
        <p:txBody>
          <a:bodyPr/>
          <a:lstStyle>
            <a:lvl1pPr marL="0" indent="0">
              <a:spcAft>
                <a:spcPct val="0"/>
              </a:spcAft>
              <a:buFontTx/>
              <a:buNone/>
              <a:defRPr sz="2300" b="0" baseline="0">
                <a:latin typeface="Segoe UI" pitchFamily="34" charset="0"/>
                <a:ea typeface="HGP創英角ｺﾞｼｯｸUB" pitchFamily="50" charset="-128"/>
                <a:cs typeface="Segoe UI" pitchFamily="34" charset="0"/>
              </a:defRPr>
            </a:lvl1pPr>
          </a:lstStyle>
          <a:p>
            <a:r>
              <a:rPr lang="ja-JP" altLang="en-US" smtClean="0"/>
              <a:t>マスター サブタイトルの書式設定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9839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.png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4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.png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44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.png"/><Relationship Id="rId5" Type="http://schemas.openxmlformats.org/officeDocument/2006/relationships/theme" Target="../theme/theme12.xml"/><Relationship Id="rId4" Type="http://schemas.openxmlformats.org/officeDocument/2006/relationships/slideLayout" Target="../slideLayouts/slideLayout4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2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.pn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32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.pn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6" y="6430965"/>
            <a:ext cx="122396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79414" y="2"/>
            <a:ext cx="8383587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836615"/>
            <a:ext cx="8382000" cy="533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9" name="Line 7"/>
          <p:cNvSpPr>
            <a:spLocks noChangeShapeType="1"/>
          </p:cNvSpPr>
          <p:nvPr/>
        </p:nvSpPr>
        <p:spPr bwMode="auto">
          <a:xfrm>
            <a:off x="0" y="6373813"/>
            <a:ext cx="9144000" cy="0"/>
          </a:xfrm>
          <a:prstGeom prst="line">
            <a:avLst/>
          </a:prstGeom>
          <a:noFill/>
          <a:ln w="1270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ja-JP" altLang="en-US" sz="1800"/>
          </a:p>
        </p:txBody>
      </p:sp>
      <p:sp>
        <p:nvSpPr>
          <p:cNvPr id="1030" name="Rectangle 11"/>
          <p:cNvSpPr>
            <a:spLocks noChangeArrowheads="1"/>
          </p:cNvSpPr>
          <p:nvPr/>
        </p:nvSpPr>
        <p:spPr bwMode="auto">
          <a:xfrm>
            <a:off x="6659564" y="6534445"/>
            <a:ext cx="178093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9pPr>
          </a:lstStyle>
          <a:p>
            <a:r>
              <a:rPr kumimoji="0" lang="en-US" altLang="ja-JP" sz="1100">
                <a:cs typeface="Segoe UI" panose="020B0502040204020203" pitchFamily="34" charset="0"/>
              </a:rPr>
              <a:t>© 2014 Toshiba Corporation</a:t>
            </a:r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3"/>
          </p:nvPr>
        </p:nvSpPr>
        <p:spPr>
          <a:xfrm>
            <a:off x="1763714" y="6534152"/>
            <a:ext cx="4679950" cy="16986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8325" algn="ctr"/>
                <a:tab pos="857250" algn="l"/>
                <a:tab pos="1089025" algn="l"/>
              </a:tabLst>
              <a:defRPr kumimoji="1" sz="1100" b="1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1032" name="Line 7"/>
          <p:cNvSpPr>
            <a:spLocks noChangeShapeType="1"/>
          </p:cNvSpPr>
          <p:nvPr/>
        </p:nvSpPr>
        <p:spPr bwMode="auto">
          <a:xfrm>
            <a:off x="0" y="682625"/>
            <a:ext cx="9144000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ja-JP" altLang="en-US" sz="1800"/>
          </a:p>
        </p:txBody>
      </p:sp>
      <p:sp>
        <p:nvSpPr>
          <p:cNvPr id="1033" name="Rectangle 61"/>
          <p:cNvSpPr>
            <a:spLocks noChangeArrowheads="1"/>
          </p:cNvSpPr>
          <p:nvPr/>
        </p:nvSpPr>
        <p:spPr bwMode="auto">
          <a:xfrm>
            <a:off x="8202614" y="6467477"/>
            <a:ext cx="576262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742950" indent="-285750"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1143000" indent="-228600"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600200" indent="-228600"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057400" indent="-228600"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9pPr>
          </a:lstStyle>
          <a:p>
            <a:pPr algn="r"/>
            <a:fld id="{C4DF4503-6D10-4078-B289-3BD5B4D7D78C}" type="slidenum">
              <a:rPr kumimoji="0" lang="ja-JP" altLang="en-US" sz="1100">
                <a:latin typeface="Myriad Pro"/>
                <a:cs typeface="Segoe UI" panose="020B0502040204020203" pitchFamily="34" charset="0"/>
              </a:rPr>
              <a:pPr algn="r"/>
              <a:t>‹#›</a:t>
            </a:fld>
            <a:endParaRPr kumimoji="0" lang="en-US" altLang="ja-JP" sz="1100">
              <a:latin typeface="Myriad Pro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11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pitchFamily="50" charset="-128"/>
        </a:defRPr>
      </a:lvl9pPr>
    </p:titleStyle>
    <p:bodyStyle>
      <a:lvl1pPr marL="287338" indent="-287338" algn="l" rtl="0" eaLnBrk="1" fontAlgn="base" hangingPunct="1">
        <a:spcBef>
          <a:spcPct val="0"/>
        </a:spcBef>
        <a:spcAft>
          <a:spcPct val="25000"/>
        </a:spcAft>
        <a:buChar char="•"/>
        <a:defRPr kumimoji="1" sz="2400" b="1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1pPr>
      <a:lvl2pPr marL="573088" indent="-284163" algn="l" rtl="0" eaLnBrk="1" fontAlgn="base" hangingPunct="1">
        <a:spcBef>
          <a:spcPct val="0"/>
        </a:spcBef>
        <a:spcAft>
          <a:spcPct val="25000"/>
        </a:spcAft>
        <a:buChar char="–"/>
        <a:defRPr kumimoji="1" sz="2000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2pPr>
      <a:lvl3pPr marL="857250" indent="-282575" algn="l" rtl="0" eaLnBrk="1" fontAlgn="base" hangingPunct="1">
        <a:spcBef>
          <a:spcPct val="0"/>
        </a:spcBef>
        <a:spcAft>
          <a:spcPct val="25000"/>
        </a:spcAft>
        <a:buFont typeface="Helvetica" panose="020B0604020202020204" pitchFamily="34" charset="0"/>
        <a:buChar char="•"/>
        <a:defRPr kumimoji="1" sz="2000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3pPr>
      <a:lvl4pPr marL="1138238" indent="-279400" algn="l" rtl="0" eaLnBrk="1" fontAlgn="base" hangingPunct="1">
        <a:spcBef>
          <a:spcPct val="0"/>
        </a:spcBef>
        <a:spcAft>
          <a:spcPct val="25000"/>
        </a:spcAft>
        <a:buChar char="–"/>
        <a:defRPr kumimoji="1" sz="2000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4pPr>
      <a:lvl5pPr marL="1425575" indent="-284163" algn="l" rtl="0" eaLnBrk="1" fontAlgn="base" hangingPunct="1">
        <a:spcBef>
          <a:spcPct val="0"/>
        </a:spcBef>
        <a:spcAft>
          <a:spcPct val="25000"/>
        </a:spcAft>
        <a:buFont typeface="Arial" panose="020B0604020202020204" pitchFamily="34" charset="0"/>
        <a:buChar char="•"/>
        <a:defRPr kumimoji="1" sz="2000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5pPr>
      <a:lvl6pPr marL="1882775" indent="-284163" algn="l" rtl="0" eaLnBrk="1" fontAlgn="base" hangingPunct="1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339975" indent="-284163" algn="l" rtl="0" eaLnBrk="1" fontAlgn="base" hangingPunct="1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2797175" indent="-284163" algn="l" rtl="0" eaLnBrk="1" fontAlgn="base" hangingPunct="1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254375" indent="-284163" algn="l" rtl="0" eaLnBrk="1" fontAlgn="base" hangingPunct="1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6430963"/>
            <a:ext cx="122396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79413" y="0"/>
            <a:ext cx="8383587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836613"/>
            <a:ext cx="8382000" cy="533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9" name="Line 7"/>
          <p:cNvSpPr>
            <a:spLocks noChangeShapeType="1"/>
          </p:cNvSpPr>
          <p:nvPr/>
        </p:nvSpPr>
        <p:spPr bwMode="auto">
          <a:xfrm>
            <a:off x="0" y="6373813"/>
            <a:ext cx="9144000" cy="0"/>
          </a:xfrm>
          <a:prstGeom prst="line">
            <a:avLst/>
          </a:prstGeom>
          <a:noFill/>
          <a:ln w="1270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1030" name="Rectangle 11"/>
          <p:cNvSpPr>
            <a:spLocks noChangeArrowheads="1"/>
          </p:cNvSpPr>
          <p:nvPr/>
        </p:nvSpPr>
        <p:spPr bwMode="auto">
          <a:xfrm>
            <a:off x="6659563" y="6534443"/>
            <a:ext cx="178093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9pPr>
          </a:lstStyle>
          <a:p>
            <a:r>
              <a:rPr kumimoji="0" lang="en-US" altLang="ja-JP" sz="1100" dirty="0">
                <a:cs typeface="Segoe UI" panose="020B0502040204020203" pitchFamily="34" charset="0"/>
              </a:rPr>
              <a:t>© </a:t>
            </a:r>
            <a:r>
              <a:rPr kumimoji="0" lang="en-US" altLang="ja-JP" sz="1100" dirty="0" smtClean="0">
                <a:cs typeface="Segoe UI" panose="020B0502040204020203" pitchFamily="34" charset="0"/>
              </a:rPr>
              <a:t>2015 </a:t>
            </a:r>
            <a:r>
              <a:rPr kumimoji="0" lang="en-US" altLang="ja-JP" sz="1100" dirty="0">
                <a:cs typeface="Segoe UI" panose="020B0502040204020203" pitchFamily="34" charset="0"/>
              </a:rPr>
              <a:t>Toshiba Corporation</a:t>
            </a:r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3"/>
          </p:nvPr>
        </p:nvSpPr>
        <p:spPr>
          <a:xfrm>
            <a:off x="1763713" y="6534150"/>
            <a:ext cx="4679950" cy="16986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8325" algn="ctr"/>
                <a:tab pos="857250" algn="l"/>
                <a:tab pos="1089025" algn="l"/>
              </a:tabLst>
              <a:defRPr kumimoji="1" sz="1100" b="1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1032" name="Line 7"/>
          <p:cNvSpPr>
            <a:spLocks noChangeShapeType="1"/>
          </p:cNvSpPr>
          <p:nvPr/>
        </p:nvSpPr>
        <p:spPr bwMode="auto">
          <a:xfrm>
            <a:off x="0" y="682625"/>
            <a:ext cx="9144000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1033" name="Rectangle 61"/>
          <p:cNvSpPr>
            <a:spLocks noChangeArrowheads="1"/>
          </p:cNvSpPr>
          <p:nvPr/>
        </p:nvSpPr>
        <p:spPr bwMode="auto">
          <a:xfrm>
            <a:off x="8202613" y="6467475"/>
            <a:ext cx="576262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742950" indent="-285750"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1143000" indent="-228600"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600200" indent="-228600"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057400" indent="-228600"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9pPr>
          </a:lstStyle>
          <a:p>
            <a:pPr algn="r"/>
            <a:fld id="{0C1F0DE1-ECFE-4595-9586-148C5F5D0687}" type="slidenum">
              <a:rPr kumimoji="0" lang="ja-JP" altLang="en-US" sz="1100">
                <a:latin typeface="Myriad Pro"/>
                <a:cs typeface="Segoe UI" panose="020B0502040204020203" pitchFamily="34" charset="0"/>
              </a:rPr>
              <a:pPr algn="r"/>
              <a:t>‹#›</a:t>
            </a:fld>
            <a:endParaRPr kumimoji="0" lang="en-US" altLang="ja-JP" sz="1100">
              <a:latin typeface="Myriad Pro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47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pitchFamily="50" charset="-128"/>
        </a:defRPr>
      </a:lvl9pPr>
    </p:titleStyle>
    <p:bodyStyle>
      <a:lvl1pPr marL="287338" indent="-287338" algn="l" rtl="0" eaLnBrk="1" fontAlgn="base" hangingPunct="1">
        <a:spcBef>
          <a:spcPct val="0"/>
        </a:spcBef>
        <a:spcAft>
          <a:spcPct val="25000"/>
        </a:spcAft>
        <a:buChar char="•"/>
        <a:defRPr kumimoji="1" sz="2400" b="1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1pPr>
      <a:lvl2pPr marL="573088" indent="-284163" algn="l" rtl="0" eaLnBrk="1" fontAlgn="base" hangingPunct="1">
        <a:spcBef>
          <a:spcPct val="0"/>
        </a:spcBef>
        <a:spcAft>
          <a:spcPct val="25000"/>
        </a:spcAft>
        <a:buChar char="–"/>
        <a:defRPr kumimoji="1" sz="2000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2pPr>
      <a:lvl3pPr marL="857250" indent="-282575" algn="l" rtl="0" eaLnBrk="1" fontAlgn="base" hangingPunct="1">
        <a:spcBef>
          <a:spcPct val="0"/>
        </a:spcBef>
        <a:spcAft>
          <a:spcPct val="25000"/>
        </a:spcAft>
        <a:buFont typeface="Helvetica" panose="020B0604020202020204" pitchFamily="34" charset="0"/>
        <a:buChar char="•"/>
        <a:defRPr kumimoji="1" sz="2000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3pPr>
      <a:lvl4pPr marL="1138238" indent="-279400" algn="l" rtl="0" eaLnBrk="1" fontAlgn="base" hangingPunct="1">
        <a:spcBef>
          <a:spcPct val="0"/>
        </a:spcBef>
        <a:spcAft>
          <a:spcPct val="25000"/>
        </a:spcAft>
        <a:buChar char="–"/>
        <a:defRPr kumimoji="1" sz="2000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4pPr>
      <a:lvl5pPr marL="1425575" indent="-284163" algn="l" rtl="0" eaLnBrk="1" fontAlgn="base" hangingPunct="1">
        <a:spcBef>
          <a:spcPct val="0"/>
        </a:spcBef>
        <a:spcAft>
          <a:spcPct val="25000"/>
        </a:spcAft>
        <a:buFont typeface="Arial" panose="020B0604020202020204" pitchFamily="34" charset="0"/>
        <a:buChar char="•"/>
        <a:defRPr kumimoji="1" sz="2000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5pPr>
      <a:lvl6pPr marL="1882775" indent="-284163" algn="l" rtl="0" eaLnBrk="1" fontAlgn="base" hangingPunct="1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339975" indent="-284163" algn="l" rtl="0" eaLnBrk="1" fontAlgn="base" hangingPunct="1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2797175" indent="-284163" algn="l" rtl="0" eaLnBrk="1" fontAlgn="base" hangingPunct="1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254375" indent="-284163" algn="l" rtl="0" eaLnBrk="1" fontAlgn="base" hangingPunct="1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79413" y="0"/>
            <a:ext cx="83693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Format for master style</a:t>
            </a:r>
            <a:endParaRPr lang="ja-JP" altLang="en-US" smtClean="0"/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836613"/>
            <a:ext cx="8367713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format for master text</a:t>
            </a:r>
            <a:endParaRPr lang="ja-JP" altLang="en-US" smtClean="0"/>
          </a:p>
          <a:p>
            <a:pPr lvl="1"/>
            <a:r>
              <a:rPr lang="en-US" altLang="ja-JP" smtClean="0"/>
              <a:t>second level</a:t>
            </a:r>
            <a:endParaRPr lang="ja-JP" altLang="en-US" smtClean="0"/>
          </a:p>
          <a:p>
            <a:pPr lvl="2"/>
            <a:r>
              <a:rPr lang="en-US" altLang="ja-JP" smtClean="0"/>
              <a:t>third level</a:t>
            </a:r>
            <a:endParaRPr lang="ja-JP" altLang="en-US" smtClean="0"/>
          </a:p>
          <a:p>
            <a:pPr lvl="3"/>
            <a:r>
              <a:rPr lang="en-US" altLang="ja-JP" smtClean="0"/>
              <a:t>fourth level</a:t>
            </a:r>
            <a:endParaRPr lang="ja-JP" altLang="en-US" smtClean="0"/>
          </a:p>
          <a:p>
            <a:pPr lvl="4"/>
            <a:r>
              <a:rPr lang="en-US" altLang="ja-JP" smtClean="0"/>
              <a:t>fifth level</a:t>
            </a:r>
            <a:endParaRPr lang="ja-JP" altLang="en-US" smtClean="0"/>
          </a:p>
        </p:txBody>
      </p:sp>
      <p:sp>
        <p:nvSpPr>
          <p:cNvPr id="2052" name="Line 7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1270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2053" name="Line 7"/>
          <p:cNvSpPr>
            <a:spLocks noChangeShapeType="1"/>
          </p:cNvSpPr>
          <p:nvPr/>
        </p:nvSpPr>
        <p:spPr bwMode="auto">
          <a:xfrm>
            <a:off x="0" y="682625"/>
            <a:ext cx="9144000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2054" name="Rectangle 11"/>
          <p:cNvSpPr>
            <a:spLocks noChangeArrowheads="1"/>
          </p:cNvSpPr>
          <p:nvPr/>
        </p:nvSpPr>
        <p:spPr bwMode="auto">
          <a:xfrm>
            <a:off x="6659563" y="6534150"/>
            <a:ext cx="178117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9pPr>
          </a:lstStyle>
          <a:p>
            <a:r>
              <a:rPr kumimoji="0" lang="en-US" altLang="ja-JP" sz="1100">
                <a:ea typeface="ＭＳ Ｐゴシック" panose="020B0600070205080204" pitchFamily="50" charset="-128"/>
                <a:cs typeface="Segoe UI" panose="020B0502040204020203" pitchFamily="34" charset="0"/>
              </a:rPr>
              <a:t>© 2014 Toshiba Corporation</a:t>
            </a:r>
          </a:p>
        </p:txBody>
      </p:sp>
      <p:sp>
        <p:nvSpPr>
          <p:cNvPr id="2055" name="Rectangle 61"/>
          <p:cNvSpPr>
            <a:spLocks noChangeArrowheads="1"/>
          </p:cNvSpPr>
          <p:nvPr/>
        </p:nvSpPr>
        <p:spPr bwMode="auto">
          <a:xfrm>
            <a:off x="8202613" y="6467475"/>
            <a:ext cx="576262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742950" indent="-285750"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1143000" indent="-228600"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600200" indent="-228600"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057400" indent="-228600"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9pPr>
          </a:lstStyle>
          <a:p>
            <a:pPr algn="r"/>
            <a:fld id="{36915B93-2E6C-4095-BE1E-8B68C1488075}" type="slidenum">
              <a:rPr kumimoji="0" lang="ja-JP" altLang="en-US" sz="1100">
                <a:cs typeface="Segoe UI" panose="020B0502040204020203" pitchFamily="34" charset="0"/>
              </a:rPr>
              <a:pPr algn="r"/>
              <a:t>‹#›</a:t>
            </a:fld>
            <a:endParaRPr kumimoji="0" lang="en-US" altLang="ja-JP" sz="1100">
              <a:cs typeface="Segoe UI" panose="020B0502040204020203" pitchFamily="34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6430963"/>
            <a:ext cx="1223962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フッター プレースホルダ 8"/>
          <p:cNvSpPr>
            <a:spLocks noGrp="1"/>
          </p:cNvSpPr>
          <p:nvPr>
            <p:ph type="ftr" sz="quarter" idx="3"/>
          </p:nvPr>
        </p:nvSpPr>
        <p:spPr>
          <a:xfrm>
            <a:off x="1763713" y="6534150"/>
            <a:ext cx="4679950" cy="169863"/>
          </a:xfrm>
          <a:prstGeom prst="rect">
            <a:avLst/>
          </a:prstGeom>
        </p:spPr>
        <p:txBody>
          <a:bodyPr lIns="0" tIns="0" rIns="0" bIns="0"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r>
              <a:rPr lang="en-US" altLang="ja-JP"/>
              <a:t>Toshiba Corporate Brand – PowerPoint format -</a:t>
            </a:r>
          </a:p>
        </p:txBody>
      </p:sp>
    </p:spTree>
    <p:extLst>
      <p:ext uri="{BB962C8B-B14F-4D97-AF65-F5344CB8AC3E}">
        <p14:creationId xmlns:p14="http://schemas.microsoft.com/office/powerpoint/2010/main" val="2454348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chemeClr val="tx1"/>
          </a:solidFill>
          <a:latin typeface="Segoe UI" pitchFamily="34" charset="0"/>
          <a:ea typeface="HGP創英角ｺﾞｼｯｸUB" pitchFamily="50" charset="-128"/>
          <a:cs typeface="Segoe U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chemeClr val="tx1"/>
          </a:solidFill>
          <a:latin typeface="Segoe UI" pitchFamily="34" charset="0"/>
          <a:ea typeface="HGP創英角ｺﾞｼｯｸUB" pitchFamily="50" charset="-128"/>
          <a:cs typeface="Segoe U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chemeClr val="tx1"/>
          </a:solidFill>
          <a:latin typeface="Segoe UI" pitchFamily="34" charset="0"/>
          <a:ea typeface="HGP創英角ｺﾞｼｯｸUB" pitchFamily="50" charset="-128"/>
          <a:cs typeface="Segoe U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chemeClr val="tx1"/>
          </a:solidFill>
          <a:latin typeface="Segoe UI" pitchFamily="34" charset="0"/>
          <a:ea typeface="HGP創英角ｺﾞｼｯｸUB" pitchFamily="50" charset="-128"/>
          <a:cs typeface="Segoe U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chemeClr val="tx1"/>
          </a:solidFill>
          <a:latin typeface="Segoe UI" pitchFamily="34" charset="0"/>
          <a:ea typeface="HGP創英角ｺﾞｼｯｸUB" pitchFamily="50" charset="-128"/>
          <a:cs typeface="Segoe U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pitchFamily="50" charset="-128"/>
        </a:defRPr>
      </a:lvl9pPr>
    </p:titleStyle>
    <p:bodyStyle>
      <a:lvl1pPr marL="287338" indent="-287338" algn="l" rtl="0" eaLnBrk="1" fontAlgn="base" hangingPunct="1">
        <a:spcBef>
          <a:spcPct val="0"/>
        </a:spcBef>
        <a:spcAft>
          <a:spcPct val="25000"/>
        </a:spcAft>
        <a:buChar char="•"/>
        <a:defRPr kumimoji="1" sz="2400" b="1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573088" indent="-284163" algn="l" rtl="0" eaLnBrk="1" fontAlgn="base" hangingPunct="1">
        <a:spcBef>
          <a:spcPct val="0"/>
        </a:spcBef>
        <a:spcAft>
          <a:spcPct val="25000"/>
        </a:spcAft>
        <a:buChar char="–"/>
        <a:defRPr kumimoji="1" sz="20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857250" indent="-282575" algn="l" rtl="0" eaLnBrk="1" fontAlgn="base" hangingPunct="1">
        <a:spcBef>
          <a:spcPct val="0"/>
        </a:spcBef>
        <a:spcAft>
          <a:spcPct val="25000"/>
        </a:spcAft>
        <a:buFont typeface="Helvetica" panose="020B0604020202020204" pitchFamily="34" charset="0"/>
        <a:buChar char="•"/>
        <a:defRPr kumimoji="1" sz="20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138238" indent="-279400" algn="l" rtl="0" eaLnBrk="1" fontAlgn="base" hangingPunct="1">
        <a:spcBef>
          <a:spcPct val="0"/>
        </a:spcBef>
        <a:spcAft>
          <a:spcPct val="25000"/>
        </a:spcAft>
        <a:buChar char="–"/>
        <a:defRPr kumimoji="1" sz="20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1425575" indent="-284163" algn="l" rtl="0" eaLnBrk="1" fontAlgn="base" hangingPunct="1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1882775" indent="-284163" algn="l" rtl="0" eaLnBrk="1" fontAlgn="base" hangingPunct="1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339975" indent="-284163" algn="l" rtl="0" eaLnBrk="1" fontAlgn="base" hangingPunct="1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2797175" indent="-284163" algn="l" rtl="0" eaLnBrk="1" fontAlgn="base" hangingPunct="1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254375" indent="-284163" algn="l" rtl="0" eaLnBrk="1" fontAlgn="base" hangingPunct="1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79413" y="0"/>
            <a:ext cx="83693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Format for master style</a:t>
            </a:r>
            <a:endParaRPr lang="ja-JP" altLang="en-US" smtClean="0"/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836613"/>
            <a:ext cx="8367713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format for master text</a:t>
            </a:r>
            <a:endParaRPr lang="ja-JP" altLang="en-US" smtClean="0"/>
          </a:p>
          <a:p>
            <a:pPr lvl="1"/>
            <a:r>
              <a:rPr lang="en-US" altLang="ja-JP" smtClean="0"/>
              <a:t>second level</a:t>
            </a:r>
            <a:endParaRPr lang="ja-JP" altLang="en-US" smtClean="0"/>
          </a:p>
          <a:p>
            <a:pPr lvl="2"/>
            <a:r>
              <a:rPr lang="en-US" altLang="ja-JP" smtClean="0"/>
              <a:t>third level</a:t>
            </a:r>
            <a:endParaRPr lang="ja-JP" altLang="en-US" smtClean="0"/>
          </a:p>
          <a:p>
            <a:pPr lvl="3"/>
            <a:r>
              <a:rPr lang="en-US" altLang="ja-JP" smtClean="0"/>
              <a:t>fourth level</a:t>
            </a:r>
            <a:endParaRPr lang="ja-JP" altLang="en-US" smtClean="0"/>
          </a:p>
          <a:p>
            <a:pPr lvl="4"/>
            <a:r>
              <a:rPr lang="en-US" altLang="ja-JP" smtClean="0"/>
              <a:t>fifth level</a:t>
            </a:r>
            <a:endParaRPr lang="ja-JP" altLang="en-US" smtClean="0"/>
          </a:p>
        </p:txBody>
      </p:sp>
      <p:sp>
        <p:nvSpPr>
          <p:cNvPr id="3076" name="Line 7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1270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3077" name="Line 7"/>
          <p:cNvSpPr>
            <a:spLocks noChangeShapeType="1"/>
          </p:cNvSpPr>
          <p:nvPr/>
        </p:nvSpPr>
        <p:spPr bwMode="auto">
          <a:xfrm>
            <a:off x="0" y="682625"/>
            <a:ext cx="9144000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3078" name="Rectangle 11"/>
          <p:cNvSpPr>
            <a:spLocks noChangeArrowheads="1"/>
          </p:cNvSpPr>
          <p:nvPr/>
        </p:nvSpPr>
        <p:spPr bwMode="auto">
          <a:xfrm>
            <a:off x="6659563" y="6534150"/>
            <a:ext cx="178117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9pPr>
          </a:lstStyle>
          <a:p>
            <a:r>
              <a:rPr kumimoji="0" lang="en-US" altLang="ja-JP" sz="1100">
                <a:ea typeface="ＭＳ Ｐゴシック" panose="020B0600070205080204" pitchFamily="50" charset="-128"/>
                <a:cs typeface="Segoe UI" panose="020B0502040204020203" pitchFamily="34" charset="0"/>
              </a:rPr>
              <a:t>© 2014 Toshiba Corporation</a:t>
            </a:r>
          </a:p>
        </p:txBody>
      </p:sp>
      <p:sp>
        <p:nvSpPr>
          <p:cNvPr id="3079" name="Rectangle 61"/>
          <p:cNvSpPr>
            <a:spLocks noChangeArrowheads="1"/>
          </p:cNvSpPr>
          <p:nvPr/>
        </p:nvSpPr>
        <p:spPr bwMode="auto">
          <a:xfrm>
            <a:off x="8202613" y="6467475"/>
            <a:ext cx="576262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742950" indent="-285750"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1143000" indent="-228600"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600200" indent="-228600"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057400" indent="-228600"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9pPr>
          </a:lstStyle>
          <a:p>
            <a:pPr algn="r"/>
            <a:fld id="{A2ECAA7D-279B-4351-9F6D-2D147ADA0CD5}" type="slidenum">
              <a:rPr kumimoji="0" lang="ja-JP" altLang="en-US" sz="1100">
                <a:cs typeface="Segoe UI" panose="020B0502040204020203" pitchFamily="34" charset="0"/>
              </a:rPr>
              <a:pPr algn="r"/>
              <a:t>‹#›</a:t>
            </a:fld>
            <a:endParaRPr kumimoji="0" lang="en-US" altLang="ja-JP" sz="1100">
              <a:cs typeface="Segoe UI" panose="020B0502040204020203" pitchFamily="34" charset="0"/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64" b="39558"/>
          <a:stretch>
            <a:fillRect/>
          </a:stretch>
        </p:blipFill>
        <p:spPr bwMode="auto">
          <a:xfrm>
            <a:off x="334963" y="6502400"/>
            <a:ext cx="1033462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フッター プレースホルダ 8"/>
          <p:cNvSpPr>
            <a:spLocks noGrp="1"/>
          </p:cNvSpPr>
          <p:nvPr>
            <p:ph type="ftr" sz="quarter" idx="3"/>
          </p:nvPr>
        </p:nvSpPr>
        <p:spPr>
          <a:xfrm>
            <a:off x="1763713" y="6534150"/>
            <a:ext cx="4679950" cy="169863"/>
          </a:xfrm>
          <a:prstGeom prst="rect">
            <a:avLst/>
          </a:prstGeom>
        </p:spPr>
        <p:txBody>
          <a:bodyPr lIns="0" tIns="0" rIns="0" bIns="0"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r>
              <a:rPr lang="en-US" altLang="ja-JP"/>
              <a:t>Toshiba Corporate Brand – PowerPoint format -</a:t>
            </a:r>
          </a:p>
        </p:txBody>
      </p:sp>
    </p:spTree>
    <p:extLst>
      <p:ext uri="{BB962C8B-B14F-4D97-AF65-F5344CB8AC3E}">
        <p14:creationId xmlns:p14="http://schemas.microsoft.com/office/powerpoint/2010/main" val="3215520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chemeClr val="tx1"/>
          </a:solidFill>
          <a:latin typeface="Segoe UI" pitchFamily="34" charset="0"/>
          <a:ea typeface="HGP創英角ｺﾞｼｯｸUB" pitchFamily="50" charset="-128"/>
          <a:cs typeface="Segoe U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chemeClr val="tx1"/>
          </a:solidFill>
          <a:latin typeface="Segoe UI" pitchFamily="34" charset="0"/>
          <a:ea typeface="HGP創英角ｺﾞｼｯｸUB" pitchFamily="50" charset="-128"/>
          <a:cs typeface="Segoe U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chemeClr val="tx1"/>
          </a:solidFill>
          <a:latin typeface="Segoe UI" pitchFamily="34" charset="0"/>
          <a:ea typeface="HGP創英角ｺﾞｼｯｸUB" pitchFamily="50" charset="-128"/>
          <a:cs typeface="Segoe U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chemeClr val="tx1"/>
          </a:solidFill>
          <a:latin typeface="Segoe UI" pitchFamily="34" charset="0"/>
          <a:ea typeface="HGP創英角ｺﾞｼｯｸUB" pitchFamily="50" charset="-128"/>
          <a:cs typeface="Segoe U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chemeClr val="tx1"/>
          </a:solidFill>
          <a:latin typeface="Segoe UI" pitchFamily="34" charset="0"/>
          <a:ea typeface="HGP創英角ｺﾞｼｯｸUB" pitchFamily="50" charset="-128"/>
          <a:cs typeface="Segoe U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pitchFamily="50" charset="-128"/>
        </a:defRPr>
      </a:lvl9pPr>
    </p:titleStyle>
    <p:bodyStyle>
      <a:lvl1pPr marL="287338" indent="-287338" algn="l" rtl="0" eaLnBrk="1" fontAlgn="base" hangingPunct="1">
        <a:spcBef>
          <a:spcPct val="0"/>
        </a:spcBef>
        <a:spcAft>
          <a:spcPct val="25000"/>
        </a:spcAft>
        <a:buChar char="•"/>
        <a:defRPr kumimoji="1" sz="2400" b="1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573088" indent="-284163" algn="l" rtl="0" eaLnBrk="1" fontAlgn="base" hangingPunct="1">
        <a:spcBef>
          <a:spcPct val="0"/>
        </a:spcBef>
        <a:spcAft>
          <a:spcPct val="25000"/>
        </a:spcAft>
        <a:buChar char="–"/>
        <a:defRPr kumimoji="1" sz="20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857250" indent="-282575" algn="l" rtl="0" eaLnBrk="1" fontAlgn="base" hangingPunct="1">
        <a:spcBef>
          <a:spcPct val="0"/>
        </a:spcBef>
        <a:spcAft>
          <a:spcPct val="25000"/>
        </a:spcAft>
        <a:buFont typeface="Helvetica" panose="020B0604020202020204" pitchFamily="34" charset="0"/>
        <a:buChar char="•"/>
        <a:defRPr kumimoji="1" sz="20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138238" indent="-279400" algn="l" rtl="0" eaLnBrk="1" fontAlgn="base" hangingPunct="1">
        <a:spcBef>
          <a:spcPct val="0"/>
        </a:spcBef>
        <a:spcAft>
          <a:spcPct val="25000"/>
        </a:spcAft>
        <a:buChar char="–"/>
        <a:defRPr kumimoji="1" sz="20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1425575" indent="-284163" algn="l" rtl="0" eaLnBrk="1" fontAlgn="base" hangingPunct="1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1882775" indent="-284163" algn="l" rtl="0" eaLnBrk="1" fontAlgn="base" hangingPunct="1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339975" indent="-284163" algn="l" rtl="0" eaLnBrk="1" fontAlgn="base" hangingPunct="1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2797175" indent="-284163" algn="l" rtl="0" eaLnBrk="1" fontAlgn="base" hangingPunct="1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254375" indent="-284163" algn="l" rtl="0" eaLnBrk="1" fontAlgn="base" hangingPunct="1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79414" y="2"/>
            <a:ext cx="83693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Format for master style</a:t>
            </a:r>
            <a:endParaRPr lang="ja-JP" altLang="en-US" smtClean="0"/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1" y="836613"/>
            <a:ext cx="8367713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format for master text</a:t>
            </a:r>
            <a:endParaRPr lang="ja-JP" altLang="en-US" smtClean="0"/>
          </a:p>
          <a:p>
            <a:pPr lvl="1"/>
            <a:r>
              <a:rPr lang="en-US" altLang="ja-JP" smtClean="0"/>
              <a:t>second level</a:t>
            </a:r>
            <a:endParaRPr lang="ja-JP" altLang="en-US" smtClean="0"/>
          </a:p>
          <a:p>
            <a:pPr lvl="2"/>
            <a:r>
              <a:rPr lang="en-US" altLang="ja-JP" smtClean="0"/>
              <a:t>third level</a:t>
            </a:r>
            <a:endParaRPr lang="ja-JP" altLang="en-US" smtClean="0"/>
          </a:p>
          <a:p>
            <a:pPr lvl="3"/>
            <a:r>
              <a:rPr lang="en-US" altLang="ja-JP" smtClean="0"/>
              <a:t>fourth level</a:t>
            </a:r>
            <a:endParaRPr lang="ja-JP" altLang="en-US" smtClean="0"/>
          </a:p>
          <a:p>
            <a:pPr lvl="4"/>
            <a:r>
              <a:rPr lang="en-US" altLang="ja-JP" smtClean="0"/>
              <a:t>fifth level</a:t>
            </a:r>
            <a:endParaRPr lang="ja-JP" altLang="en-US" smtClean="0"/>
          </a:p>
        </p:txBody>
      </p:sp>
      <p:sp>
        <p:nvSpPr>
          <p:cNvPr id="2052" name="Line 7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1270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ja-JP" altLang="en-US" sz="1800"/>
          </a:p>
        </p:txBody>
      </p:sp>
      <p:sp>
        <p:nvSpPr>
          <p:cNvPr id="2053" name="Line 7"/>
          <p:cNvSpPr>
            <a:spLocks noChangeShapeType="1"/>
          </p:cNvSpPr>
          <p:nvPr/>
        </p:nvSpPr>
        <p:spPr bwMode="auto">
          <a:xfrm>
            <a:off x="0" y="682625"/>
            <a:ext cx="9144000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ja-JP" altLang="en-US" sz="1800"/>
          </a:p>
        </p:txBody>
      </p:sp>
      <p:sp>
        <p:nvSpPr>
          <p:cNvPr id="2054" name="Rectangle 11"/>
          <p:cNvSpPr>
            <a:spLocks noChangeArrowheads="1"/>
          </p:cNvSpPr>
          <p:nvPr/>
        </p:nvSpPr>
        <p:spPr bwMode="auto">
          <a:xfrm>
            <a:off x="6659564" y="6534445"/>
            <a:ext cx="178093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9pPr>
          </a:lstStyle>
          <a:p>
            <a:r>
              <a:rPr kumimoji="0" lang="en-US" altLang="ja-JP" sz="1100">
                <a:ea typeface="ＭＳ Ｐゴシック" panose="020B0600070205080204" pitchFamily="50" charset="-128"/>
                <a:cs typeface="Segoe UI" panose="020B0502040204020203" pitchFamily="34" charset="0"/>
              </a:rPr>
              <a:t>© 2014 Toshiba Corporation</a:t>
            </a:r>
          </a:p>
        </p:txBody>
      </p:sp>
      <p:sp>
        <p:nvSpPr>
          <p:cNvPr id="2055" name="Rectangle 61"/>
          <p:cNvSpPr>
            <a:spLocks noChangeArrowheads="1"/>
          </p:cNvSpPr>
          <p:nvPr/>
        </p:nvSpPr>
        <p:spPr bwMode="auto">
          <a:xfrm>
            <a:off x="8202614" y="6467477"/>
            <a:ext cx="576262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742950" indent="-285750"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1143000" indent="-228600"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600200" indent="-228600"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057400" indent="-228600"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9pPr>
          </a:lstStyle>
          <a:p>
            <a:pPr algn="r"/>
            <a:fld id="{6BA7F74D-2D24-4B2D-93E1-BE7724FDE216}" type="slidenum">
              <a:rPr kumimoji="0" lang="ja-JP" altLang="en-US" sz="1100">
                <a:cs typeface="Segoe UI" panose="020B0502040204020203" pitchFamily="34" charset="0"/>
              </a:rPr>
              <a:pPr algn="r"/>
              <a:t>‹#›</a:t>
            </a:fld>
            <a:endParaRPr kumimoji="0" lang="en-US" altLang="ja-JP" sz="1100">
              <a:cs typeface="Segoe UI" panose="020B0502040204020203" pitchFamily="34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4" y="6430965"/>
            <a:ext cx="1223962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フッター プレースホルダ 8"/>
          <p:cNvSpPr>
            <a:spLocks noGrp="1"/>
          </p:cNvSpPr>
          <p:nvPr>
            <p:ph type="ftr" sz="quarter" idx="3"/>
          </p:nvPr>
        </p:nvSpPr>
        <p:spPr>
          <a:xfrm>
            <a:off x="1763714" y="6534152"/>
            <a:ext cx="4679950" cy="169863"/>
          </a:xfrm>
          <a:prstGeom prst="rect">
            <a:avLst/>
          </a:prstGeom>
        </p:spPr>
        <p:txBody>
          <a:bodyPr lIns="0" tIns="0" rIns="0" bIns="0"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r>
              <a:rPr lang="en-US" altLang="ja-JP"/>
              <a:t>Toshiba Corporate Brand – PowerPoint format -</a:t>
            </a:r>
          </a:p>
        </p:txBody>
      </p:sp>
    </p:spTree>
    <p:extLst>
      <p:ext uri="{BB962C8B-B14F-4D97-AF65-F5344CB8AC3E}">
        <p14:creationId xmlns:p14="http://schemas.microsoft.com/office/powerpoint/2010/main" val="173736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chemeClr val="tx1"/>
          </a:solidFill>
          <a:latin typeface="Segoe UI" pitchFamily="34" charset="0"/>
          <a:ea typeface="HGP創英角ｺﾞｼｯｸUB" pitchFamily="50" charset="-128"/>
          <a:cs typeface="Segoe U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chemeClr val="tx1"/>
          </a:solidFill>
          <a:latin typeface="Segoe UI" pitchFamily="34" charset="0"/>
          <a:ea typeface="HGP創英角ｺﾞｼｯｸUB" pitchFamily="50" charset="-128"/>
          <a:cs typeface="Segoe U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chemeClr val="tx1"/>
          </a:solidFill>
          <a:latin typeface="Segoe UI" pitchFamily="34" charset="0"/>
          <a:ea typeface="HGP創英角ｺﾞｼｯｸUB" pitchFamily="50" charset="-128"/>
          <a:cs typeface="Segoe U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chemeClr val="tx1"/>
          </a:solidFill>
          <a:latin typeface="Segoe UI" pitchFamily="34" charset="0"/>
          <a:ea typeface="HGP創英角ｺﾞｼｯｸUB" pitchFamily="50" charset="-128"/>
          <a:cs typeface="Segoe U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chemeClr val="tx1"/>
          </a:solidFill>
          <a:latin typeface="Segoe UI" pitchFamily="34" charset="0"/>
          <a:ea typeface="HGP創英角ｺﾞｼｯｸUB" pitchFamily="50" charset="-128"/>
          <a:cs typeface="Segoe U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pitchFamily="50" charset="-128"/>
        </a:defRPr>
      </a:lvl9pPr>
    </p:titleStyle>
    <p:bodyStyle>
      <a:lvl1pPr marL="287338" indent="-287338" algn="l" rtl="0" eaLnBrk="1" fontAlgn="base" hangingPunct="1">
        <a:spcBef>
          <a:spcPct val="0"/>
        </a:spcBef>
        <a:spcAft>
          <a:spcPct val="25000"/>
        </a:spcAft>
        <a:buChar char="•"/>
        <a:defRPr kumimoji="1" sz="2400" b="1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573088" indent="-284163" algn="l" rtl="0" eaLnBrk="1" fontAlgn="base" hangingPunct="1">
        <a:spcBef>
          <a:spcPct val="0"/>
        </a:spcBef>
        <a:spcAft>
          <a:spcPct val="25000"/>
        </a:spcAft>
        <a:buChar char="–"/>
        <a:defRPr kumimoji="1" sz="20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857250" indent="-282575" algn="l" rtl="0" eaLnBrk="1" fontAlgn="base" hangingPunct="1">
        <a:spcBef>
          <a:spcPct val="0"/>
        </a:spcBef>
        <a:spcAft>
          <a:spcPct val="25000"/>
        </a:spcAft>
        <a:buFont typeface="Helvetica" panose="020B0604020202020204" pitchFamily="34" charset="0"/>
        <a:buChar char="•"/>
        <a:defRPr kumimoji="1" sz="20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138238" indent="-279400" algn="l" rtl="0" eaLnBrk="1" fontAlgn="base" hangingPunct="1">
        <a:spcBef>
          <a:spcPct val="0"/>
        </a:spcBef>
        <a:spcAft>
          <a:spcPct val="25000"/>
        </a:spcAft>
        <a:buChar char="–"/>
        <a:defRPr kumimoji="1" sz="20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1425575" indent="-284163" algn="l" rtl="0" eaLnBrk="1" fontAlgn="base" hangingPunct="1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1882775" indent="-284163" algn="l" rtl="0" eaLnBrk="1" fontAlgn="base" hangingPunct="1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339975" indent="-284163" algn="l" rtl="0" eaLnBrk="1" fontAlgn="base" hangingPunct="1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2797175" indent="-284163" algn="l" rtl="0" eaLnBrk="1" fontAlgn="base" hangingPunct="1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254375" indent="-284163" algn="l" rtl="0" eaLnBrk="1" fontAlgn="base" hangingPunct="1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79414" y="2"/>
            <a:ext cx="83693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Format for master style</a:t>
            </a:r>
            <a:endParaRPr lang="ja-JP" altLang="en-US" smtClean="0"/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1" y="836613"/>
            <a:ext cx="8367713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format for master text</a:t>
            </a:r>
            <a:endParaRPr lang="ja-JP" altLang="en-US" smtClean="0"/>
          </a:p>
          <a:p>
            <a:pPr lvl="1"/>
            <a:r>
              <a:rPr lang="en-US" altLang="ja-JP" smtClean="0"/>
              <a:t>second level</a:t>
            </a:r>
            <a:endParaRPr lang="ja-JP" altLang="en-US" smtClean="0"/>
          </a:p>
          <a:p>
            <a:pPr lvl="2"/>
            <a:r>
              <a:rPr lang="en-US" altLang="ja-JP" smtClean="0"/>
              <a:t>third level</a:t>
            </a:r>
            <a:endParaRPr lang="ja-JP" altLang="en-US" smtClean="0"/>
          </a:p>
          <a:p>
            <a:pPr lvl="3"/>
            <a:r>
              <a:rPr lang="en-US" altLang="ja-JP" smtClean="0"/>
              <a:t>fourth level</a:t>
            </a:r>
            <a:endParaRPr lang="ja-JP" altLang="en-US" smtClean="0"/>
          </a:p>
          <a:p>
            <a:pPr lvl="4"/>
            <a:r>
              <a:rPr lang="en-US" altLang="ja-JP" smtClean="0"/>
              <a:t>fifth level</a:t>
            </a:r>
            <a:endParaRPr lang="ja-JP" altLang="en-US" smtClean="0"/>
          </a:p>
        </p:txBody>
      </p:sp>
      <p:sp>
        <p:nvSpPr>
          <p:cNvPr id="3076" name="Line 7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1270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ja-JP" altLang="en-US" sz="1800"/>
          </a:p>
        </p:txBody>
      </p:sp>
      <p:sp>
        <p:nvSpPr>
          <p:cNvPr id="3077" name="Line 7"/>
          <p:cNvSpPr>
            <a:spLocks noChangeShapeType="1"/>
          </p:cNvSpPr>
          <p:nvPr/>
        </p:nvSpPr>
        <p:spPr bwMode="auto">
          <a:xfrm>
            <a:off x="0" y="682625"/>
            <a:ext cx="9144000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ja-JP" altLang="en-US" sz="1800"/>
          </a:p>
        </p:txBody>
      </p:sp>
      <p:sp>
        <p:nvSpPr>
          <p:cNvPr id="3078" name="Rectangle 11"/>
          <p:cNvSpPr>
            <a:spLocks noChangeArrowheads="1"/>
          </p:cNvSpPr>
          <p:nvPr/>
        </p:nvSpPr>
        <p:spPr bwMode="auto">
          <a:xfrm>
            <a:off x="6659564" y="6534445"/>
            <a:ext cx="178093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9pPr>
          </a:lstStyle>
          <a:p>
            <a:r>
              <a:rPr kumimoji="0" lang="en-US" altLang="ja-JP" sz="1100">
                <a:ea typeface="ＭＳ Ｐゴシック" panose="020B0600070205080204" pitchFamily="50" charset="-128"/>
                <a:cs typeface="Segoe UI" panose="020B0502040204020203" pitchFamily="34" charset="0"/>
              </a:rPr>
              <a:t>© 2014 Toshiba Corporation</a:t>
            </a:r>
          </a:p>
        </p:txBody>
      </p:sp>
      <p:sp>
        <p:nvSpPr>
          <p:cNvPr id="3079" name="Rectangle 61"/>
          <p:cNvSpPr>
            <a:spLocks noChangeArrowheads="1"/>
          </p:cNvSpPr>
          <p:nvPr/>
        </p:nvSpPr>
        <p:spPr bwMode="auto">
          <a:xfrm>
            <a:off x="8202614" y="6467477"/>
            <a:ext cx="576262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742950" indent="-285750"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1143000" indent="-228600"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600200" indent="-228600"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057400" indent="-228600"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9pPr>
          </a:lstStyle>
          <a:p>
            <a:pPr algn="r"/>
            <a:fld id="{36ABFFA0-27CF-4850-88E6-D74FCBC0D51E}" type="slidenum">
              <a:rPr kumimoji="0" lang="ja-JP" altLang="en-US" sz="1100">
                <a:cs typeface="Segoe UI" panose="020B0502040204020203" pitchFamily="34" charset="0"/>
              </a:rPr>
              <a:pPr algn="r"/>
              <a:t>‹#›</a:t>
            </a:fld>
            <a:endParaRPr kumimoji="0" lang="en-US" altLang="ja-JP" sz="1100">
              <a:cs typeface="Segoe UI" panose="020B0502040204020203" pitchFamily="34" charset="0"/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64" b="39558"/>
          <a:stretch>
            <a:fillRect/>
          </a:stretch>
        </p:blipFill>
        <p:spPr bwMode="auto">
          <a:xfrm>
            <a:off x="334964" y="6502402"/>
            <a:ext cx="1033462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フッター プレースホルダ 8"/>
          <p:cNvSpPr>
            <a:spLocks noGrp="1"/>
          </p:cNvSpPr>
          <p:nvPr>
            <p:ph type="ftr" sz="quarter" idx="3"/>
          </p:nvPr>
        </p:nvSpPr>
        <p:spPr>
          <a:xfrm>
            <a:off x="1763714" y="6534152"/>
            <a:ext cx="4679950" cy="169863"/>
          </a:xfrm>
          <a:prstGeom prst="rect">
            <a:avLst/>
          </a:prstGeom>
        </p:spPr>
        <p:txBody>
          <a:bodyPr lIns="0" tIns="0" rIns="0" bIns="0"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r>
              <a:rPr lang="en-US" altLang="ja-JP"/>
              <a:t>Toshiba Corporate Brand – PowerPoint format -</a:t>
            </a:r>
          </a:p>
        </p:txBody>
      </p:sp>
    </p:spTree>
    <p:extLst>
      <p:ext uri="{BB962C8B-B14F-4D97-AF65-F5344CB8AC3E}">
        <p14:creationId xmlns:p14="http://schemas.microsoft.com/office/powerpoint/2010/main" val="62739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chemeClr val="tx1"/>
          </a:solidFill>
          <a:latin typeface="Segoe UI" pitchFamily="34" charset="0"/>
          <a:ea typeface="HGP創英角ｺﾞｼｯｸUB" pitchFamily="50" charset="-128"/>
          <a:cs typeface="Segoe U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chemeClr val="tx1"/>
          </a:solidFill>
          <a:latin typeface="Segoe UI" pitchFamily="34" charset="0"/>
          <a:ea typeface="HGP創英角ｺﾞｼｯｸUB" pitchFamily="50" charset="-128"/>
          <a:cs typeface="Segoe U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chemeClr val="tx1"/>
          </a:solidFill>
          <a:latin typeface="Segoe UI" pitchFamily="34" charset="0"/>
          <a:ea typeface="HGP創英角ｺﾞｼｯｸUB" pitchFamily="50" charset="-128"/>
          <a:cs typeface="Segoe U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chemeClr val="tx1"/>
          </a:solidFill>
          <a:latin typeface="Segoe UI" pitchFamily="34" charset="0"/>
          <a:ea typeface="HGP創英角ｺﾞｼｯｸUB" pitchFamily="50" charset="-128"/>
          <a:cs typeface="Segoe U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chemeClr val="tx1"/>
          </a:solidFill>
          <a:latin typeface="Segoe UI" pitchFamily="34" charset="0"/>
          <a:ea typeface="HGP創英角ｺﾞｼｯｸUB" pitchFamily="50" charset="-128"/>
          <a:cs typeface="Segoe U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pitchFamily="50" charset="-128"/>
        </a:defRPr>
      </a:lvl9pPr>
    </p:titleStyle>
    <p:bodyStyle>
      <a:lvl1pPr marL="287338" indent="-287338" algn="l" rtl="0" eaLnBrk="1" fontAlgn="base" hangingPunct="1">
        <a:spcBef>
          <a:spcPct val="0"/>
        </a:spcBef>
        <a:spcAft>
          <a:spcPct val="25000"/>
        </a:spcAft>
        <a:buChar char="•"/>
        <a:defRPr kumimoji="1" sz="2400" b="1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573088" indent="-284163" algn="l" rtl="0" eaLnBrk="1" fontAlgn="base" hangingPunct="1">
        <a:spcBef>
          <a:spcPct val="0"/>
        </a:spcBef>
        <a:spcAft>
          <a:spcPct val="25000"/>
        </a:spcAft>
        <a:buChar char="–"/>
        <a:defRPr kumimoji="1" sz="20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857250" indent="-282575" algn="l" rtl="0" eaLnBrk="1" fontAlgn="base" hangingPunct="1">
        <a:spcBef>
          <a:spcPct val="0"/>
        </a:spcBef>
        <a:spcAft>
          <a:spcPct val="25000"/>
        </a:spcAft>
        <a:buFont typeface="Helvetica" panose="020B0604020202020204" pitchFamily="34" charset="0"/>
        <a:buChar char="•"/>
        <a:defRPr kumimoji="1" sz="20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138238" indent="-279400" algn="l" rtl="0" eaLnBrk="1" fontAlgn="base" hangingPunct="1">
        <a:spcBef>
          <a:spcPct val="0"/>
        </a:spcBef>
        <a:spcAft>
          <a:spcPct val="25000"/>
        </a:spcAft>
        <a:buChar char="–"/>
        <a:defRPr kumimoji="1" sz="20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1425575" indent="-284163" algn="l" rtl="0" eaLnBrk="1" fontAlgn="base" hangingPunct="1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1882775" indent="-284163" algn="l" rtl="0" eaLnBrk="1" fontAlgn="base" hangingPunct="1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339975" indent="-284163" algn="l" rtl="0" eaLnBrk="1" fontAlgn="base" hangingPunct="1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2797175" indent="-284163" algn="l" rtl="0" eaLnBrk="1" fontAlgn="base" hangingPunct="1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254375" indent="-284163" algn="l" rtl="0" eaLnBrk="1" fontAlgn="base" hangingPunct="1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6430963"/>
            <a:ext cx="122396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79413" y="0"/>
            <a:ext cx="8383587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836613"/>
            <a:ext cx="8382000" cy="533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9" name="Line 7"/>
          <p:cNvSpPr>
            <a:spLocks noChangeShapeType="1"/>
          </p:cNvSpPr>
          <p:nvPr/>
        </p:nvSpPr>
        <p:spPr bwMode="auto">
          <a:xfrm>
            <a:off x="0" y="6373813"/>
            <a:ext cx="9144000" cy="0"/>
          </a:xfrm>
          <a:prstGeom prst="line">
            <a:avLst/>
          </a:prstGeom>
          <a:noFill/>
          <a:ln w="1270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1030" name="Rectangle 11"/>
          <p:cNvSpPr>
            <a:spLocks noChangeArrowheads="1"/>
          </p:cNvSpPr>
          <p:nvPr/>
        </p:nvSpPr>
        <p:spPr bwMode="auto">
          <a:xfrm>
            <a:off x="6659563" y="6534150"/>
            <a:ext cx="178117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9pPr>
          </a:lstStyle>
          <a:p>
            <a:r>
              <a:rPr kumimoji="0" lang="en-US" altLang="ja-JP" sz="1100">
                <a:cs typeface="Segoe UI" panose="020B0502040204020203" pitchFamily="34" charset="0"/>
              </a:rPr>
              <a:t>© 2014 Toshiba Corporation</a:t>
            </a:r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3"/>
          </p:nvPr>
        </p:nvSpPr>
        <p:spPr>
          <a:xfrm>
            <a:off x="1763713" y="6534150"/>
            <a:ext cx="4679950" cy="16986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8325" algn="ctr"/>
                <a:tab pos="857250" algn="l"/>
                <a:tab pos="1089025" algn="l"/>
              </a:tabLst>
              <a:defRPr kumimoji="1" sz="1100" b="1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1032" name="Line 7"/>
          <p:cNvSpPr>
            <a:spLocks noChangeShapeType="1"/>
          </p:cNvSpPr>
          <p:nvPr/>
        </p:nvSpPr>
        <p:spPr bwMode="auto">
          <a:xfrm>
            <a:off x="0" y="682625"/>
            <a:ext cx="9144000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1033" name="Rectangle 61"/>
          <p:cNvSpPr>
            <a:spLocks noChangeArrowheads="1"/>
          </p:cNvSpPr>
          <p:nvPr/>
        </p:nvSpPr>
        <p:spPr bwMode="auto">
          <a:xfrm>
            <a:off x="8202613" y="6467475"/>
            <a:ext cx="576262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742950" indent="-285750"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1143000" indent="-228600"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600200" indent="-228600"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057400" indent="-228600"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9pPr>
          </a:lstStyle>
          <a:p>
            <a:pPr algn="r"/>
            <a:fld id="{0C1F0DE1-ECFE-4595-9586-148C5F5D0687}" type="slidenum">
              <a:rPr kumimoji="0" lang="ja-JP" altLang="en-US" sz="1100">
                <a:latin typeface="Myriad Pro"/>
                <a:cs typeface="Segoe UI" panose="020B0502040204020203" pitchFamily="34" charset="0"/>
              </a:rPr>
              <a:pPr algn="r"/>
              <a:t>‹#›</a:t>
            </a:fld>
            <a:endParaRPr kumimoji="0" lang="en-US" altLang="ja-JP" sz="1100">
              <a:latin typeface="Myriad Pro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512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pitchFamily="50" charset="-128"/>
        </a:defRPr>
      </a:lvl9pPr>
    </p:titleStyle>
    <p:bodyStyle>
      <a:lvl1pPr marL="287338" indent="-287338" algn="l" rtl="0" eaLnBrk="1" fontAlgn="base" hangingPunct="1">
        <a:spcBef>
          <a:spcPct val="0"/>
        </a:spcBef>
        <a:spcAft>
          <a:spcPct val="25000"/>
        </a:spcAft>
        <a:buChar char="•"/>
        <a:defRPr kumimoji="1" sz="2400" b="1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1pPr>
      <a:lvl2pPr marL="573088" indent="-284163" algn="l" rtl="0" eaLnBrk="1" fontAlgn="base" hangingPunct="1">
        <a:spcBef>
          <a:spcPct val="0"/>
        </a:spcBef>
        <a:spcAft>
          <a:spcPct val="25000"/>
        </a:spcAft>
        <a:buChar char="–"/>
        <a:defRPr kumimoji="1" sz="2000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2pPr>
      <a:lvl3pPr marL="857250" indent="-282575" algn="l" rtl="0" eaLnBrk="1" fontAlgn="base" hangingPunct="1">
        <a:spcBef>
          <a:spcPct val="0"/>
        </a:spcBef>
        <a:spcAft>
          <a:spcPct val="25000"/>
        </a:spcAft>
        <a:buFont typeface="Helvetica" panose="020B0604020202020204" pitchFamily="34" charset="0"/>
        <a:buChar char="•"/>
        <a:defRPr kumimoji="1" sz="2000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3pPr>
      <a:lvl4pPr marL="1138238" indent="-279400" algn="l" rtl="0" eaLnBrk="1" fontAlgn="base" hangingPunct="1">
        <a:spcBef>
          <a:spcPct val="0"/>
        </a:spcBef>
        <a:spcAft>
          <a:spcPct val="25000"/>
        </a:spcAft>
        <a:buChar char="–"/>
        <a:defRPr kumimoji="1" sz="2000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4pPr>
      <a:lvl5pPr marL="1425575" indent="-284163" algn="l" rtl="0" eaLnBrk="1" fontAlgn="base" hangingPunct="1">
        <a:spcBef>
          <a:spcPct val="0"/>
        </a:spcBef>
        <a:spcAft>
          <a:spcPct val="25000"/>
        </a:spcAft>
        <a:buFont typeface="Arial" panose="020B0604020202020204" pitchFamily="34" charset="0"/>
        <a:buChar char="•"/>
        <a:defRPr kumimoji="1" sz="2000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5pPr>
      <a:lvl6pPr marL="1882775" indent="-284163" algn="l" rtl="0" eaLnBrk="1" fontAlgn="base" hangingPunct="1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339975" indent="-284163" algn="l" rtl="0" eaLnBrk="1" fontAlgn="base" hangingPunct="1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2797175" indent="-284163" algn="l" rtl="0" eaLnBrk="1" fontAlgn="base" hangingPunct="1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254375" indent="-284163" algn="l" rtl="0" eaLnBrk="1" fontAlgn="base" hangingPunct="1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79413" y="0"/>
            <a:ext cx="83693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Format for master style</a:t>
            </a:r>
            <a:endParaRPr lang="ja-JP" altLang="en-US" smtClean="0"/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836613"/>
            <a:ext cx="8367713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format for master text</a:t>
            </a:r>
            <a:endParaRPr lang="ja-JP" altLang="en-US" smtClean="0"/>
          </a:p>
          <a:p>
            <a:pPr lvl="1"/>
            <a:r>
              <a:rPr lang="en-US" altLang="ja-JP" smtClean="0"/>
              <a:t>second level</a:t>
            </a:r>
            <a:endParaRPr lang="ja-JP" altLang="en-US" smtClean="0"/>
          </a:p>
          <a:p>
            <a:pPr lvl="2"/>
            <a:r>
              <a:rPr lang="en-US" altLang="ja-JP" smtClean="0"/>
              <a:t>third level</a:t>
            </a:r>
            <a:endParaRPr lang="ja-JP" altLang="en-US" smtClean="0"/>
          </a:p>
          <a:p>
            <a:pPr lvl="3"/>
            <a:r>
              <a:rPr lang="en-US" altLang="ja-JP" smtClean="0"/>
              <a:t>fourth level</a:t>
            </a:r>
            <a:endParaRPr lang="ja-JP" altLang="en-US" smtClean="0"/>
          </a:p>
          <a:p>
            <a:pPr lvl="4"/>
            <a:r>
              <a:rPr lang="en-US" altLang="ja-JP" smtClean="0"/>
              <a:t>fifth level</a:t>
            </a:r>
            <a:endParaRPr lang="ja-JP" altLang="en-US" smtClean="0"/>
          </a:p>
        </p:txBody>
      </p:sp>
      <p:sp>
        <p:nvSpPr>
          <p:cNvPr id="2052" name="Line 7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1270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2053" name="Line 7"/>
          <p:cNvSpPr>
            <a:spLocks noChangeShapeType="1"/>
          </p:cNvSpPr>
          <p:nvPr/>
        </p:nvSpPr>
        <p:spPr bwMode="auto">
          <a:xfrm>
            <a:off x="0" y="682625"/>
            <a:ext cx="9144000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2054" name="Rectangle 11"/>
          <p:cNvSpPr>
            <a:spLocks noChangeArrowheads="1"/>
          </p:cNvSpPr>
          <p:nvPr/>
        </p:nvSpPr>
        <p:spPr bwMode="auto">
          <a:xfrm>
            <a:off x="6659563" y="6534150"/>
            <a:ext cx="178117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9pPr>
          </a:lstStyle>
          <a:p>
            <a:r>
              <a:rPr kumimoji="0" lang="en-US" altLang="ja-JP" sz="1100">
                <a:ea typeface="ＭＳ Ｐゴシック" panose="020B0600070205080204" pitchFamily="50" charset="-128"/>
                <a:cs typeface="Segoe UI" panose="020B0502040204020203" pitchFamily="34" charset="0"/>
              </a:rPr>
              <a:t>© 2014 Toshiba Corporation</a:t>
            </a:r>
          </a:p>
        </p:txBody>
      </p:sp>
      <p:sp>
        <p:nvSpPr>
          <p:cNvPr id="2055" name="Rectangle 61"/>
          <p:cNvSpPr>
            <a:spLocks noChangeArrowheads="1"/>
          </p:cNvSpPr>
          <p:nvPr/>
        </p:nvSpPr>
        <p:spPr bwMode="auto">
          <a:xfrm>
            <a:off x="8202613" y="6467475"/>
            <a:ext cx="576262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742950" indent="-285750"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1143000" indent="-228600"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600200" indent="-228600"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057400" indent="-228600"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9pPr>
          </a:lstStyle>
          <a:p>
            <a:pPr algn="r"/>
            <a:fld id="{36915B93-2E6C-4095-BE1E-8B68C1488075}" type="slidenum">
              <a:rPr kumimoji="0" lang="ja-JP" altLang="en-US" sz="1100">
                <a:cs typeface="Segoe UI" panose="020B0502040204020203" pitchFamily="34" charset="0"/>
              </a:rPr>
              <a:pPr algn="r"/>
              <a:t>‹#›</a:t>
            </a:fld>
            <a:endParaRPr kumimoji="0" lang="en-US" altLang="ja-JP" sz="1100">
              <a:cs typeface="Segoe UI" panose="020B0502040204020203" pitchFamily="34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6430963"/>
            <a:ext cx="1223962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フッター プレースホルダ 8"/>
          <p:cNvSpPr>
            <a:spLocks noGrp="1"/>
          </p:cNvSpPr>
          <p:nvPr>
            <p:ph type="ftr" sz="quarter" idx="3"/>
          </p:nvPr>
        </p:nvSpPr>
        <p:spPr>
          <a:xfrm>
            <a:off x="1763713" y="6534150"/>
            <a:ext cx="4679950" cy="169863"/>
          </a:xfrm>
          <a:prstGeom prst="rect">
            <a:avLst/>
          </a:prstGeom>
        </p:spPr>
        <p:txBody>
          <a:bodyPr lIns="0" tIns="0" rIns="0" bIns="0"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r>
              <a:rPr lang="en-US" altLang="ja-JP"/>
              <a:t>Toshiba Corporate Brand – PowerPoint format -</a:t>
            </a:r>
          </a:p>
        </p:txBody>
      </p:sp>
    </p:spTree>
    <p:extLst>
      <p:ext uri="{BB962C8B-B14F-4D97-AF65-F5344CB8AC3E}">
        <p14:creationId xmlns:p14="http://schemas.microsoft.com/office/powerpoint/2010/main" val="316939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chemeClr val="tx1"/>
          </a:solidFill>
          <a:latin typeface="Segoe UI" pitchFamily="34" charset="0"/>
          <a:ea typeface="HGP創英角ｺﾞｼｯｸUB" pitchFamily="50" charset="-128"/>
          <a:cs typeface="Segoe U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chemeClr val="tx1"/>
          </a:solidFill>
          <a:latin typeface="Segoe UI" pitchFamily="34" charset="0"/>
          <a:ea typeface="HGP創英角ｺﾞｼｯｸUB" pitchFamily="50" charset="-128"/>
          <a:cs typeface="Segoe U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chemeClr val="tx1"/>
          </a:solidFill>
          <a:latin typeface="Segoe UI" pitchFamily="34" charset="0"/>
          <a:ea typeface="HGP創英角ｺﾞｼｯｸUB" pitchFamily="50" charset="-128"/>
          <a:cs typeface="Segoe U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chemeClr val="tx1"/>
          </a:solidFill>
          <a:latin typeface="Segoe UI" pitchFamily="34" charset="0"/>
          <a:ea typeface="HGP創英角ｺﾞｼｯｸUB" pitchFamily="50" charset="-128"/>
          <a:cs typeface="Segoe U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chemeClr val="tx1"/>
          </a:solidFill>
          <a:latin typeface="Segoe UI" pitchFamily="34" charset="0"/>
          <a:ea typeface="HGP創英角ｺﾞｼｯｸUB" pitchFamily="50" charset="-128"/>
          <a:cs typeface="Segoe U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pitchFamily="50" charset="-128"/>
        </a:defRPr>
      </a:lvl9pPr>
    </p:titleStyle>
    <p:bodyStyle>
      <a:lvl1pPr marL="287338" indent="-287338" algn="l" rtl="0" eaLnBrk="1" fontAlgn="base" hangingPunct="1">
        <a:spcBef>
          <a:spcPct val="0"/>
        </a:spcBef>
        <a:spcAft>
          <a:spcPct val="25000"/>
        </a:spcAft>
        <a:buChar char="•"/>
        <a:defRPr kumimoji="1" sz="2400" b="1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573088" indent="-284163" algn="l" rtl="0" eaLnBrk="1" fontAlgn="base" hangingPunct="1">
        <a:spcBef>
          <a:spcPct val="0"/>
        </a:spcBef>
        <a:spcAft>
          <a:spcPct val="25000"/>
        </a:spcAft>
        <a:buChar char="–"/>
        <a:defRPr kumimoji="1" sz="20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857250" indent="-282575" algn="l" rtl="0" eaLnBrk="1" fontAlgn="base" hangingPunct="1">
        <a:spcBef>
          <a:spcPct val="0"/>
        </a:spcBef>
        <a:spcAft>
          <a:spcPct val="25000"/>
        </a:spcAft>
        <a:buFont typeface="Helvetica" panose="020B0604020202020204" pitchFamily="34" charset="0"/>
        <a:buChar char="•"/>
        <a:defRPr kumimoji="1" sz="20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138238" indent="-279400" algn="l" rtl="0" eaLnBrk="1" fontAlgn="base" hangingPunct="1">
        <a:spcBef>
          <a:spcPct val="0"/>
        </a:spcBef>
        <a:spcAft>
          <a:spcPct val="25000"/>
        </a:spcAft>
        <a:buChar char="–"/>
        <a:defRPr kumimoji="1" sz="20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1425575" indent="-284163" algn="l" rtl="0" eaLnBrk="1" fontAlgn="base" hangingPunct="1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1882775" indent="-284163" algn="l" rtl="0" eaLnBrk="1" fontAlgn="base" hangingPunct="1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339975" indent="-284163" algn="l" rtl="0" eaLnBrk="1" fontAlgn="base" hangingPunct="1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2797175" indent="-284163" algn="l" rtl="0" eaLnBrk="1" fontAlgn="base" hangingPunct="1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254375" indent="-284163" algn="l" rtl="0" eaLnBrk="1" fontAlgn="base" hangingPunct="1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79413" y="0"/>
            <a:ext cx="83693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Format for master style</a:t>
            </a:r>
            <a:endParaRPr lang="ja-JP" altLang="en-US" smtClean="0"/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836613"/>
            <a:ext cx="8367713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format for master text</a:t>
            </a:r>
            <a:endParaRPr lang="ja-JP" altLang="en-US" smtClean="0"/>
          </a:p>
          <a:p>
            <a:pPr lvl="1"/>
            <a:r>
              <a:rPr lang="en-US" altLang="ja-JP" smtClean="0"/>
              <a:t>second level</a:t>
            </a:r>
            <a:endParaRPr lang="ja-JP" altLang="en-US" smtClean="0"/>
          </a:p>
          <a:p>
            <a:pPr lvl="2"/>
            <a:r>
              <a:rPr lang="en-US" altLang="ja-JP" smtClean="0"/>
              <a:t>third level</a:t>
            </a:r>
            <a:endParaRPr lang="ja-JP" altLang="en-US" smtClean="0"/>
          </a:p>
          <a:p>
            <a:pPr lvl="3"/>
            <a:r>
              <a:rPr lang="en-US" altLang="ja-JP" smtClean="0"/>
              <a:t>fourth level</a:t>
            </a:r>
            <a:endParaRPr lang="ja-JP" altLang="en-US" smtClean="0"/>
          </a:p>
          <a:p>
            <a:pPr lvl="4"/>
            <a:r>
              <a:rPr lang="en-US" altLang="ja-JP" smtClean="0"/>
              <a:t>fifth level</a:t>
            </a:r>
            <a:endParaRPr lang="ja-JP" altLang="en-US" smtClean="0"/>
          </a:p>
        </p:txBody>
      </p:sp>
      <p:sp>
        <p:nvSpPr>
          <p:cNvPr id="3076" name="Line 7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1270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3077" name="Line 7"/>
          <p:cNvSpPr>
            <a:spLocks noChangeShapeType="1"/>
          </p:cNvSpPr>
          <p:nvPr/>
        </p:nvSpPr>
        <p:spPr bwMode="auto">
          <a:xfrm>
            <a:off x="0" y="682625"/>
            <a:ext cx="9144000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3078" name="Rectangle 11"/>
          <p:cNvSpPr>
            <a:spLocks noChangeArrowheads="1"/>
          </p:cNvSpPr>
          <p:nvPr/>
        </p:nvSpPr>
        <p:spPr bwMode="auto">
          <a:xfrm>
            <a:off x="6659563" y="6534150"/>
            <a:ext cx="178117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9pPr>
          </a:lstStyle>
          <a:p>
            <a:r>
              <a:rPr kumimoji="0" lang="en-US" altLang="ja-JP" sz="1100">
                <a:ea typeface="ＭＳ Ｐゴシック" panose="020B0600070205080204" pitchFamily="50" charset="-128"/>
                <a:cs typeface="Segoe UI" panose="020B0502040204020203" pitchFamily="34" charset="0"/>
              </a:rPr>
              <a:t>© 2014 Toshiba Corporation</a:t>
            </a:r>
          </a:p>
        </p:txBody>
      </p:sp>
      <p:sp>
        <p:nvSpPr>
          <p:cNvPr id="3079" name="Rectangle 61"/>
          <p:cNvSpPr>
            <a:spLocks noChangeArrowheads="1"/>
          </p:cNvSpPr>
          <p:nvPr/>
        </p:nvSpPr>
        <p:spPr bwMode="auto">
          <a:xfrm>
            <a:off x="8202613" y="6467475"/>
            <a:ext cx="576262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742950" indent="-285750"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1143000" indent="-228600"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600200" indent="-228600"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057400" indent="-228600"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9pPr>
          </a:lstStyle>
          <a:p>
            <a:pPr algn="r"/>
            <a:fld id="{A2ECAA7D-279B-4351-9F6D-2D147ADA0CD5}" type="slidenum">
              <a:rPr kumimoji="0" lang="ja-JP" altLang="en-US" sz="1100">
                <a:cs typeface="Segoe UI" panose="020B0502040204020203" pitchFamily="34" charset="0"/>
              </a:rPr>
              <a:pPr algn="r"/>
              <a:t>‹#›</a:t>
            </a:fld>
            <a:endParaRPr kumimoji="0" lang="en-US" altLang="ja-JP" sz="1100">
              <a:cs typeface="Segoe UI" panose="020B0502040204020203" pitchFamily="34" charset="0"/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64" b="39558"/>
          <a:stretch>
            <a:fillRect/>
          </a:stretch>
        </p:blipFill>
        <p:spPr bwMode="auto">
          <a:xfrm>
            <a:off x="334963" y="6502400"/>
            <a:ext cx="1033462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フッター プレースホルダ 8"/>
          <p:cNvSpPr>
            <a:spLocks noGrp="1"/>
          </p:cNvSpPr>
          <p:nvPr>
            <p:ph type="ftr" sz="quarter" idx="3"/>
          </p:nvPr>
        </p:nvSpPr>
        <p:spPr>
          <a:xfrm>
            <a:off x="1763713" y="6534150"/>
            <a:ext cx="4679950" cy="169863"/>
          </a:xfrm>
          <a:prstGeom prst="rect">
            <a:avLst/>
          </a:prstGeom>
        </p:spPr>
        <p:txBody>
          <a:bodyPr lIns="0" tIns="0" rIns="0" bIns="0"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r>
              <a:rPr lang="en-US" altLang="ja-JP"/>
              <a:t>Toshiba Corporate Brand – PowerPoint format -</a:t>
            </a:r>
          </a:p>
        </p:txBody>
      </p:sp>
    </p:spTree>
    <p:extLst>
      <p:ext uri="{BB962C8B-B14F-4D97-AF65-F5344CB8AC3E}">
        <p14:creationId xmlns:p14="http://schemas.microsoft.com/office/powerpoint/2010/main" val="3885175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chemeClr val="tx1"/>
          </a:solidFill>
          <a:latin typeface="Segoe UI" pitchFamily="34" charset="0"/>
          <a:ea typeface="HGP創英角ｺﾞｼｯｸUB" pitchFamily="50" charset="-128"/>
          <a:cs typeface="Segoe U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chemeClr val="tx1"/>
          </a:solidFill>
          <a:latin typeface="Segoe UI" pitchFamily="34" charset="0"/>
          <a:ea typeface="HGP創英角ｺﾞｼｯｸUB" pitchFamily="50" charset="-128"/>
          <a:cs typeface="Segoe U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chemeClr val="tx1"/>
          </a:solidFill>
          <a:latin typeface="Segoe UI" pitchFamily="34" charset="0"/>
          <a:ea typeface="HGP創英角ｺﾞｼｯｸUB" pitchFamily="50" charset="-128"/>
          <a:cs typeface="Segoe U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chemeClr val="tx1"/>
          </a:solidFill>
          <a:latin typeface="Segoe UI" pitchFamily="34" charset="0"/>
          <a:ea typeface="HGP創英角ｺﾞｼｯｸUB" pitchFamily="50" charset="-128"/>
          <a:cs typeface="Segoe U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chemeClr val="tx1"/>
          </a:solidFill>
          <a:latin typeface="Segoe UI" pitchFamily="34" charset="0"/>
          <a:ea typeface="HGP創英角ｺﾞｼｯｸUB" pitchFamily="50" charset="-128"/>
          <a:cs typeface="Segoe U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pitchFamily="50" charset="-128"/>
        </a:defRPr>
      </a:lvl9pPr>
    </p:titleStyle>
    <p:bodyStyle>
      <a:lvl1pPr marL="287338" indent="-287338" algn="l" rtl="0" eaLnBrk="1" fontAlgn="base" hangingPunct="1">
        <a:spcBef>
          <a:spcPct val="0"/>
        </a:spcBef>
        <a:spcAft>
          <a:spcPct val="25000"/>
        </a:spcAft>
        <a:buChar char="•"/>
        <a:defRPr kumimoji="1" sz="2400" b="1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573088" indent="-284163" algn="l" rtl="0" eaLnBrk="1" fontAlgn="base" hangingPunct="1">
        <a:spcBef>
          <a:spcPct val="0"/>
        </a:spcBef>
        <a:spcAft>
          <a:spcPct val="25000"/>
        </a:spcAft>
        <a:buChar char="–"/>
        <a:defRPr kumimoji="1" sz="20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857250" indent="-282575" algn="l" rtl="0" eaLnBrk="1" fontAlgn="base" hangingPunct="1">
        <a:spcBef>
          <a:spcPct val="0"/>
        </a:spcBef>
        <a:spcAft>
          <a:spcPct val="25000"/>
        </a:spcAft>
        <a:buFont typeface="Helvetica" panose="020B0604020202020204" pitchFamily="34" charset="0"/>
        <a:buChar char="•"/>
        <a:defRPr kumimoji="1" sz="20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138238" indent="-279400" algn="l" rtl="0" eaLnBrk="1" fontAlgn="base" hangingPunct="1">
        <a:spcBef>
          <a:spcPct val="0"/>
        </a:spcBef>
        <a:spcAft>
          <a:spcPct val="25000"/>
        </a:spcAft>
        <a:buChar char="–"/>
        <a:defRPr kumimoji="1" sz="20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1425575" indent="-284163" algn="l" rtl="0" eaLnBrk="1" fontAlgn="base" hangingPunct="1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1882775" indent="-284163" algn="l" rtl="0" eaLnBrk="1" fontAlgn="base" hangingPunct="1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339975" indent="-284163" algn="l" rtl="0" eaLnBrk="1" fontAlgn="base" hangingPunct="1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2797175" indent="-284163" algn="l" rtl="0" eaLnBrk="1" fontAlgn="base" hangingPunct="1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254375" indent="-284163" algn="l" rtl="0" eaLnBrk="1" fontAlgn="base" hangingPunct="1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6430963"/>
            <a:ext cx="122396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79413" y="0"/>
            <a:ext cx="8383587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836613"/>
            <a:ext cx="8382000" cy="533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9" name="Line 7"/>
          <p:cNvSpPr>
            <a:spLocks noChangeShapeType="1"/>
          </p:cNvSpPr>
          <p:nvPr/>
        </p:nvSpPr>
        <p:spPr bwMode="auto">
          <a:xfrm>
            <a:off x="0" y="6373813"/>
            <a:ext cx="9144000" cy="0"/>
          </a:xfrm>
          <a:prstGeom prst="line">
            <a:avLst/>
          </a:prstGeom>
          <a:noFill/>
          <a:ln w="1270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1030" name="Rectangle 11"/>
          <p:cNvSpPr>
            <a:spLocks noChangeArrowheads="1"/>
          </p:cNvSpPr>
          <p:nvPr/>
        </p:nvSpPr>
        <p:spPr bwMode="auto">
          <a:xfrm>
            <a:off x="6659563" y="6534443"/>
            <a:ext cx="178093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9pPr>
          </a:lstStyle>
          <a:p>
            <a:r>
              <a:rPr kumimoji="0" lang="en-US" altLang="ja-JP" sz="1100" dirty="0">
                <a:cs typeface="Segoe UI" panose="020B0502040204020203" pitchFamily="34" charset="0"/>
              </a:rPr>
              <a:t>© </a:t>
            </a:r>
            <a:r>
              <a:rPr kumimoji="0" lang="en-US" altLang="ja-JP" sz="1100" dirty="0" smtClean="0">
                <a:cs typeface="Segoe UI" panose="020B0502040204020203" pitchFamily="34" charset="0"/>
              </a:rPr>
              <a:t>2015 </a:t>
            </a:r>
            <a:r>
              <a:rPr kumimoji="0" lang="en-US" altLang="ja-JP" sz="1100" dirty="0">
                <a:cs typeface="Segoe UI" panose="020B0502040204020203" pitchFamily="34" charset="0"/>
              </a:rPr>
              <a:t>Toshiba Corporation</a:t>
            </a:r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3"/>
          </p:nvPr>
        </p:nvSpPr>
        <p:spPr>
          <a:xfrm>
            <a:off x="1763713" y="6534150"/>
            <a:ext cx="4679950" cy="16986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8325" algn="ctr"/>
                <a:tab pos="857250" algn="l"/>
                <a:tab pos="1089025" algn="l"/>
              </a:tabLst>
              <a:defRPr kumimoji="1" sz="1100" b="1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1032" name="Line 7"/>
          <p:cNvSpPr>
            <a:spLocks noChangeShapeType="1"/>
          </p:cNvSpPr>
          <p:nvPr/>
        </p:nvSpPr>
        <p:spPr bwMode="auto">
          <a:xfrm>
            <a:off x="0" y="682625"/>
            <a:ext cx="9144000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1033" name="Rectangle 61"/>
          <p:cNvSpPr>
            <a:spLocks noChangeArrowheads="1"/>
          </p:cNvSpPr>
          <p:nvPr/>
        </p:nvSpPr>
        <p:spPr bwMode="auto">
          <a:xfrm>
            <a:off x="8202613" y="6467475"/>
            <a:ext cx="576262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742950" indent="-285750"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1143000" indent="-228600"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600200" indent="-228600"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057400" indent="-228600"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9pPr>
          </a:lstStyle>
          <a:p>
            <a:pPr algn="r"/>
            <a:fld id="{0C1F0DE1-ECFE-4595-9586-148C5F5D0687}" type="slidenum">
              <a:rPr kumimoji="0" lang="ja-JP" altLang="en-US" sz="1100">
                <a:latin typeface="Myriad Pro"/>
                <a:cs typeface="Segoe UI" panose="020B0502040204020203" pitchFamily="34" charset="0"/>
              </a:rPr>
              <a:pPr algn="r"/>
              <a:t>‹#›</a:t>
            </a:fld>
            <a:endParaRPr kumimoji="0" lang="en-US" altLang="ja-JP" sz="1100">
              <a:latin typeface="Myriad Pro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660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pitchFamily="50" charset="-128"/>
        </a:defRPr>
      </a:lvl9pPr>
    </p:titleStyle>
    <p:bodyStyle>
      <a:lvl1pPr marL="287338" indent="-287338" algn="l" rtl="0" eaLnBrk="1" fontAlgn="base" hangingPunct="1">
        <a:spcBef>
          <a:spcPct val="0"/>
        </a:spcBef>
        <a:spcAft>
          <a:spcPct val="25000"/>
        </a:spcAft>
        <a:buChar char="•"/>
        <a:defRPr kumimoji="1" sz="2400" b="1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1pPr>
      <a:lvl2pPr marL="573088" indent="-284163" algn="l" rtl="0" eaLnBrk="1" fontAlgn="base" hangingPunct="1">
        <a:spcBef>
          <a:spcPct val="0"/>
        </a:spcBef>
        <a:spcAft>
          <a:spcPct val="25000"/>
        </a:spcAft>
        <a:buChar char="–"/>
        <a:defRPr kumimoji="1" sz="2000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2pPr>
      <a:lvl3pPr marL="857250" indent="-282575" algn="l" rtl="0" eaLnBrk="1" fontAlgn="base" hangingPunct="1">
        <a:spcBef>
          <a:spcPct val="0"/>
        </a:spcBef>
        <a:spcAft>
          <a:spcPct val="25000"/>
        </a:spcAft>
        <a:buFont typeface="Helvetica" panose="020B0604020202020204" pitchFamily="34" charset="0"/>
        <a:buChar char="•"/>
        <a:defRPr kumimoji="1" sz="2000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3pPr>
      <a:lvl4pPr marL="1138238" indent="-279400" algn="l" rtl="0" eaLnBrk="1" fontAlgn="base" hangingPunct="1">
        <a:spcBef>
          <a:spcPct val="0"/>
        </a:spcBef>
        <a:spcAft>
          <a:spcPct val="25000"/>
        </a:spcAft>
        <a:buChar char="–"/>
        <a:defRPr kumimoji="1" sz="2000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4pPr>
      <a:lvl5pPr marL="1425575" indent="-284163" algn="l" rtl="0" eaLnBrk="1" fontAlgn="base" hangingPunct="1">
        <a:spcBef>
          <a:spcPct val="0"/>
        </a:spcBef>
        <a:spcAft>
          <a:spcPct val="25000"/>
        </a:spcAft>
        <a:buFont typeface="Arial" panose="020B0604020202020204" pitchFamily="34" charset="0"/>
        <a:buChar char="•"/>
        <a:defRPr kumimoji="1" sz="2000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5pPr>
      <a:lvl6pPr marL="1882775" indent="-284163" algn="l" rtl="0" eaLnBrk="1" fontAlgn="base" hangingPunct="1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339975" indent="-284163" algn="l" rtl="0" eaLnBrk="1" fontAlgn="base" hangingPunct="1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2797175" indent="-284163" algn="l" rtl="0" eaLnBrk="1" fontAlgn="base" hangingPunct="1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254375" indent="-284163" algn="l" rtl="0" eaLnBrk="1" fontAlgn="base" hangingPunct="1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79413" y="0"/>
            <a:ext cx="83693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Format for master style</a:t>
            </a:r>
            <a:endParaRPr lang="ja-JP" altLang="en-US" smtClean="0"/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836613"/>
            <a:ext cx="8367713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format for master text</a:t>
            </a:r>
            <a:endParaRPr lang="ja-JP" altLang="en-US" smtClean="0"/>
          </a:p>
          <a:p>
            <a:pPr lvl="1"/>
            <a:r>
              <a:rPr lang="en-US" altLang="ja-JP" smtClean="0"/>
              <a:t>second level</a:t>
            </a:r>
            <a:endParaRPr lang="ja-JP" altLang="en-US" smtClean="0"/>
          </a:p>
          <a:p>
            <a:pPr lvl="2"/>
            <a:r>
              <a:rPr lang="en-US" altLang="ja-JP" smtClean="0"/>
              <a:t>third level</a:t>
            </a:r>
            <a:endParaRPr lang="ja-JP" altLang="en-US" smtClean="0"/>
          </a:p>
          <a:p>
            <a:pPr lvl="3"/>
            <a:r>
              <a:rPr lang="en-US" altLang="ja-JP" smtClean="0"/>
              <a:t>fourth level</a:t>
            </a:r>
            <a:endParaRPr lang="ja-JP" altLang="en-US" smtClean="0"/>
          </a:p>
          <a:p>
            <a:pPr lvl="4"/>
            <a:r>
              <a:rPr lang="en-US" altLang="ja-JP" smtClean="0"/>
              <a:t>fifth level</a:t>
            </a:r>
            <a:endParaRPr lang="ja-JP" altLang="en-US" smtClean="0"/>
          </a:p>
        </p:txBody>
      </p:sp>
      <p:sp>
        <p:nvSpPr>
          <p:cNvPr id="2052" name="Line 7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1270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2053" name="Line 7"/>
          <p:cNvSpPr>
            <a:spLocks noChangeShapeType="1"/>
          </p:cNvSpPr>
          <p:nvPr/>
        </p:nvSpPr>
        <p:spPr bwMode="auto">
          <a:xfrm>
            <a:off x="0" y="682625"/>
            <a:ext cx="9144000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2054" name="Rectangle 11"/>
          <p:cNvSpPr>
            <a:spLocks noChangeArrowheads="1"/>
          </p:cNvSpPr>
          <p:nvPr/>
        </p:nvSpPr>
        <p:spPr bwMode="auto">
          <a:xfrm>
            <a:off x="6659563" y="6534150"/>
            <a:ext cx="178117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9pPr>
          </a:lstStyle>
          <a:p>
            <a:r>
              <a:rPr kumimoji="0" lang="en-US" altLang="ja-JP" sz="1100">
                <a:ea typeface="ＭＳ Ｐゴシック" panose="020B0600070205080204" pitchFamily="50" charset="-128"/>
                <a:cs typeface="Segoe UI" panose="020B0502040204020203" pitchFamily="34" charset="0"/>
              </a:rPr>
              <a:t>© 2014 Toshiba Corporation</a:t>
            </a:r>
          </a:p>
        </p:txBody>
      </p:sp>
      <p:sp>
        <p:nvSpPr>
          <p:cNvPr id="2055" name="Rectangle 61"/>
          <p:cNvSpPr>
            <a:spLocks noChangeArrowheads="1"/>
          </p:cNvSpPr>
          <p:nvPr/>
        </p:nvSpPr>
        <p:spPr bwMode="auto">
          <a:xfrm>
            <a:off x="8202613" y="6467475"/>
            <a:ext cx="576262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742950" indent="-285750"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1143000" indent="-228600"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600200" indent="-228600"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057400" indent="-228600"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9pPr>
          </a:lstStyle>
          <a:p>
            <a:pPr algn="r"/>
            <a:fld id="{36915B93-2E6C-4095-BE1E-8B68C1488075}" type="slidenum">
              <a:rPr kumimoji="0" lang="ja-JP" altLang="en-US" sz="1100">
                <a:cs typeface="Segoe UI" panose="020B0502040204020203" pitchFamily="34" charset="0"/>
              </a:rPr>
              <a:pPr algn="r"/>
              <a:t>‹#›</a:t>
            </a:fld>
            <a:endParaRPr kumimoji="0" lang="en-US" altLang="ja-JP" sz="1100">
              <a:cs typeface="Segoe UI" panose="020B0502040204020203" pitchFamily="34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6430963"/>
            <a:ext cx="1223962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フッター プレースホルダ 8"/>
          <p:cNvSpPr>
            <a:spLocks noGrp="1"/>
          </p:cNvSpPr>
          <p:nvPr>
            <p:ph type="ftr" sz="quarter" idx="3"/>
          </p:nvPr>
        </p:nvSpPr>
        <p:spPr>
          <a:xfrm>
            <a:off x="1763713" y="6534150"/>
            <a:ext cx="4679950" cy="169863"/>
          </a:xfrm>
          <a:prstGeom prst="rect">
            <a:avLst/>
          </a:prstGeom>
        </p:spPr>
        <p:txBody>
          <a:bodyPr lIns="0" tIns="0" rIns="0" bIns="0"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r>
              <a:rPr lang="en-US" altLang="ja-JP"/>
              <a:t>Toshiba Corporate Brand – PowerPoint format -</a:t>
            </a:r>
          </a:p>
        </p:txBody>
      </p:sp>
    </p:spTree>
    <p:extLst>
      <p:ext uri="{BB962C8B-B14F-4D97-AF65-F5344CB8AC3E}">
        <p14:creationId xmlns:p14="http://schemas.microsoft.com/office/powerpoint/2010/main" val="1048033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chemeClr val="tx1"/>
          </a:solidFill>
          <a:latin typeface="Segoe UI" pitchFamily="34" charset="0"/>
          <a:ea typeface="HGP創英角ｺﾞｼｯｸUB" pitchFamily="50" charset="-128"/>
          <a:cs typeface="Segoe U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chemeClr val="tx1"/>
          </a:solidFill>
          <a:latin typeface="Segoe UI" pitchFamily="34" charset="0"/>
          <a:ea typeface="HGP創英角ｺﾞｼｯｸUB" pitchFamily="50" charset="-128"/>
          <a:cs typeface="Segoe U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chemeClr val="tx1"/>
          </a:solidFill>
          <a:latin typeface="Segoe UI" pitchFamily="34" charset="0"/>
          <a:ea typeface="HGP創英角ｺﾞｼｯｸUB" pitchFamily="50" charset="-128"/>
          <a:cs typeface="Segoe U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chemeClr val="tx1"/>
          </a:solidFill>
          <a:latin typeface="Segoe UI" pitchFamily="34" charset="0"/>
          <a:ea typeface="HGP創英角ｺﾞｼｯｸUB" pitchFamily="50" charset="-128"/>
          <a:cs typeface="Segoe U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chemeClr val="tx1"/>
          </a:solidFill>
          <a:latin typeface="Segoe UI" pitchFamily="34" charset="0"/>
          <a:ea typeface="HGP創英角ｺﾞｼｯｸUB" pitchFamily="50" charset="-128"/>
          <a:cs typeface="Segoe U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pitchFamily="50" charset="-128"/>
        </a:defRPr>
      </a:lvl9pPr>
    </p:titleStyle>
    <p:bodyStyle>
      <a:lvl1pPr marL="287338" indent="-287338" algn="l" rtl="0" eaLnBrk="1" fontAlgn="base" hangingPunct="1">
        <a:spcBef>
          <a:spcPct val="0"/>
        </a:spcBef>
        <a:spcAft>
          <a:spcPct val="25000"/>
        </a:spcAft>
        <a:buChar char="•"/>
        <a:defRPr kumimoji="1" sz="2400" b="1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573088" indent="-284163" algn="l" rtl="0" eaLnBrk="1" fontAlgn="base" hangingPunct="1">
        <a:spcBef>
          <a:spcPct val="0"/>
        </a:spcBef>
        <a:spcAft>
          <a:spcPct val="25000"/>
        </a:spcAft>
        <a:buChar char="–"/>
        <a:defRPr kumimoji="1" sz="20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857250" indent="-282575" algn="l" rtl="0" eaLnBrk="1" fontAlgn="base" hangingPunct="1">
        <a:spcBef>
          <a:spcPct val="0"/>
        </a:spcBef>
        <a:spcAft>
          <a:spcPct val="25000"/>
        </a:spcAft>
        <a:buFont typeface="Helvetica" panose="020B0604020202020204" pitchFamily="34" charset="0"/>
        <a:buChar char="•"/>
        <a:defRPr kumimoji="1" sz="20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138238" indent="-279400" algn="l" rtl="0" eaLnBrk="1" fontAlgn="base" hangingPunct="1">
        <a:spcBef>
          <a:spcPct val="0"/>
        </a:spcBef>
        <a:spcAft>
          <a:spcPct val="25000"/>
        </a:spcAft>
        <a:buChar char="–"/>
        <a:defRPr kumimoji="1" sz="20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1425575" indent="-284163" algn="l" rtl="0" eaLnBrk="1" fontAlgn="base" hangingPunct="1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1882775" indent="-284163" algn="l" rtl="0" eaLnBrk="1" fontAlgn="base" hangingPunct="1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339975" indent="-284163" algn="l" rtl="0" eaLnBrk="1" fontAlgn="base" hangingPunct="1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2797175" indent="-284163" algn="l" rtl="0" eaLnBrk="1" fontAlgn="base" hangingPunct="1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254375" indent="-284163" algn="l" rtl="0" eaLnBrk="1" fontAlgn="base" hangingPunct="1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79413" y="0"/>
            <a:ext cx="83693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Format for master style</a:t>
            </a:r>
            <a:endParaRPr lang="ja-JP" altLang="en-US" smtClean="0"/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836613"/>
            <a:ext cx="8367713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format for master text</a:t>
            </a:r>
            <a:endParaRPr lang="ja-JP" altLang="en-US" smtClean="0"/>
          </a:p>
          <a:p>
            <a:pPr lvl="1"/>
            <a:r>
              <a:rPr lang="en-US" altLang="ja-JP" smtClean="0"/>
              <a:t>second level</a:t>
            </a:r>
            <a:endParaRPr lang="ja-JP" altLang="en-US" smtClean="0"/>
          </a:p>
          <a:p>
            <a:pPr lvl="2"/>
            <a:r>
              <a:rPr lang="en-US" altLang="ja-JP" smtClean="0"/>
              <a:t>third level</a:t>
            </a:r>
            <a:endParaRPr lang="ja-JP" altLang="en-US" smtClean="0"/>
          </a:p>
          <a:p>
            <a:pPr lvl="3"/>
            <a:r>
              <a:rPr lang="en-US" altLang="ja-JP" smtClean="0"/>
              <a:t>fourth level</a:t>
            </a:r>
            <a:endParaRPr lang="ja-JP" altLang="en-US" smtClean="0"/>
          </a:p>
          <a:p>
            <a:pPr lvl="4"/>
            <a:r>
              <a:rPr lang="en-US" altLang="ja-JP" smtClean="0"/>
              <a:t>fifth level</a:t>
            </a:r>
            <a:endParaRPr lang="ja-JP" altLang="en-US" smtClean="0"/>
          </a:p>
        </p:txBody>
      </p:sp>
      <p:sp>
        <p:nvSpPr>
          <p:cNvPr id="3076" name="Line 7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1270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3077" name="Line 7"/>
          <p:cNvSpPr>
            <a:spLocks noChangeShapeType="1"/>
          </p:cNvSpPr>
          <p:nvPr/>
        </p:nvSpPr>
        <p:spPr bwMode="auto">
          <a:xfrm>
            <a:off x="0" y="682625"/>
            <a:ext cx="9144000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3078" name="Rectangle 11"/>
          <p:cNvSpPr>
            <a:spLocks noChangeArrowheads="1"/>
          </p:cNvSpPr>
          <p:nvPr/>
        </p:nvSpPr>
        <p:spPr bwMode="auto">
          <a:xfrm>
            <a:off x="6659563" y="6534150"/>
            <a:ext cx="178117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9pPr>
          </a:lstStyle>
          <a:p>
            <a:r>
              <a:rPr kumimoji="0" lang="en-US" altLang="ja-JP" sz="1100">
                <a:ea typeface="ＭＳ Ｐゴシック" panose="020B0600070205080204" pitchFamily="50" charset="-128"/>
                <a:cs typeface="Segoe UI" panose="020B0502040204020203" pitchFamily="34" charset="0"/>
              </a:rPr>
              <a:t>© 2014 Toshiba Corporation</a:t>
            </a:r>
          </a:p>
        </p:txBody>
      </p:sp>
      <p:sp>
        <p:nvSpPr>
          <p:cNvPr id="3079" name="Rectangle 61"/>
          <p:cNvSpPr>
            <a:spLocks noChangeArrowheads="1"/>
          </p:cNvSpPr>
          <p:nvPr/>
        </p:nvSpPr>
        <p:spPr bwMode="auto">
          <a:xfrm>
            <a:off x="8202613" y="6467475"/>
            <a:ext cx="576262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742950" indent="-285750"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1143000" indent="-228600"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600200" indent="-228600"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057400" indent="-228600"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Meiryo UI" panose="020B0604030504040204" pitchFamily="50" charset="-128"/>
              </a:defRPr>
            </a:lvl9pPr>
          </a:lstStyle>
          <a:p>
            <a:pPr algn="r"/>
            <a:fld id="{A2ECAA7D-279B-4351-9F6D-2D147ADA0CD5}" type="slidenum">
              <a:rPr kumimoji="0" lang="ja-JP" altLang="en-US" sz="1100">
                <a:cs typeface="Segoe UI" panose="020B0502040204020203" pitchFamily="34" charset="0"/>
              </a:rPr>
              <a:pPr algn="r"/>
              <a:t>‹#›</a:t>
            </a:fld>
            <a:endParaRPr kumimoji="0" lang="en-US" altLang="ja-JP" sz="1100">
              <a:cs typeface="Segoe UI" panose="020B0502040204020203" pitchFamily="34" charset="0"/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64" b="39558"/>
          <a:stretch>
            <a:fillRect/>
          </a:stretch>
        </p:blipFill>
        <p:spPr bwMode="auto">
          <a:xfrm>
            <a:off x="334963" y="6502400"/>
            <a:ext cx="1033462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フッター プレースホルダ 8"/>
          <p:cNvSpPr>
            <a:spLocks noGrp="1"/>
          </p:cNvSpPr>
          <p:nvPr>
            <p:ph type="ftr" sz="quarter" idx="3"/>
          </p:nvPr>
        </p:nvSpPr>
        <p:spPr>
          <a:xfrm>
            <a:off x="1763713" y="6534150"/>
            <a:ext cx="4679950" cy="169863"/>
          </a:xfrm>
          <a:prstGeom prst="rect">
            <a:avLst/>
          </a:prstGeom>
        </p:spPr>
        <p:txBody>
          <a:bodyPr lIns="0" tIns="0" rIns="0" bIns="0"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r>
              <a:rPr lang="en-US" altLang="ja-JP"/>
              <a:t>Toshiba Corporate Brand – PowerPoint format -</a:t>
            </a:r>
          </a:p>
        </p:txBody>
      </p:sp>
    </p:spTree>
    <p:extLst>
      <p:ext uri="{BB962C8B-B14F-4D97-AF65-F5344CB8AC3E}">
        <p14:creationId xmlns:p14="http://schemas.microsoft.com/office/powerpoint/2010/main" val="856907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chemeClr val="tx1"/>
          </a:solidFill>
          <a:latin typeface="Segoe UI" pitchFamily="34" charset="0"/>
          <a:ea typeface="HGP創英角ｺﾞｼｯｸUB" pitchFamily="50" charset="-128"/>
          <a:cs typeface="Segoe U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chemeClr val="tx1"/>
          </a:solidFill>
          <a:latin typeface="Segoe UI" pitchFamily="34" charset="0"/>
          <a:ea typeface="HGP創英角ｺﾞｼｯｸUB" pitchFamily="50" charset="-128"/>
          <a:cs typeface="Segoe U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chemeClr val="tx1"/>
          </a:solidFill>
          <a:latin typeface="Segoe UI" pitchFamily="34" charset="0"/>
          <a:ea typeface="HGP創英角ｺﾞｼｯｸUB" pitchFamily="50" charset="-128"/>
          <a:cs typeface="Segoe U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chemeClr val="tx1"/>
          </a:solidFill>
          <a:latin typeface="Segoe UI" pitchFamily="34" charset="0"/>
          <a:ea typeface="HGP創英角ｺﾞｼｯｸUB" pitchFamily="50" charset="-128"/>
          <a:cs typeface="Segoe U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chemeClr val="tx1"/>
          </a:solidFill>
          <a:latin typeface="Segoe UI" pitchFamily="34" charset="0"/>
          <a:ea typeface="HGP創英角ｺﾞｼｯｸUB" pitchFamily="50" charset="-128"/>
          <a:cs typeface="Segoe U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pitchFamily="50" charset="-128"/>
        </a:defRPr>
      </a:lvl9pPr>
    </p:titleStyle>
    <p:bodyStyle>
      <a:lvl1pPr marL="287338" indent="-287338" algn="l" rtl="0" eaLnBrk="1" fontAlgn="base" hangingPunct="1">
        <a:spcBef>
          <a:spcPct val="0"/>
        </a:spcBef>
        <a:spcAft>
          <a:spcPct val="25000"/>
        </a:spcAft>
        <a:buChar char="•"/>
        <a:defRPr kumimoji="1" sz="2400" b="1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573088" indent="-284163" algn="l" rtl="0" eaLnBrk="1" fontAlgn="base" hangingPunct="1">
        <a:spcBef>
          <a:spcPct val="0"/>
        </a:spcBef>
        <a:spcAft>
          <a:spcPct val="25000"/>
        </a:spcAft>
        <a:buChar char="–"/>
        <a:defRPr kumimoji="1" sz="20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857250" indent="-282575" algn="l" rtl="0" eaLnBrk="1" fontAlgn="base" hangingPunct="1">
        <a:spcBef>
          <a:spcPct val="0"/>
        </a:spcBef>
        <a:spcAft>
          <a:spcPct val="25000"/>
        </a:spcAft>
        <a:buFont typeface="Helvetica" panose="020B0604020202020204" pitchFamily="34" charset="0"/>
        <a:buChar char="•"/>
        <a:defRPr kumimoji="1" sz="20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138238" indent="-279400" algn="l" rtl="0" eaLnBrk="1" fontAlgn="base" hangingPunct="1">
        <a:spcBef>
          <a:spcPct val="0"/>
        </a:spcBef>
        <a:spcAft>
          <a:spcPct val="25000"/>
        </a:spcAft>
        <a:buChar char="–"/>
        <a:defRPr kumimoji="1" sz="20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1425575" indent="-284163" algn="l" rtl="0" eaLnBrk="1" fontAlgn="base" hangingPunct="1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1882775" indent="-284163" algn="l" rtl="0" eaLnBrk="1" fontAlgn="base" hangingPunct="1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339975" indent="-284163" algn="l" rtl="0" eaLnBrk="1" fontAlgn="base" hangingPunct="1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2797175" indent="-284163" algn="l" rtl="0" eaLnBrk="1" fontAlgn="base" hangingPunct="1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254375" indent="-284163" algn="l" rtl="0" eaLnBrk="1" fontAlgn="base" hangingPunct="1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../../&#31038;&#22806;&#27963;&#21205;/corporateprofile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 smtClean="0"/>
              <a:t>Volumetric </a:t>
            </a:r>
            <a:r>
              <a:rPr lang="en-US" altLang="ja-JP" dirty="0"/>
              <a:t>Texture Data Compression Scheme for Transmission 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20737" y="4046992"/>
            <a:ext cx="7502525" cy="1447800"/>
          </a:xfrm>
        </p:spPr>
        <p:txBody>
          <a:bodyPr/>
          <a:lstStyle/>
          <a:p>
            <a:endParaRPr lang="en-US" altLang="ja-JP" b="0" dirty="0" smtClean="0"/>
          </a:p>
          <a:p>
            <a:r>
              <a:rPr lang="en-US" altLang="ja-JP" b="0" dirty="0" smtClean="0"/>
              <a:t>Yeonsoo Yang, Ankit Sharma, Girier Armand</a:t>
            </a:r>
            <a:endParaRPr lang="en-US" altLang="ja-JP" b="0" dirty="0"/>
          </a:p>
          <a:p>
            <a:r>
              <a:rPr lang="en-US" altLang="ja-JP" b="0" dirty="0" err="1"/>
              <a:t>IoT</a:t>
            </a:r>
            <a:r>
              <a:rPr lang="en-US" altLang="ja-JP" b="0" dirty="0"/>
              <a:t> Technology Center, Advanced Software Technology Dept</a:t>
            </a:r>
            <a:r>
              <a:rPr lang="en-US" altLang="ja-JP" b="0" dirty="0" smtClean="0"/>
              <a:t>. </a:t>
            </a:r>
            <a:endParaRPr lang="en-US" altLang="ja-JP" b="0" dirty="0"/>
          </a:p>
          <a:p>
            <a:r>
              <a:rPr lang="en-US" altLang="ja-JP" b="0" dirty="0"/>
              <a:t>TOSHIBA Corporation 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76249" y="1352515"/>
            <a:ext cx="7202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0070C0"/>
                </a:solidFill>
                <a:latin typeface="+mj-ea"/>
                <a:ea typeface="+mj-ea"/>
              </a:rPr>
              <a:t>Web3D </a:t>
            </a:r>
            <a:r>
              <a:rPr lang="en-US" altLang="ja-JP" sz="2400" b="1" dirty="0">
                <a:solidFill>
                  <a:srgbClr val="0070C0"/>
                </a:solidFill>
                <a:latin typeface="+mj-ea"/>
                <a:ea typeface="+mj-ea"/>
              </a:rPr>
              <a:t>2015 Paper </a:t>
            </a:r>
            <a:r>
              <a:rPr lang="en-US" altLang="ja-JP" sz="2400" b="1" dirty="0" smtClean="0">
                <a:solidFill>
                  <a:srgbClr val="0070C0"/>
                </a:solidFill>
                <a:latin typeface="+mj-ea"/>
                <a:ea typeface="+mj-ea"/>
              </a:rPr>
              <a:t>Session2  19th Jun.  </a:t>
            </a:r>
            <a:endParaRPr lang="ja-JP" altLang="en-US" sz="2400" b="1" dirty="0">
              <a:solidFill>
                <a:srgbClr val="0070C0"/>
              </a:solidFill>
              <a:latin typeface="+mj-ea"/>
              <a:ea typeface="+mj-ea"/>
            </a:endParaRPr>
          </a:p>
          <a:p>
            <a:endParaRPr kumimoji="1" lang="ja-JP" altLang="en-US" sz="24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55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山形 8"/>
          <p:cNvSpPr/>
          <p:nvPr/>
        </p:nvSpPr>
        <p:spPr bwMode="auto">
          <a:xfrm>
            <a:off x="234257" y="2523347"/>
            <a:ext cx="471841" cy="428625"/>
          </a:xfrm>
          <a:prstGeom prst="chevr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300000"/>
              </a:lnSpc>
              <a:buFont typeface="+mj-lt"/>
              <a:buAutoNum type="arabicPeriod"/>
            </a:pPr>
            <a:r>
              <a:rPr kumimoji="1" lang="en-US" altLang="ja-JP" dirty="0" smtClean="0"/>
              <a:t>About the application</a:t>
            </a:r>
          </a:p>
          <a:p>
            <a:pPr marL="457200" indent="-457200">
              <a:lnSpc>
                <a:spcPct val="300000"/>
              </a:lnSpc>
              <a:buFont typeface="+mj-lt"/>
              <a:buAutoNum type="arabicPeriod"/>
            </a:pPr>
            <a:r>
              <a:rPr lang="en-US" altLang="ja-JP" dirty="0"/>
              <a:t>How </a:t>
            </a:r>
            <a:r>
              <a:rPr lang="en-US" altLang="ja-JP" dirty="0" smtClean="0"/>
              <a:t>we implement </a:t>
            </a:r>
            <a:r>
              <a:rPr lang="en-US" altLang="ja-JP" dirty="0"/>
              <a:t>with X3D/X3DOM?</a:t>
            </a:r>
          </a:p>
          <a:p>
            <a:pPr marL="457200" indent="-457200">
              <a:lnSpc>
                <a:spcPct val="300000"/>
              </a:lnSpc>
              <a:buFont typeface="+mj-lt"/>
              <a:buAutoNum type="arabicPeriod"/>
            </a:pPr>
            <a:r>
              <a:rPr lang="en-US" altLang="ja-JP" dirty="0"/>
              <a:t>Volumetric texture data compression scheme</a:t>
            </a:r>
          </a:p>
          <a:p>
            <a:pPr marL="457200" indent="-457200">
              <a:lnSpc>
                <a:spcPct val="300000"/>
              </a:lnSpc>
              <a:buFont typeface="+mj-lt"/>
              <a:buAutoNum type="arabicPeriod"/>
            </a:pP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5984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381001" y="836613"/>
            <a:ext cx="8367713" cy="1440000"/>
          </a:xfrm>
        </p:spPr>
        <p:txBody>
          <a:bodyPr/>
          <a:lstStyle/>
          <a:p>
            <a:r>
              <a:rPr lang="en-US" altLang="ja-JP" dirty="0" smtClean="0"/>
              <a:t>For Ubiquity</a:t>
            </a:r>
          </a:p>
          <a:p>
            <a:pPr lvl="1"/>
            <a:r>
              <a:rPr lang="en-US" altLang="ja-JP" dirty="0" smtClean="0"/>
              <a:t>Browser based Web </a:t>
            </a:r>
            <a:r>
              <a:rPr lang="en-US" altLang="ja-JP" dirty="0" smtClean="0"/>
              <a:t>application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r>
              <a:rPr lang="en-US" altLang="ja-JP" dirty="0" err="1" smtClean="0"/>
              <a:t>WebGL</a:t>
            </a:r>
            <a:r>
              <a:rPr lang="en-US" altLang="ja-JP" dirty="0" smtClean="0"/>
              <a:t> </a:t>
            </a:r>
            <a:r>
              <a:rPr lang="en-US" altLang="ja-JP" dirty="0" smtClean="0"/>
              <a:t>API 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Declarative X3D/X3DOM </a:t>
            </a:r>
            <a:r>
              <a:rPr kumimoji="1" lang="en-US" altLang="ja-JP" dirty="0" smtClean="0"/>
              <a:t>1.6 </a:t>
            </a:r>
            <a:r>
              <a:rPr kumimoji="1" lang="en-US" altLang="ja-JP" dirty="0" smtClean="0"/>
              <a:t>library </a:t>
            </a:r>
            <a:endParaRPr kumimoji="1" lang="en-US" altLang="ja-JP" dirty="0" smtClean="0"/>
          </a:p>
          <a:p>
            <a:pPr lvl="1"/>
            <a:endParaRPr kumimoji="1" lang="en-US" altLang="ja-JP" dirty="0" smtClean="0"/>
          </a:p>
          <a:p>
            <a:r>
              <a:rPr lang="en-US" altLang="ja-JP" dirty="0" smtClean="0"/>
              <a:t>Visualization</a:t>
            </a:r>
            <a:r>
              <a:rPr lang="ja-JP" altLang="en-US" dirty="0" smtClean="0"/>
              <a:t> </a:t>
            </a:r>
            <a:r>
              <a:rPr lang="en-US" altLang="ja-JP" dirty="0" smtClean="0"/>
              <a:t>algorithm</a:t>
            </a:r>
          </a:p>
          <a:p>
            <a:pPr lvl="1"/>
            <a:r>
              <a:rPr lang="en-US" altLang="ja-JP" dirty="0"/>
              <a:t>3D Volume </a:t>
            </a:r>
            <a:r>
              <a:rPr lang="en-US" altLang="ja-JP" dirty="0" smtClean="0"/>
              <a:t>Ray-casting</a:t>
            </a:r>
            <a:r>
              <a:rPr lang="ja-JP" altLang="en-US" dirty="0" smtClean="0"/>
              <a:t> </a:t>
            </a:r>
            <a:r>
              <a:rPr lang="en-US" altLang="ja-JP" dirty="0" smtClean="0"/>
              <a:t>with </a:t>
            </a:r>
            <a:br>
              <a:rPr lang="en-US" altLang="ja-JP" dirty="0" smtClean="0"/>
            </a:br>
            <a:r>
              <a:rPr lang="en-US" altLang="ja-JP" dirty="0" smtClean="0"/>
              <a:t>transfer </a:t>
            </a:r>
            <a:r>
              <a:rPr lang="en-US" altLang="ja-JP" dirty="0" smtClean="0"/>
              <a:t>function</a:t>
            </a:r>
          </a:p>
          <a:p>
            <a:pPr lvl="1"/>
            <a:endParaRPr lang="en-US" altLang="ja-JP" dirty="0" smtClean="0"/>
          </a:p>
          <a:p>
            <a:r>
              <a:rPr lang="en-US" altLang="ja-JP" dirty="0" smtClean="0"/>
              <a:t>Geographical </a:t>
            </a:r>
            <a:r>
              <a:rPr lang="en-US" altLang="ja-JP" dirty="0" smtClean="0"/>
              <a:t>Info. </a:t>
            </a:r>
          </a:p>
          <a:p>
            <a:pPr lvl="1" algn="just"/>
            <a:r>
              <a:rPr lang="en-US" altLang="ja-JP" dirty="0" err="1" smtClean="0"/>
              <a:t>OpenLayers</a:t>
            </a:r>
            <a:r>
              <a:rPr lang="en-US" altLang="ja-JP" dirty="0" smtClean="0"/>
              <a:t> 2D Map, Japanese Geographical </a:t>
            </a:r>
            <a:r>
              <a:rPr lang="en-US" altLang="ja-JP" dirty="0"/>
              <a:t>Survey </a:t>
            </a:r>
            <a:r>
              <a:rPr lang="en-US" altLang="ja-JP" dirty="0" smtClean="0"/>
              <a:t>Institute 3D elevation grid </a:t>
            </a:r>
          </a:p>
          <a:p>
            <a:endParaRPr kumimoji="1" lang="en-US" altLang="ja-JP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Adapted </a:t>
            </a:r>
            <a:r>
              <a:rPr kumimoji="1" lang="en-US" altLang="ja-JP" dirty="0" smtClean="0"/>
              <a:t>Technologies</a:t>
            </a:r>
            <a:endParaRPr kumimoji="1" lang="ja-JP" altLang="en-US" dirty="0"/>
          </a:p>
        </p:txBody>
      </p:sp>
      <p:pic>
        <p:nvPicPr>
          <p:cNvPr id="2052" name="Picture 4" descr="http://www.davevoyles.com/wp-content/uploads/2014/10/webgl-html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256" y="800743"/>
            <a:ext cx="199999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486" y="3569170"/>
            <a:ext cx="4234529" cy="1116000"/>
          </a:xfrm>
          <a:prstGeom prst="rect">
            <a:avLst/>
          </a:prstGeom>
        </p:spPr>
      </p:pic>
      <p:pic>
        <p:nvPicPr>
          <p:cNvPr id="2056" name="Picture 8" descr="X3D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225" y="2305056"/>
            <a:ext cx="1676400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ホームベース 8"/>
          <p:cNvSpPr/>
          <p:nvPr/>
        </p:nvSpPr>
        <p:spPr bwMode="auto">
          <a:xfrm>
            <a:off x="4946076" y="51952"/>
            <a:ext cx="1350817" cy="246642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dirty="0" smtClean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1.</a:t>
            </a:r>
            <a:r>
              <a:rPr kumimoji="0" lang="en-US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Application</a:t>
            </a:r>
            <a:endParaRPr kumimoji="0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0" name="ホームベース 9"/>
          <p:cNvSpPr/>
          <p:nvPr/>
        </p:nvSpPr>
        <p:spPr bwMode="auto">
          <a:xfrm>
            <a:off x="6348848" y="51952"/>
            <a:ext cx="1350817" cy="246642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2. X3D/X3DOM</a:t>
            </a:r>
            <a:endParaRPr kumimoji="0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1" name="ホームベース 10"/>
          <p:cNvSpPr/>
          <p:nvPr/>
        </p:nvSpPr>
        <p:spPr bwMode="auto">
          <a:xfrm>
            <a:off x="7741229" y="51952"/>
            <a:ext cx="1350817" cy="246642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dirty="0" smtClean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3. Compression</a:t>
            </a:r>
            <a:endParaRPr kumimoji="0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pic>
        <p:nvPicPr>
          <p:cNvPr id="2058" name="Picture 10" descr="http://www.2d3d-gis.com/img/logiciel/logo_ol3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26"/>
          <a:stretch/>
        </p:blipFill>
        <p:spPr bwMode="auto">
          <a:xfrm>
            <a:off x="5246013" y="5707727"/>
            <a:ext cx="2495216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88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図 47"/>
          <p:cNvPicPr/>
          <p:nvPr/>
        </p:nvPicPr>
        <p:blipFill rotWithShape="1">
          <a:blip r:embed="rId2"/>
          <a:srcRect l="26498" t="17275" r="2410" b="30692"/>
          <a:stretch/>
        </p:blipFill>
        <p:spPr bwMode="auto">
          <a:xfrm>
            <a:off x="-121012" y="2034064"/>
            <a:ext cx="9351818" cy="44174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Add </a:t>
            </a:r>
            <a:r>
              <a:rPr kumimoji="1" lang="en-US" altLang="ja-JP" dirty="0" err="1" smtClean="0"/>
              <a:t>RadarVolume</a:t>
            </a:r>
            <a:r>
              <a:rPr lang="en-US" altLang="ja-JP" dirty="0" err="1" smtClean="0"/>
              <a:t>Style</a:t>
            </a:r>
            <a:r>
              <a:rPr lang="en-US" altLang="ja-JP" dirty="0" smtClean="0"/>
              <a:t> </a:t>
            </a:r>
            <a:r>
              <a:rPr lang="en-US" altLang="ja-JP" dirty="0" smtClean="0"/>
              <a:t>node with </a:t>
            </a:r>
            <a:r>
              <a:rPr lang="en-US" altLang="ja-JP" dirty="0" err="1" smtClean="0"/>
              <a:t>RenderedTexture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dethMap</a:t>
            </a:r>
            <a:r>
              <a:rPr lang="en-US" altLang="ja-JP" dirty="0" smtClean="0"/>
              <a:t> </a:t>
            </a:r>
            <a:endParaRPr lang="en-US" altLang="ja-JP" dirty="0" smtClean="0"/>
          </a:p>
          <a:p>
            <a:r>
              <a:rPr lang="en-US" altLang="ja-JP" dirty="0" smtClean="0"/>
              <a:t>Add compression field in </a:t>
            </a:r>
            <a:r>
              <a:rPr lang="en-US" altLang="ja-JP" dirty="0" err="1" smtClean="0"/>
              <a:t>ImageTextureAtlas</a:t>
            </a:r>
            <a:r>
              <a:rPr lang="en-US" altLang="ja-JP" dirty="0" smtClean="0"/>
              <a:t> field</a:t>
            </a:r>
          </a:p>
          <a:p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9414" y="93521"/>
            <a:ext cx="8369300" cy="620713"/>
          </a:xfrm>
        </p:spPr>
        <p:txBody>
          <a:bodyPr/>
          <a:lstStyle/>
          <a:p>
            <a:r>
              <a:rPr lang="en-US" altLang="ja-JP" dirty="0" smtClean="0"/>
              <a:t>Volume Rendering with X3D/X3DOM</a:t>
            </a:r>
            <a:endParaRPr kumimoji="1" lang="ja-JP" altLang="en-US" dirty="0"/>
          </a:p>
        </p:txBody>
      </p:sp>
      <p:sp>
        <p:nvSpPr>
          <p:cNvPr id="47" name="正方形/長方形 46"/>
          <p:cNvSpPr/>
          <p:nvPr/>
        </p:nvSpPr>
        <p:spPr bwMode="auto">
          <a:xfrm>
            <a:off x="118567" y="1693253"/>
            <a:ext cx="8980371" cy="5102094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defTabSz="9683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dirty="0">
                <a:solidFill>
                  <a:schemeClr val="bg1"/>
                </a:solidFill>
                <a:latin typeface="Arial" charset="0"/>
                <a:ea typeface="ＭＳ Ｐゴシック" pitchFamily="50" charset="-128"/>
              </a:rPr>
              <a:t>&lt;</a:t>
            </a:r>
            <a:r>
              <a:rPr kumimoji="0" lang="en-US" altLang="ja-JP" dirty="0" err="1">
                <a:solidFill>
                  <a:schemeClr val="bg1"/>
                </a:solidFill>
                <a:latin typeface="Arial" charset="0"/>
                <a:ea typeface="ＭＳ Ｐゴシック" pitchFamily="50" charset="-128"/>
              </a:rPr>
              <a:t>VolumeData</a:t>
            </a:r>
            <a:r>
              <a:rPr kumimoji="0" lang="en-US" altLang="ja-JP" dirty="0">
                <a:solidFill>
                  <a:schemeClr val="bg1"/>
                </a:solidFill>
                <a:latin typeface="Arial" charset="0"/>
                <a:ea typeface="ＭＳ Ｐゴシック" pitchFamily="50" charset="-128"/>
              </a:rPr>
              <a:t> class='volume' dimensions='4.0 4.0 4.0'&gt;</a:t>
            </a:r>
          </a:p>
          <a:p>
            <a:pPr defTabSz="9683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dirty="0" smtClean="0">
                <a:solidFill>
                  <a:schemeClr val="bg1"/>
                </a:solidFill>
                <a:latin typeface="Arial" charset="0"/>
                <a:ea typeface="ＭＳ Ｐゴシック" pitchFamily="50" charset="-128"/>
              </a:rPr>
              <a:t>    &lt;</a:t>
            </a:r>
            <a:r>
              <a:rPr kumimoji="0" lang="en-US" altLang="ja-JP" dirty="0" err="1">
                <a:solidFill>
                  <a:schemeClr val="bg1"/>
                </a:solidFill>
                <a:latin typeface="Arial" charset="0"/>
                <a:ea typeface="ＭＳ Ｐゴシック" pitchFamily="50" charset="-128"/>
              </a:rPr>
              <a:t>ImageTextureAtlas</a:t>
            </a:r>
            <a:r>
              <a:rPr kumimoji="0" lang="en-US" altLang="ja-JP" dirty="0">
                <a:solidFill>
                  <a:schemeClr val="bg1"/>
                </a:solidFill>
                <a:latin typeface="Arial" charset="0"/>
                <a:ea typeface="ＭＳ Ｐゴシック" pitchFamily="50" charset="-128"/>
              </a:rPr>
              <a:t> id="atlas_2" </a:t>
            </a:r>
            <a:r>
              <a:rPr kumimoji="0" lang="en-US" altLang="ja-JP" dirty="0" err="1">
                <a:solidFill>
                  <a:schemeClr val="bg1"/>
                </a:solidFill>
                <a:latin typeface="Arial" charset="0"/>
                <a:ea typeface="ＭＳ Ｐゴシック" pitchFamily="50" charset="-128"/>
              </a:rPr>
              <a:t>containerField</a:t>
            </a:r>
            <a:r>
              <a:rPr kumimoji="0" lang="en-US" altLang="ja-JP" dirty="0">
                <a:solidFill>
                  <a:schemeClr val="bg1"/>
                </a:solidFill>
                <a:latin typeface="Arial" charset="0"/>
                <a:ea typeface="ＭＳ Ｐゴシック" pitchFamily="50" charset="-128"/>
              </a:rPr>
              <a:t>="</a:t>
            </a:r>
            <a:r>
              <a:rPr kumimoji="0" lang="en-US" altLang="ja-JP" dirty="0" smtClean="0">
                <a:solidFill>
                  <a:schemeClr val="bg1"/>
                </a:solidFill>
                <a:latin typeface="Arial" charset="0"/>
                <a:ea typeface="ＭＳ Ｐゴシック" pitchFamily="50" charset="-128"/>
              </a:rPr>
              <a:t>voxels“</a:t>
            </a:r>
          </a:p>
          <a:p>
            <a:pPr defTabSz="9683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dirty="0" smtClean="0">
                <a:solidFill>
                  <a:schemeClr val="bg1"/>
                </a:solidFill>
                <a:latin typeface="Arial" charset="0"/>
                <a:ea typeface="ＭＳ Ｐゴシック" pitchFamily="50" charset="-128"/>
              </a:rPr>
              <a:t>       </a:t>
            </a:r>
            <a:r>
              <a:rPr kumimoji="0" lang="en-US" altLang="ja-JP" dirty="0" err="1" smtClean="0">
                <a:solidFill>
                  <a:schemeClr val="bg1"/>
                </a:solidFill>
                <a:latin typeface="Arial" charset="0"/>
                <a:ea typeface="ＭＳ Ｐゴシック" pitchFamily="50" charset="-128"/>
              </a:rPr>
              <a:t>url</a:t>
            </a:r>
            <a:r>
              <a:rPr kumimoji="0" lang="en-US" altLang="ja-JP" dirty="0">
                <a:solidFill>
                  <a:schemeClr val="bg1"/>
                </a:solidFill>
                <a:latin typeface="Arial" charset="0"/>
                <a:ea typeface="ＭＳ Ｐゴシック" pitchFamily="50" charset="-128"/>
              </a:rPr>
              <a:t>="</a:t>
            </a:r>
            <a:r>
              <a:rPr kumimoji="0" lang="en-US" altLang="ja-JP" dirty="0" smtClean="0">
                <a:solidFill>
                  <a:schemeClr val="bg1"/>
                </a:solidFill>
                <a:latin typeface="Arial" charset="0"/>
                <a:ea typeface="ＭＳ Ｐゴシック" pitchFamily="50" charset="-128"/>
              </a:rPr>
              <a:t>data/pawr_3d/20150616-174516.pawr.3D-R.osaka.xxxx.png" </a:t>
            </a:r>
          </a:p>
          <a:p>
            <a:pPr defTabSz="9683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dirty="0" smtClean="0">
                <a:solidFill>
                  <a:schemeClr val="bg1"/>
                </a:solidFill>
                <a:latin typeface="Arial" charset="0"/>
                <a:ea typeface="ＭＳ Ｐゴシック" pitchFamily="50" charset="-128"/>
              </a:rPr>
              <a:t>       </a:t>
            </a:r>
            <a:r>
              <a:rPr kumimoji="0" lang="en-US" altLang="ja-JP" dirty="0" err="1" smtClean="0">
                <a:solidFill>
                  <a:schemeClr val="bg1"/>
                </a:solidFill>
                <a:latin typeface="Arial" charset="0"/>
                <a:ea typeface="ＭＳ Ｐゴシック" pitchFamily="50" charset="-128"/>
              </a:rPr>
              <a:t>numberOfSlices</a:t>
            </a:r>
            <a:r>
              <a:rPr kumimoji="0" lang="en-US" altLang="ja-JP" dirty="0">
                <a:solidFill>
                  <a:schemeClr val="bg1"/>
                </a:solidFill>
                <a:latin typeface="Arial" charset="0"/>
                <a:ea typeface="ＭＳ Ｐゴシック" pitchFamily="50" charset="-128"/>
              </a:rPr>
              <a:t>="64" </a:t>
            </a:r>
            <a:r>
              <a:rPr kumimoji="0" lang="en-US" altLang="ja-JP" dirty="0" err="1">
                <a:solidFill>
                  <a:schemeClr val="bg1"/>
                </a:solidFill>
                <a:latin typeface="Arial" charset="0"/>
                <a:ea typeface="ＭＳ Ｐゴシック" pitchFamily="50" charset="-128"/>
              </a:rPr>
              <a:t>slicesOverX</a:t>
            </a:r>
            <a:r>
              <a:rPr kumimoji="0" lang="en-US" altLang="ja-JP" dirty="0">
                <a:solidFill>
                  <a:schemeClr val="bg1"/>
                </a:solidFill>
                <a:latin typeface="Arial" charset="0"/>
                <a:ea typeface="ＭＳ Ｐゴシック" pitchFamily="50" charset="-128"/>
              </a:rPr>
              <a:t>="8" </a:t>
            </a:r>
            <a:r>
              <a:rPr kumimoji="0" lang="en-US" altLang="ja-JP" dirty="0" err="1">
                <a:solidFill>
                  <a:schemeClr val="bg1"/>
                </a:solidFill>
                <a:latin typeface="Arial" charset="0"/>
                <a:ea typeface="ＭＳ Ｐゴシック" pitchFamily="50" charset="-128"/>
              </a:rPr>
              <a:t>slicesOverY</a:t>
            </a:r>
            <a:r>
              <a:rPr kumimoji="0" lang="en-US" altLang="ja-JP" dirty="0">
                <a:solidFill>
                  <a:schemeClr val="bg1"/>
                </a:solidFill>
                <a:latin typeface="Arial" charset="0"/>
                <a:ea typeface="ＭＳ Ｐゴシック" pitchFamily="50" charset="-128"/>
              </a:rPr>
              <a:t>="8"&gt;</a:t>
            </a:r>
          </a:p>
          <a:p>
            <a:pPr defTabSz="9683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dirty="0" smtClean="0">
                <a:solidFill>
                  <a:schemeClr val="bg1"/>
                </a:solidFill>
                <a:latin typeface="Arial" charset="0"/>
                <a:ea typeface="ＭＳ Ｐゴシック" pitchFamily="50" charset="-128"/>
              </a:rPr>
              <a:t>    &lt;/</a:t>
            </a:r>
            <a:r>
              <a:rPr kumimoji="0" lang="en-US" altLang="ja-JP" dirty="0" err="1">
                <a:solidFill>
                  <a:schemeClr val="bg1"/>
                </a:solidFill>
                <a:latin typeface="Arial" charset="0"/>
                <a:ea typeface="ＭＳ Ｐゴシック" pitchFamily="50" charset="-128"/>
              </a:rPr>
              <a:t>ImageTextureAtlas</a:t>
            </a:r>
            <a:r>
              <a:rPr kumimoji="0" lang="en-US" altLang="ja-JP" dirty="0">
                <a:solidFill>
                  <a:schemeClr val="bg1"/>
                </a:solidFill>
                <a:latin typeface="Arial" charset="0"/>
                <a:ea typeface="ＭＳ Ｐゴシック" pitchFamily="50" charset="-128"/>
              </a:rPr>
              <a:t>&gt;</a:t>
            </a:r>
          </a:p>
          <a:p>
            <a:pPr defTabSz="9683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dirty="0" smtClean="0">
                <a:solidFill>
                  <a:schemeClr val="bg1"/>
                </a:solidFill>
                <a:latin typeface="Arial" charset="0"/>
                <a:ea typeface="ＭＳ Ｐゴシック" pitchFamily="50" charset="-128"/>
              </a:rPr>
              <a:t>    &lt;</a:t>
            </a:r>
            <a:r>
              <a:rPr kumimoji="0" lang="en-US" altLang="ja-JP" b="1" dirty="0" err="1" smtClean="0">
                <a:solidFill>
                  <a:schemeClr val="bg1"/>
                </a:solidFill>
                <a:latin typeface="Arial" charset="0"/>
                <a:ea typeface="ＭＳ Ｐゴシック" pitchFamily="50" charset="-128"/>
              </a:rPr>
              <a:t>RadarVolumeStyle</a:t>
            </a:r>
            <a:r>
              <a:rPr kumimoji="0" lang="en-US" altLang="ja-JP" dirty="0" smtClean="0">
                <a:solidFill>
                  <a:schemeClr val="bg1"/>
                </a:solidFill>
                <a:latin typeface="Arial" charset="0"/>
                <a:ea typeface="ＭＳ Ｐゴシック" pitchFamily="50" charset="-128"/>
              </a:rPr>
              <a:t> </a:t>
            </a:r>
            <a:r>
              <a:rPr kumimoji="0" lang="en-US" altLang="ja-JP" dirty="0">
                <a:solidFill>
                  <a:schemeClr val="bg1"/>
                </a:solidFill>
                <a:latin typeface="Arial" charset="0"/>
                <a:ea typeface="ＭＳ Ｐゴシック" pitchFamily="50" charset="-128"/>
              </a:rPr>
              <a:t>DEF="VOLREN2" id="volume_rendering_2" brightness="</a:t>
            </a:r>
            <a:r>
              <a:rPr kumimoji="0" lang="en-US" altLang="ja-JP" dirty="0" smtClean="0">
                <a:solidFill>
                  <a:schemeClr val="bg1"/>
                </a:solidFill>
                <a:latin typeface="Arial" charset="0"/>
                <a:ea typeface="ＭＳ Ｐゴシック" pitchFamily="50" charset="-128"/>
              </a:rPr>
              <a:t>1.0“</a:t>
            </a:r>
          </a:p>
          <a:p>
            <a:pPr defTabSz="9683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dirty="0" smtClean="0">
                <a:solidFill>
                  <a:schemeClr val="bg1"/>
                </a:solidFill>
                <a:latin typeface="Arial" charset="0"/>
                <a:ea typeface="ＭＳ Ｐゴシック" pitchFamily="50" charset="-128"/>
              </a:rPr>
              <a:t>       class</a:t>
            </a:r>
            <a:r>
              <a:rPr kumimoji="0" lang="en-US" altLang="ja-JP" dirty="0">
                <a:solidFill>
                  <a:schemeClr val="bg1"/>
                </a:solidFill>
                <a:latin typeface="Arial" charset="0"/>
                <a:ea typeface="ＭＳ Ｐゴシック" pitchFamily="50" charset="-128"/>
              </a:rPr>
              <a:t>="</a:t>
            </a:r>
            <a:r>
              <a:rPr kumimoji="0" lang="en-US" altLang="ja-JP" dirty="0" err="1">
                <a:solidFill>
                  <a:schemeClr val="bg1"/>
                </a:solidFill>
                <a:latin typeface="Arial" charset="0"/>
                <a:ea typeface="ＭＳ Ｐゴシック" pitchFamily="50" charset="-128"/>
              </a:rPr>
              <a:t>volume_rendering</a:t>
            </a:r>
            <a:r>
              <a:rPr kumimoji="0" lang="en-US" altLang="ja-JP" dirty="0">
                <a:solidFill>
                  <a:schemeClr val="bg1"/>
                </a:solidFill>
                <a:latin typeface="Arial" charset="0"/>
                <a:ea typeface="ＭＳ Ｐゴシック" pitchFamily="50" charset="-128"/>
              </a:rPr>
              <a:t>" </a:t>
            </a:r>
            <a:r>
              <a:rPr kumimoji="0" lang="en-US" altLang="ja-JP" dirty="0" err="1">
                <a:solidFill>
                  <a:schemeClr val="bg1"/>
                </a:solidFill>
                <a:latin typeface="Arial" charset="0"/>
                <a:ea typeface="ＭＳ Ｐゴシック" pitchFamily="50" charset="-128"/>
              </a:rPr>
              <a:t>isoSurfaceCutoffValue</a:t>
            </a:r>
            <a:r>
              <a:rPr kumimoji="0" lang="en-US" altLang="ja-JP" dirty="0">
                <a:solidFill>
                  <a:schemeClr val="bg1"/>
                </a:solidFill>
                <a:latin typeface="Arial" charset="0"/>
                <a:ea typeface="ＭＳ Ｐゴシック" pitchFamily="50" charset="-128"/>
              </a:rPr>
              <a:t>="0.0" transparency="</a:t>
            </a:r>
            <a:r>
              <a:rPr kumimoji="0" lang="en-US" altLang="ja-JP" dirty="0" smtClean="0">
                <a:solidFill>
                  <a:schemeClr val="bg1"/>
                </a:solidFill>
                <a:latin typeface="Arial" charset="0"/>
                <a:ea typeface="ＭＳ Ｐゴシック" pitchFamily="50" charset="-128"/>
              </a:rPr>
              <a:t>0.9“</a:t>
            </a:r>
          </a:p>
          <a:p>
            <a:pPr defTabSz="9683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dirty="0" smtClean="0">
                <a:solidFill>
                  <a:schemeClr val="bg1"/>
                </a:solidFill>
                <a:latin typeface="Arial" charset="0"/>
                <a:ea typeface="ＭＳ Ｐゴシック" pitchFamily="50" charset="-128"/>
              </a:rPr>
              <a:t>       </a:t>
            </a:r>
            <a:r>
              <a:rPr kumimoji="0" lang="en-US" altLang="ja-JP" dirty="0" err="1" smtClean="0">
                <a:solidFill>
                  <a:schemeClr val="bg1"/>
                </a:solidFill>
                <a:latin typeface="Arial" charset="0"/>
                <a:ea typeface="ＭＳ Ｐゴシック" pitchFamily="50" charset="-128"/>
              </a:rPr>
              <a:t>intensityLimits</a:t>
            </a:r>
            <a:r>
              <a:rPr kumimoji="0" lang="en-US" altLang="ja-JP" dirty="0">
                <a:solidFill>
                  <a:schemeClr val="bg1"/>
                </a:solidFill>
                <a:latin typeface="Arial" charset="0"/>
                <a:ea typeface="ＭＳ Ｐゴシック" pitchFamily="50" charset="-128"/>
              </a:rPr>
              <a:t>="0.0 1.0" </a:t>
            </a:r>
            <a:r>
              <a:rPr kumimoji="0" lang="en-US" altLang="ja-JP" dirty="0" err="1">
                <a:solidFill>
                  <a:schemeClr val="bg1"/>
                </a:solidFill>
                <a:latin typeface="Arial" charset="0"/>
                <a:ea typeface="ＭＳ Ｐゴシック" pitchFamily="50" charset="-128"/>
              </a:rPr>
              <a:t>renderMode</a:t>
            </a:r>
            <a:r>
              <a:rPr kumimoji="0" lang="en-US" altLang="ja-JP" dirty="0">
                <a:solidFill>
                  <a:schemeClr val="bg1"/>
                </a:solidFill>
                <a:latin typeface="Arial" charset="0"/>
                <a:ea typeface="ＭＳ Ｐゴシック" pitchFamily="50" charset="-128"/>
              </a:rPr>
              <a:t>="2"&gt;</a:t>
            </a:r>
          </a:p>
          <a:p>
            <a:pPr defTabSz="9683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dirty="0" smtClean="0">
                <a:solidFill>
                  <a:schemeClr val="bg1"/>
                </a:solidFill>
                <a:latin typeface="Arial" charset="0"/>
                <a:ea typeface="ＭＳ Ｐゴシック" pitchFamily="50" charset="-128"/>
              </a:rPr>
              <a:t>             &lt;</a:t>
            </a:r>
            <a:r>
              <a:rPr kumimoji="0" lang="en-US" altLang="ja-JP" dirty="0" err="1">
                <a:solidFill>
                  <a:schemeClr val="bg1"/>
                </a:solidFill>
                <a:latin typeface="Arial" charset="0"/>
                <a:ea typeface="ＭＳ Ｐゴシック" pitchFamily="50" charset="-128"/>
              </a:rPr>
              <a:t>ImageTexture</a:t>
            </a:r>
            <a:r>
              <a:rPr kumimoji="0" lang="en-US" altLang="ja-JP" dirty="0">
                <a:solidFill>
                  <a:schemeClr val="bg1"/>
                </a:solidFill>
                <a:latin typeface="Arial" charset="0"/>
                <a:ea typeface="ＭＳ Ｐゴシック" pitchFamily="50" charset="-128"/>
              </a:rPr>
              <a:t> DEF="transfer_2" </a:t>
            </a:r>
            <a:r>
              <a:rPr kumimoji="0" lang="en-US" altLang="ja-JP" dirty="0" err="1">
                <a:solidFill>
                  <a:schemeClr val="bg1"/>
                </a:solidFill>
                <a:latin typeface="Arial" charset="0"/>
                <a:ea typeface="ＭＳ Ｐゴシック" pitchFamily="50" charset="-128"/>
              </a:rPr>
              <a:t>containerField</a:t>
            </a:r>
            <a:r>
              <a:rPr kumimoji="0" lang="en-US" altLang="ja-JP" dirty="0">
                <a:solidFill>
                  <a:schemeClr val="bg1"/>
                </a:solidFill>
                <a:latin typeface="Arial" charset="0"/>
                <a:ea typeface="ＭＳ Ｐゴシック" pitchFamily="50" charset="-128"/>
              </a:rPr>
              <a:t>='</a:t>
            </a:r>
            <a:r>
              <a:rPr kumimoji="0" lang="en-US" altLang="ja-JP" dirty="0" err="1">
                <a:solidFill>
                  <a:schemeClr val="bg1"/>
                </a:solidFill>
                <a:latin typeface="Arial" charset="0"/>
                <a:ea typeface="ＭＳ Ｐゴシック" pitchFamily="50" charset="-128"/>
              </a:rPr>
              <a:t>transferFunction</a:t>
            </a:r>
            <a:r>
              <a:rPr kumimoji="0" lang="en-US" altLang="ja-JP" dirty="0">
                <a:solidFill>
                  <a:schemeClr val="bg1"/>
                </a:solidFill>
                <a:latin typeface="Arial" charset="0"/>
                <a:ea typeface="ＭＳ Ｐゴシック" pitchFamily="50" charset="-128"/>
              </a:rPr>
              <a:t>' </a:t>
            </a:r>
            <a:endParaRPr kumimoji="0" lang="en-US" altLang="ja-JP" dirty="0" smtClean="0">
              <a:solidFill>
                <a:schemeClr val="bg1"/>
              </a:solidFill>
              <a:latin typeface="Arial" charset="0"/>
              <a:ea typeface="ＭＳ Ｐゴシック" pitchFamily="50" charset="-128"/>
            </a:endParaRPr>
          </a:p>
          <a:p>
            <a:pPr defTabSz="9683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dirty="0" smtClean="0">
                <a:solidFill>
                  <a:schemeClr val="bg1"/>
                </a:solidFill>
                <a:latin typeface="Arial" charset="0"/>
                <a:ea typeface="ＭＳ Ｐゴシック" pitchFamily="50" charset="-128"/>
              </a:rPr>
              <a:t>                </a:t>
            </a:r>
            <a:r>
              <a:rPr kumimoji="0" lang="en-US" altLang="ja-JP" dirty="0" err="1" smtClean="0">
                <a:solidFill>
                  <a:schemeClr val="bg1"/>
                </a:solidFill>
                <a:latin typeface="Arial" charset="0"/>
                <a:ea typeface="ＭＳ Ｐゴシック" pitchFamily="50" charset="-128"/>
              </a:rPr>
              <a:t>url</a:t>
            </a:r>
            <a:r>
              <a:rPr kumimoji="0" lang="en-US" altLang="ja-JP" dirty="0">
                <a:solidFill>
                  <a:schemeClr val="bg1"/>
                </a:solidFill>
                <a:latin typeface="Arial" charset="0"/>
                <a:ea typeface="ＭＳ Ｐゴシック" pitchFamily="50" charset="-128"/>
              </a:rPr>
              <a:t>='data/image/color_transfer.png'&gt;&lt;/</a:t>
            </a:r>
            <a:r>
              <a:rPr kumimoji="0" lang="en-US" altLang="ja-JP" dirty="0" err="1">
                <a:solidFill>
                  <a:schemeClr val="bg1"/>
                </a:solidFill>
                <a:latin typeface="Arial" charset="0"/>
                <a:ea typeface="ＭＳ Ｐゴシック" pitchFamily="50" charset="-128"/>
              </a:rPr>
              <a:t>ImageTexture</a:t>
            </a:r>
            <a:r>
              <a:rPr kumimoji="0" lang="en-US" altLang="ja-JP" dirty="0">
                <a:solidFill>
                  <a:schemeClr val="bg1"/>
                </a:solidFill>
                <a:latin typeface="Arial" charset="0"/>
                <a:ea typeface="ＭＳ Ｐゴシック" pitchFamily="50" charset="-128"/>
              </a:rPr>
              <a:t>&gt;</a:t>
            </a:r>
          </a:p>
          <a:p>
            <a:pPr defTabSz="9683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dirty="0" smtClean="0">
                <a:solidFill>
                  <a:schemeClr val="bg1"/>
                </a:solidFill>
                <a:latin typeface="Arial" charset="0"/>
                <a:ea typeface="ＭＳ Ｐゴシック" pitchFamily="50" charset="-128"/>
              </a:rPr>
              <a:t>             &lt;</a:t>
            </a:r>
            <a:r>
              <a:rPr kumimoji="0" lang="en-US" altLang="ja-JP" b="1" dirty="0" err="1">
                <a:solidFill>
                  <a:schemeClr val="bg1"/>
                </a:solidFill>
                <a:latin typeface="Arial" charset="0"/>
                <a:ea typeface="ＭＳ Ｐゴシック" pitchFamily="50" charset="-128"/>
              </a:rPr>
              <a:t>RenderedTexture</a:t>
            </a:r>
            <a:r>
              <a:rPr kumimoji="0" lang="en-US" altLang="ja-JP" dirty="0">
                <a:solidFill>
                  <a:schemeClr val="bg1"/>
                </a:solidFill>
                <a:latin typeface="Arial" charset="0"/>
                <a:ea typeface="ＭＳ Ｐゴシック" pitchFamily="50" charset="-128"/>
              </a:rPr>
              <a:t> DEF="dt_2" id="dt_2" class="</a:t>
            </a:r>
            <a:r>
              <a:rPr kumimoji="0" lang="en-US" altLang="ja-JP" dirty="0" err="1">
                <a:solidFill>
                  <a:schemeClr val="bg1"/>
                </a:solidFill>
                <a:latin typeface="Arial" charset="0"/>
                <a:ea typeface="ＭＳ Ｐゴシック" pitchFamily="50" charset="-128"/>
              </a:rPr>
              <a:t>depth_texture</a:t>
            </a:r>
            <a:r>
              <a:rPr kumimoji="0" lang="en-US" altLang="ja-JP" dirty="0">
                <a:solidFill>
                  <a:schemeClr val="bg1"/>
                </a:solidFill>
                <a:latin typeface="Arial" charset="0"/>
                <a:ea typeface="ＭＳ Ｐゴシック" pitchFamily="50" charset="-128"/>
              </a:rPr>
              <a:t>" </a:t>
            </a:r>
            <a:endParaRPr kumimoji="0" lang="en-US" altLang="ja-JP" dirty="0" smtClean="0">
              <a:solidFill>
                <a:schemeClr val="bg1"/>
              </a:solidFill>
              <a:latin typeface="Arial" charset="0"/>
              <a:ea typeface="ＭＳ Ｐゴシック" pitchFamily="50" charset="-128"/>
            </a:endParaRPr>
          </a:p>
          <a:p>
            <a:pPr defTabSz="9683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dirty="0" smtClean="0">
                <a:solidFill>
                  <a:schemeClr val="bg1"/>
                </a:solidFill>
                <a:latin typeface="Arial" charset="0"/>
                <a:ea typeface="ＭＳ Ｐゴシック" pitchFamily="50" charset="-128"/>
              </a:rPr>
              <a:t>　　　</a:t>
            </a:r>
            <a:r>
              <a:rPr kumimoji="0" lang="ja-JP" altLang="en-US" dirty="0">
                <a:solidFill>
                  <a:schemeClr val="bg1"/>
                </a:solidFill>
                <a:latin typeface="Arial" charset="0"/>
                <a:ea typeface="ＭＳ Ｐゴシック" pitchFamily="50" charset="-128"/>
              </a:rPr>
              <a:t> </a:t>
            </a:r>
            <a:r>
              <a:rPr kumimoji="0" lang="ja-JP" altLang="en-US" dirty="0" smtClean="0">
                <a:solidFill>
                  <a:schemeClr val="bg1"/>
                </a:solidFill>
                <a:latin typeface="Arial" charset="0"/>
                <a:ea typeface="ＭＳ Ｐゴシック" pitchFamily="50" charset="-128"/>
              </a:rPr>
              <a:t>        </a:t>
            </a:r>
            <a:r>
              <a:rPr kumimoji="0" lang="en-US" altLang="ja-JP" dirty="0" err="1" smtClean="0">
                <a:solidFill>
                  <a:schemeClr val="bg1"/>
                </a:solidFill>
                <a:latin typeface="Arial" charset="0"/>
                <a:ea typeface="ＭＳ Ｐゴシック" pitchFamily="50" charset="-128"/>
              </a:rPr>
              <a:t>containerField</a:t>
            </a:r>
            <a:r>
              <a:rPr kumimoji="0" lang="en-US" altLang="ja-JP" dirty="0" smtClean="0">
                <a:solidFill>
                  <a:schemeClr val="bg1"/>
                </a:solidFill>
                <a:latin typeface="Arial" charset="0"/>
                <a:ea typeface="ＭＳ Ｐゴシック" pitchFamily="50" charset="-128"/>
              </a:rPr>
              <a:t>=‘</a:t>
            </a:r>
            <a:r>
              <a:rPr kumimoji="0" lang="en-US" altLang="ja-JP" dirty="0" err="1" smtClean="0">
                <a:solidFill>
                  <a:schemeClr val="bg1"/>
                </a:solidFill>
                <a:latin typeface="Arial" charset="0"/>
                <a:ea typeface="ＭＳ Ｐゴシック" pitchFamily="50" charset="-128"/>
              </a:rPr>
              <a:t>depthTexture</a:t>
            </a:r>
            <a:r>
              <a:rPr kumimoji="0" lang="en-US" altLang="ja-JP" dirty="0" smtClean="0">
                <a:solidFill>
                  <a:schemeClr val="bg1"/>
                </a:solidFill>
                <a:latin typeface="Arial" charset="0"/>
                <a:ea typeface="ＭＳ Ｐゴシック" pitchFamily="50" charset="-128"/>
              </a:rPr>
              <a:t>’</a:t>
            </a:r>
            <a:r>
              <a:rPr kumimoji="0" lang="ja-JP" altLang="en-US" dirty="0">
                <a:solidFill>
                  <a:schemeClr val="bg1"/>
                </a:solidFill>
                <a:latin typeface="Arial" charset="0"/>
                <a:ea typeface="ＭＳ Ｐゴシック" pitchFamily="50" charset="-128"/>
              </a:rPr>
              <a:t> </a:t>
            </a:r>
            <a:r>
              <a:rPr kumimoji="0" lang="en-US" altLang="ja-JP" dirty="0" smtClean="0">
                <a:solidFill>
                  <a:schemeClr val="bg1"/>
                </a:solidFill>
                <a:latin typeface="Arial" charset="0"/>
                <a:ea typeface="ＭＳ Ｐゴシック" pitchFamily="50" charset="-128"/>
              </a:rPr>
              <a:t>update="always" </a:t>
            </a:r>
          </a:p>
          <a:p>
            <a:pPr defTabSz="9683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dirty="0">
                <a:solidFill>
                  <a:schemeClr val="bg1"/>
                </a:solidFill>
                <a:latin typeface="Arial" charset="0"/>
                <a:ea typeface="ＭＳ Ｐゴシック" pitchFamily="50" charset="-128"/>
              </a:rPr>
              <a:t> </a:t>
            </a:r>
            <a:r>
              <a:rPr kumimoji="0" lang="en-US" altLang="ja-JP" dirty="0" smtClean="0">
                <a:solidFill>
                  <a:schemeClr val="bg1"/>
                </a:solidFill>
                <a:latin typeface="Arial" charset="0"/>
                <a:ea typeface="ＭＳ Ｐゴシック" pitchFamily="50" charset="-128"/>
              </a:rPr>
              <a:t>            dimensions="1024 1024 4" </a:t>
            </a:r>
            <a:r>
              <a:rPr kumimoji="0" lang="en-US" altLang="ja-JP" b="1" dirty="0" err="1" smtClean="0">
                <a:solidFill>
                  <a:schemeClr val="bg1"/>
                </a:solidFill>
                <a:latin typeface="Arial" charset="0"/>
                <a:ea typeface="ＭＳ Ｐゴシック" pitchFamily="50" charset="-128"/>
              </a:rPr>
              <a:t>depthMap</a:t>
            </a:r>
            <a:r>
              <a:rPr kumimoji="0" lang="en-US" altLang="ja-JP" b="1" dirty="0" smtClean="0">
                <a:solidFill>
                  <a:schemeClr val="bg1"/>
                </a:solidFill>
                <a:latin typeface="Arial" charset="0"/>
                <a:ea typeface="ＭＳ Ｐゴシック" pitchFamily="50" charset="-128"/>
              </a:rPr>
              <a:t>="true“ </a:t>
            </a:r>
            <a:r>
              <a:rPr kumimoji="0" lang="en-US" altLang="ja-JP" dirty="0" smtClean="0">
                <a:solidFill>
                  <a:schemeClr val="bg1"/>
                </a:solidFill>
                <a:latin typeface="Arial" charset="0"/>
                <a:ea typeface="ＭＳ Ｐゴシック" pitchFamily="50" charset="-128"/>
              </a:rPr>
              <a:t>compressed=“true”&gt;</a:t>
            </a:r>
          </a:p>
          <a:p>
            <a:pPr defTabSz="9683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dirty="0" smtClean="0">
                <a:solidFill>
                  <a:schemeClr val="bg1"/>
                </a:solidFill>
                <a:latin typeface="Arial" charset="0"/>
                <a:ea typeface="ＭＳ Ｐゴシック" pitchFamily="50" charset="-128"/>
              </a:rPr>
              <a:t>          &lt;/</a:t>
            </a:r>
            <a:r>
              <a:rPr kumimoji="0" lang="en-US" altLang="ja-JP" dirty="0" err="1">
                <a:solidFill>
                  <a:schemeClr val="bg1"/>
                </a:solidFill>
                <a:latin typeface="Arial" charset="0"/>
                <a:ea typeface="ＭＳ Ｐゴシック" pitchFamily="50" charset="-128"/>
              </a:rPr>
              <a:t>RenderedTexture</a:t>
            </a:r>
            <a:r>
              <a:rPr kumimoji="0" lang="en-US" altLang="ja-JP" dirty="0">
                <a:solidFill>
                  <a:schemeClr val="bg1"/>
                </a:solidFill>
                <a:latin typeface="Arial" charset="0"/>
                <a:ea typeface="ＭＳ Ｐゴシック" pitchFamily="50" charset="-128"/>
              </a:rPr>
              <a:t>&gt;</a:t>
            </a:r>
          </a:p>
          <a:p>
            <a:pPr defTabSz="9683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dirty="0" smtClean="0">
                <a:solidFill>
                  <a:schemeClr val="bg1"/>
                </a:solidFill>
                <a:latin typeface="Arial" charset="0"/>
                <a:ea typeface="ＭＳ Ｐゴシック" pitchFamily="50" charset="-128"/>
              </a:rPr>
              <a:t>    &lt;/</a:t>
            </a:r>
            <a:r>
              <a:rPr kumimoji="0" lang="en-US" altLang="ja-JP" dirty="0" err="1" smtClean="0">
                <a:solidFill>
                  <a:schemeClr val="bg1"/>
                </a:solidFill>
                <a:latin typeface="Arial" charset="0"/>
                <a:ea typeface="ＭＳ Ｐゴシック" pitchFamily="50" charset="-128"/>
              </a:rPr>
              <a:t>RadarVolumeStyle</a:t>
            </a:r>
            <a:r>
              <a:rPr kumimoji="0" lang="en-US" altLang="ja-JP" dirty="0">
                <a:solidFill>
                  <a:schemeClr val="bg1"/>
                </a:solidFill>
                <a:latin typeface="Arial" charset="0"/>
                <a:ea typeface="ＭＳ Ｐゴシック" pitchFamily="50" charset="-128"/>
              </a:rPr>
              <a:t>&gt;</a:t>
            </a:r>
          </a:p>
          <a:p>
            <a:pPr defTabSz="9683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dirty="0" smtClean="0">
                <a:solidFill>
                  <a:schemeClr val="bg1"/>
                </a:solidFill>
                <a:latin typeface="Arial" charset="0"/>
                <a:ea typeface="ＭＳ Ｐゴシック" pitchFamily="50" charset="-128"/>
              </a:rPr>
              <a:t>&lt;/</a:t>
            </a:r>
            <a:r>
              <a:rPr kumimoji="0" lang="en-US" altLang="ja-JP" dirty="0" err="1">
                <a:solidFill>
                  <a:schemeClr val="bg1"/>
                </a:solidFill>
                <a:latin typeface="Arial" charset="0"/>
                <a:ea typeface="ＭＳ Ｐゴシック" pitchFamily="50" charset="-128"/>
              </a:rPr>
              <a:t>VolumeData</a:t>
            </a:r>
            <a:r>
              <a:rPr kumimoji="0" lang="en-US" altLang="ja-JP" dirty="0">
                <a:solidFill>
                  <a:schemeClr val="bg1"/>
                </a:solidFill>
                <a:latin typeface="Arial" charset="0"/>
                <a:ea typeface="ＭＳ Ｐゴシック" pitchFamily="50" charset="-128"/>
              </a:rPr>
              <a:t>&gt;</a:t>
            </a:r>
            <a:endParaRPr kumimoji="0" lang="ja-JP" alt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9" name="ホームベース 48"/>
          <p:cNvSpPr/>
          <p:nvPr/>
        </p:nvSpPr>
        <p:spPr bwMode="auto">
          <a:xfrm>
            <a:off x="4946076" y="51952"/>
            <a:ext cx="1350817" cy="246642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dirty="0" smtClean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1.</a:t>
            </a:r>
            <a:r>
              <a:rPr kumimoji="0" lang="en-US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Application</a:t>
            </a:r>
            <a:endParaRPr kumimoji="0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0" name="ホームベース 49"/>
          <p:cNvSpPr/>
          <p:nvPr/>
        </p:nvSpPr>
        <p:spPr bwMode="auto">
          <a:xfrm>
            <a:off x="6348848" y="51952"/>
            <a:ext cx="1350817" cy="246642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2. X3D/X3DOM</a:t>
            </a:r>
            <a:endParaRPr kumimoji="0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1" name="ホームベース 50"/>
          <p:cNvSpPr/>
          <p:nvPr/>
        </p:nvSpPr>
        <p:spPr bwMode="auto">
          <a:xfrm>
            <a:off x="7741229" y="51952"/>
            <a:ext cx="1350817" cy="246642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dirty="0" smtClean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3. Compression</a:t>
            </a:r>
            <a:endParaRPr kumimoji="0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455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i="1" dirty="0" err="1" smtClean="0"/>
              <a:t>RadarVolumeStyle</a:t>
            </a:r>
            <a:endParaRPr kumimoji="1" lang="en-US" altLang="ja-JP" i="1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lang="en-US" altLang="ja-JP" i="1" dirty="0" smtClean="0"/>
              <a:t>compression</a:t>
            </a:r>
            <a:r>
              <a:rPr lang="en-US" altLang="ja-JP" dirty="0" smtClean="0"/>
              <a:t> </a:t>
            </a:r>
            <a:r>
              <a:rPr lang="en-US" altLang="ja-JP" dirty="0" smtClean="0"/>
              <a:t>field in </a:t>
            </a:r>
            <a:r>
              <a:rPr lang="en-US" altLang="ja-JP" dirty="0" err="1" smtClean="0"/>
              <a:t>ImageTextureAtlas</a:t>
            </a:r>
            <a:r>
              <a:rPr lang="en-US" altLang="ja-JP" dirty="0" smtClean="0"/>
              <a:t> node</a:t>
            </a:r>
          </a:p>
          <a:p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379414" y="103912"/>
            <a:ext cx="8369300" cy="620713"/>
          </a:xfrm>
        </p:spPr>
        <p:txBody>
          <a:bodyPr/>
          <a:lstStyle/>
          <a:p>
            <a:r>
              <a:rPr lang="en-US" altLang="ja-JP" dirty="0" smtClean="0"/>
              <a:t>We will commit to </a:t>
            </a:r>
            <a:r>
              <a:rPr kumimoji="1" lang="en-US" altLang="ja-JP" dirty="0" smtClean="0"/>
              <a:t>X3DOM 1.6.2 1.7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379415" y="962076"/>
            <a:ext cx="440040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ja-JP" dirty="0">
                <a:latin typeface="Arial" panose="020B0604020202020204" pitchFamily="34" charset="0"/>
                <a:ea typeface="ＭＳ 明朝" panose="02020609040205080304" pitchFamily="17" charset="-128"/>
              </a:rPr>
              <a:t> </a:t>
            </a:r>
            <a:endParaRPr lang="ja-JP" altLang="ja-JP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en-US" altLang="ja-JP" sz="1200" dirty="0" err="1">
                <a:latin typeface="Arial" panose="020B0604020202020204" pitchFamily="34" charset="0"/>
                <a:ea typeface="ＭＳ 明朝" panose="02020609040205080304" pitchFamily="17" charset="-128"/>
              </a:rPr>
              <a:t>RadarVolumeStyle</a:t>
            </a:r>
            <a:r>
              <a:rPr lang="en-US" altLang="ja-JP" sz="1200" dirty="0">
                <a:latin typeface="Arial" panose="020B0604020202020204" pitchFamily="34" charset="0"/>
                <a:ea typeface="ＭＳ 明朝" panose="02020609040205080304" pitchFamily="17" charset="-128"/>
              </a:rPr>
              <a:t>: </a:t>
            </a:r>
            <a:r>
              <a:rPr lang="en-US" altLang="ja-JP" sz="1200" dirty="0" err="1">
                <a:latin typeface="Arial" panose="020B0604020202020204" pitchFamily="34" charset="0"/>
                <a:ea typeface="ＭＳ 明朝" panose="02020609040205080304" pitchFamily="17" charset="-128"/>
              </a:rPr>
              <a:t>XDNode</a:t>
            </a:r>
            <a:r>
              <a:rPr lang="en-US" altLang="ja-JP" sz="1200" dirty="0">
                <a:latin typeface="Arial" panose="020B0604020202020204" pitchFamily="34" charset="0"/>
                <a:ea typeface="ＭＳ 明朝" panose="02020609040205080304" pitchFamily="17" charset="-128"/>
              </a:rPr>
              <a:t>{</a:t>
            </a:r>
            <a:endParaRPr lang="ja-JP" altLang="ja-JP" sz="12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en-US" altLang="ja-JP" sz="1200" b="1" i="1" dirty="0" err="1">
                <a:latin typeface="Arial" panose="020B0604020202020204" pitchFamily="34" charset="0"/>
                <a:ea typeface="ＭＳ 明朝" panose="02020609040205080304" pitchFamily="17" charset="-128"/>
              </a:rPr>
              <a:t>SFNode</a:t>
            </a:r>
            <a:r>
              <a:rPr lang="en-US" altLang="ja-JP" sz="1200" b="1" i="1" dirty="0">
                <a:latin typeface="Arial" panose="020B0604020202020204" pitchFamily="34" charset="0"/>
                <a:ea typeface="ＭＳ 明朝" panose="02020609040205080304" pitchFamily="17" charset="-128"/>
              </a:rPr>
              <a:t>    [</a:t>
            </a:r>
            <a:r>
              <a:rPr lang="en-US" altLang="ja-JP" sz="1200" b="1" i="1" dirty="0" err="1">
                <a:latin typeface="Arial" panose="020B0604020202020204" pitchFamily="34" charset="0"/>
                <a:ea typeface="ＭＳ 明朝" panose="02020609040205080304" pitchFamily="17" charset="-128"/>
              </a:rPr>
              <a:t>in,out</a:t>
            </a:r>
            <a:r>
              <a:rPr lang="en-US" altLang="ja-JP" sz="1200" b="1" i="1" dirty="0">
                <a:latin typeface="Arial" panose="020B0604020202020204" pitchFamily="34" charset="0"/>
                <a:ea typeface="ＭＳ 明朝" panose="02020609040205080304" pitchFamily="17" charset="-128"/>
              </a:rPr>
              <a:t>]  </a:t>
            </a:r>
            <a:r>
              <a:rPr lang="en-US" altLang="ja-JP" sz="1200" b="1" i="1" dirty="0" err="1">
                <a:latin typeface="Arial" panose="020B0604020202020204" pitchFamily="34" charset="0"/>
                <a:ea typeface="ＭＳ 明朝" panose="02020609040205080304" pitchFamily="17" charset="-128"/>
              </a:rPr>
              <a:t>depthTexture</a:t>
            </a:r>
            <a:r>
              <a:rPr lang="en-US" altLang="ja-JP" sz="1200" b="1" i="1" dirty="0">
                <a:latin typeface="Arial" panose="020B0604020202020204" pitchFamily="34" charset="0"/>
                <a:ea typeface="ＭＳ 明朝" panose="02020609040205080304" pitchFamily="17" charset="-128"/>
              </a:rPr>
              <a:t>  [Texture]</a:t>
            </a:r>
            <a:endParaRPr lang="ja-JP" altLang="ja-JP" sz="12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en-US" altLang="ja-JP" sz="1200" dirty="0" err="1">
                <a:latin typeface="Arial" panose="020B0604020202020204" pitchFamily="34" charset="0"/>
                <a:ea typeface="ＭＳ 明朝" panose="02020609040205080304" pitchFamily="17" charset="-128"/>
              </a:rPr>
              <a:t>SFNode</a:t>
            </a:r>
            <a:r>
              <a:rPr lang="en-US" altLang="ja-JP" sz="1200" dirty="0">
                <a:latin typeface="Arial" panose="020B0604020202020204" pitchFamily="34" charset="0"/>
                <a:ea typeface="ＭＳ 明朝" panose="02020609040205080304" pitchFamily="17" charset="-128"/>
              </a:rPr>
              <a:t>    [</a:t>
            </a:r>
            <a:r>
              <a:rPr lang="en-US" altLang="ja-JP" sz="1200" dirty="0" err="1">
                <a:latin typeface="Arial" panose="020B0604020202020204" pitchFamily="34" charset="0"/>
                <a:ea typeface="ＭＳ 明朝" panose="02020609040205080304" pitchFamily="17" charset="-128"/>
              </a:rPr>
              <a:t>in,out</a:t>
            </a:r>
            <a:r>
              <a:rPr lang="en-US" altLang="ja-JP" sz="1200" dirty="0">
                <a:latin typeface="Arial" panose="020B0604020202020204" pitchFamily="34" charset="0"/>
                <a:ea typeface="ＭＳ 明朝" panose="02020609040205080304" pitchFamily="17" charset="-128"/>
              </a:rPr>
              <a:t>]  </a:t>
            </a:r>
            <a:r>
              <a:rPr lang="en-US" altLang="ja-JP" sz="1200" dirty="0" err="1">
                <a:latin typeface="Arial" panose="020B0604020202020204" pitchFamily="34" charset="0"/>
                <a:ea typeface="ＭＳ 明朝" panose="02020609040205080304" pitchFamily="17" charset="-128"/>
              </a:rPr>
              <a:t>transferFunction</a:t>
            </a:r>
            <a:r>
              <a:rPr lang="en-US" altLang="ja-JP" sz="1200" dirty="0">
                <a:latin typeface="Arial" panose="020B0604020202020204" pitchFamily="34" charset="0"/>
                <a:ea typeface="ＭＳ 明朝" panose="02020609040205080304" pitchFamily="17" charset="-128"/>
              </a:rPr>
              <a:t>  [Texture]</a:t>
            </a:r>
            <a:endParaRPr lang="ja-JP" altLang="ja-JP" sz="12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en-US" altLang="ja-JP" sz="1200" b="1" i="1" dirty="0" err="1">
                <a:latin typeface="Arial" panose="020B0604020202020204" pitchFamily="34" charset="0"/>
                <a:ea typeface="ＭＳ 明朝" panose="02020609040205080304" pitchFamily="17" charset="-128"/>
              </a:rPr>
              <a:t>SFFloat</a:t>
            </a:r>
            <a:r>
              <a:rPr lang="en-US" altLang="ja-JP" sz="1200" b="1" i="1" dirty="0">
                <a:latin typeface="Arial" panose="020B0604020202020204" pitchFamily="34" charset="0"/>
                <a:ea typeface="ＭＳ 明朝" panose="02020609040205080304" pitchFamily="17" charset="-128"/>
              </a:rPr>
              <a:t>   [</a:t>
            </a:r>
            <a:r>
              <a:rPr lang="en-US" altLang="ja-JP" sz="1200" b="1" i="1" dirty="0" err="1">
                <a:latin typeface="Arial" panose="020B0604020202020204" pitchFamily="34" charset="0"/>
                <a:ea typeface="ＭＳ 明朝" panose="02020609040205080304" pitchFamily="17" charset="-128"/>
              </a:rPr>
              <a:t>in,out</a:t>
            </a:r>
            <a:r>
              <a:rPr lang="en-US" altLang="ja-JP" sz="1200" b="1" i="1" dirty="0">
                <a:latin typeface="Arial" panose="020B0604020202020204" pitchFamily="34" charset="0"/>
                <a:ea typeface="ＭＳ 明朝" panose="02020609040205080304" pitchFamily="17" charset="-128"/>
              </a:rPr>
              <a:t>]  </a:t>
            </a:r>
            <a:r>
              <a:rPr lang="en-US" altLang="ja-JP" sz="1200" b="1" i="1" dirty="0" err="1">
                <a:latin typeface="Arial" panose="020B0604020202020204" pitchFamily="34" charset="0"/>
                <a:ea typeface="ＭＳ 明朝" panose="02020609040205080304" pitchFamily="17" charset="-128"/>
              </a:rPr>
              <a:t>isoSurfaceCutoffValue</a:t>
            </a:r>
            <a:r>
              <a:rPr lang="en-US" altLang="ja-JP" sz="1200" b="1" i="1" dirty="0">
                <a:latin typeface="Arial" panose="020B0604020202020204" pitchFamily="34" charset="0"/>
                <a:ea typeface="ＭＳ 明朝" panose="02020609040205080304" pitchFamily="17" charset="-128"/>
              </a:rPr>
              <a:t>  0.4</a:t>
            </a:r>
            <a:endParaRPr lang="ja-JP" altLang="ja-JP" sz="12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en-US" altLang="ja-JP" sz="1200" b="1" i="1" dirty="0" err="1">
                <a:latin typeface="Arial" panose="020B0604020202020204" pitchFamily="34" charset="0"/>
                <a:ea typeface="ＭＳ 明朝" panose="02020609040205080304" pitchFamily="17" charset="-128"/>
              </a:rPr>
              <a:t>SFFloat</a:t>
            </a:r>
            <a:r>
              <a:rPr lang="en-US" altLang="ja-JP" sz="1200" b="1" i="1" dirty="0">
                <a:latin typeface="Arial" panose="020B0604020202020204" pitchFamily="34" charset="0"/>
                <a:ea typeface="ＭＳ 明朝" panose="02020609040205080304" pitchFamily="17" charset="-128"/>
              </a:rPr>
              <a:t>   [</a:t>
            </a:r>
            <a:r>
              <a:rPr lang="en-US" altLang="ja-JP" sz="1200" b="1" i="1" dirty="0" err="1">
                <a:latin typeface="Arial" panose="020B0604020202020204" pitchFamily="34" charset="0"/>
                <a:ea typeface="ＭＳ 明朝" panose="02020609040205080304" pitchFamily="17" charset="-128"/>
              </a:rPr>
              <a:t>in,out</a:t>
            </a:r>
            <a:r>
              <a:rPr lang="en-US" altLang="ja-JP" sz="1200" b="1" i="1" dirty="0">
                <a:latin typeface="Arial" panose="020B0604020202020204" pitchFamily="34" charset="0"/>
                <a:ea typeface="ＭＳ 明朝" panose="02020609040205080304" pitchFamily="17" charset="-128"/>
              </a:rPr>
              <a:t>]  transparency           0.7</a:t>
            </a:r>
            <a:endParaRPr lang="ja-JP" altLang="ja-JP" sz="12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en-US" altLang="ja-JP" sz="1200" b="1" i="1" dirty="0" err="1">
                <a:latin typeface="Arial" panose="020B0604020202020204" pitchFamily="34" charset="0"/>
                <a:ea typeface="ＭＳ 明朝" panose="02020609040205080304" pitchFamily="17" charset="-128"/>
              </a:rPr>
              <a:t>SFFloat</a:t>
            </a:r>
            <a:r>
              <a:rPr lang="en-US" altLang="ja-JP" sz="1200" b="1" i="1" dirty="0">
                <a:latin typeface="Arial" panose="020B0604020202020204" pitchFamily="34" charset="0"/>
                <a:ea typeface="ＭＳ 明朝" panose="02020609040205080304" pitchFamily="17" charset="-128"/>
              </a:rPr>
              <a:t>   [</a:t>
            </a:r>
            <a:r>
              <a:rPr lang="en-US" altLang="ja-JP" sz="1400" b="1" i="1" dirty="0" err="1">
                <a:latin typeface="Arial" panose="020B0604020202020204" pitchFamily="34" charset="0"/>
                <a:ea typeface="ＭＳ 明朝" panose="02020609040205080304" pitchFamily="17" charset="-128"/>
              </a:rPr>
              <a:t>in,out</a:t>
            </a:r>
            <a:r>
              <a:rPr lang="en-US" altLang="ja-JP" sz="1200" b="1" i="1" dirty="0">
                <a:latin typeface="Arial" panose="020B0604020202020204" pitchFamily="34" charset="0"/>
                <a:ea typeface="ＭＳ 明朝" panose="02020609040205080304" pitchFamily="17" charset="-128"/>
              </a:rPr>
              <a:t>]  brightness             2.3</a:t>
            </a:r>
            <a:endParaRPr lang="ja-JP" altLang="ja-JP" sz="12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en-US" altLang="ja-JP" sz="1200" b="1" i="1" dirty="0" err="1">
                <a:latin typeface="Arial" panose="020B0604020202020204" pitchFamily="34" charset="0"/>
                <a:ea typeface="ＭＳ 明朝" panose="02020609040205080304" pitchFamily="17" charset="-128"/>
              </a:rPr>
              <a:t>SFFloat</a:t>
            </a:r>
            <a:r>
              <a:rPr lang="en-US" altLang="ja-JP" sz="1200" b="1" i="1" dirty="0">
                <a:latin typeface="Arial" panose="020B0604020202020204" pitchFamily="34" charset="0"/>
                <a:ea typeface="ＭＳ 明朝" panose="02020609040205080304" pitchFamily="17" charset="-128"/>
              </a:rPr>
              <a:t>   [</a:t>
            </a:r>
            <a:r>
              <a:rPr lang="en-US" altLang="ja-JP" sz="1200" b="1" i="1" dirty="0" err="1">
                <a:latin typeface="Arial" panose="020B0604020202020204" pitchFamily="34" charset="0"/>
                <a:ea typeface="ＭＳ 明朝" panose="02020609040205080304" pitchFamily="17" charset="-128"/>
              </a:rPr>
              <a:t>in,out</a:t>
            </a:r>
            <a:r>
              <a:rPr lang="en-US" altLang="ja-JP" sz="1200" b="1" i="1" dirty="0">
                <a:latin typeface="Arial" panose="020B0604020202020204" pitchFamily="34" charset="0"/>
                <a:ea typeface="ＭＳ 明朝" panose="02020609040205080304" pitchFamily="17" charset="-128"/>
              </a:rPr>
              <a:t>]  </a:t>
            </a:r>
            <a:r>
              <a:rPr lang="en-US" altLang="ja-JP" sz="1200" b="1" i="1" dirty="0" err="1">
                <a:latin typeface="Arial" panose="020B0604020202020204" pitchFamily="34" charset="0"/>
                <a:ea typeface="ＭＳ 明朝" panose="02020609040205080304" pitchFamily="17" charset="-128"/>
              </a:rPr>
              <a:t>accumFactor</a:t>
            </a:r>
            <a:r>
              <a:rPr lang="en-US" altLang="ja-JP" sz="1200" b="1" i="1" dirty="0">
                <a:latin typeface="Arial" panose="020B0604020202020204" pitchFamily="34" charset="0"/>
                <a:ea typeface="ＭＳ 明朝" panose="02020609040205080304" pitchFamily="17" charset="-128"/>
              </a:rPr>
              <a:t>            0.1</a:t>
            </a:r>
            <a:endParaRPr lang="ja-JP" altLang="ja-JP" sz="12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en-US" altLang="ja-JP" sz="1200" b="1" i="1" dirty="0">
                <a:latin typeface="Arial" panose="020B0604020202020204" pitchFamily="34" charset="0"/>
                <a:ea typeface="ＭＳ 明朝" panose="02020609040205080304" pitchFamily="17" charset="-128"/>
              </a:rPr>
              <a:t>SFVec2f   [</a:t>
            </a:r>
            <a:r>
              <a:rPr lang="en-US" altLang="ja-JP" sz="1200" b="1" i="1" dirty="0" err="1">
                <a:latin typeface="Arial" panose="020B0604020202020204" pitchFamily="34" charset="0"/>
                <a:ea typeface="ＭＳ 明朝" panose="02020609040205080304" pitchFamily="17" charset="-128"/>
              </a:rPr>
              <a:t>in,out</a:t>
            </a:r>
            <a:r>
              <a:rPr lang="en-US" altLang="ja-JP" sz="1200" b="1" i="1" dirty="0">
                <a:latin typeface="Arial" panose="020B0604020202020204" pitchFamily="34" charset="0"/>
                <a:ea typeface="ＭＳ 明朝" panose="02020609040205080304" pitchFamily="17" charset="-128"/>
              </a:rPr>
              <a:t>]  </a:t>
            </a:r>
            <a:r>
              <a:rPr lang="en-US" altLang="ja-JP" sz="1200" b="1" i="1" dirty="0" err="1">
                <a:latin typeface="Arial" panose="020B0604020202020204" pitchFamily="34" charset="0"/>
                <a:ea typeface="ＭＳ 明朝" panose="02020609040205080304" pitchFamily="17" charset="-128"/>
              </a:rPr>
              <a:t>intensityLimits</a:t>
            </a:r>
            <a:r>
              <a:rPr lang="en-US" altLang="ja-JP" sz="1200" b="1" i="1" dirty="0">
                <a:latin typeface="Arial" panose="020B0604020202020204" pitchFamily="34" charset="0"/>
                <a:ea typeface="ＭＳ 明朝" panose="02020609040205080304" pitchFamily="17" charset="-128"/>
              </a:rPr>
              <a:t>        0.1, 0.75</a:t>
            </a:r>
            <a:endParaRPr lang="ja-JP" altLang="ja-JP" sz="12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en-US" altLang="ja-JP" sz="1200" b="1" i="1" dirty="0" err="1">
                <a:latin typeface="Arial" panose="020B0604020202020204" pitchFamily="34" charset="0"/>
                <a:ea typeface="ＭＳ 明朝" panose="02020609040205080304" pitchFamily="17" charset="-128"/>
              </a:rPr>
              <a:t>SFFloat</a:t>
            </a:r>
            <a:r>
              <a:rPr lang="en-US" altLang="ja-JP" sz="1200" b="1" i="1" dirty="0">
                <a:latin typeface="Arial" panose="020B0604020202020204" pitchFamily="34" charset="0"/>
                <a:ea typeface="ＭＳ 明朝" panose="02020609040205080304" pitchFamily="17" charset="-128"/>
              </a:rPr>
              <a:t>   [in, out] </a:t>
            </a:r>
            <a:r>
              <a:rPr lang="en-US" altLang="ja-JP" sz="1200" b="1" i="1" dirty="0" err="1">
                <a:latin typeface="Arial" panose="020B0604020202020204" pitchFamily="34" charset="0"/>
                <a:ea typeface="ＭＳ 明朝" panose="02020609040205080304" pitchFamily="17" charset="-128"/>
              </a:rPr>
              <a:t>xSectionPosition</a:t>
            </a:r>
            <a:r>
              <a:rPr lang="en-US" altLang="ja-JP" sz="1200" b="1" i="1" dirty="0">
                <a:latin typeface="Arial" panose="020B0604020202020204" pitchFamily="34" charset="0"/>
                <a:ea typeface="ＭＳ 明朝" panose="02020609040205080304" pitchFamily="17" charset="-128"/>
              </a:rPr>
              <a:t>       0.5</a:t>
            </a:r>
            <a:endParaRPr lang="ja-JP" altLang="ja-JP" sz="12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en-US" altLang="ja-JP" sz="1200" b="1" i="1" dirty="0">
                <a:latin typeface="Arial" panose="020B0604020202020204" pitchFamily="34" charset="0"/>
                <a:ea typeface="ＭＳ 明朝" panose="02020609040205080304" pitchFamily="17" charset="-128"/>
              </a:rPr>
              <a:t>SFVec4f   [in, out] </a:t>
            </a:r>
            <a:r>
              <a:rPr lang="en-US" altLang="ja-JP" sz="1200" b="1" i="1" dirty="0" err="1">
                <a:latin typeface="Arial" panose="020B0604020202020204" pitchFamily="34" charset="0"/>
                <a:ea typeface="ＭＳ 明朝" panose="02020609040205080304" pitchFamily="17" charset="-128"/>
              </a:rPr>
              <a:t>xSectionOrientation</a:t>
            </a:r>
            <a:r>
              <a:rPr lang="en-US" altLang="ja-JP" sz="1200" b="1" i="1" dirty="0">
                <a:latin typeface="Arial" panose="020B0604020202020204" pitchFamily="34" charset="0"/>
                <a:ea typeface="ＭＳ 明朝" panose="02020609040205080304" pitchFamily="17" charset="-128"/>
              </a:rPr>
              <a:t>    0.0, 0.0, 1.0, 0.0</a:t>
            </a:r>
            <a:endParaRPr lang="ja-JP" altLang="ja-JP" sz="12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en-US" altLang="ja-JP" sz="1200" b="1" i="1" dirty="0" err="1">
                <a:latin typeface="Arial" panose="020B0604020202020204" pitchFamily="34" charset="0"/>
                <a:ea typeface="ＭＳ 明朝" panose="02020609040205080304" pitchFamily="17" charset="-128"/>
              </a:rPr>
              <a:t>SFFloat</a:t>
            </a:r>
            <a:r>
              <a:rPr lang="en-US" altLang="ja-JP" sz="1200" b="1" i="1" dirty="0">
                <a:latin typeface="Arial" panose="020B0604020202020204" pitchFamily="34" charset="0"/>
                <a:ea typeface="ＭＳ 明朝" panose="02020609040205080304" pitchFamily="17" charset="-128"/>
              </a:rPr>
              <a:t>   [</a:t>
            </a:r>
            <a:r>
              <a:rPr lang="en-US" altLang="ja-JP" sz="1200" b="1" i="1" dirty="0" err="1">
                <a:latin typeface="Arial" panose="020B0604020202020204" pitchFamily="34" charset="0"/>
                <a:ea typeface="ＭＳ 明朝" panose="02020609040205080304" pitchFamily="17" charset="-128"/>
              </a:rPr>
              <a:t>in,out</a:t>
            </a:r>
            <a:r>
              <a:rPr lang="en-US" altLang="ja-JP" sz="1200" b="1" i="1" dirty="0">
                <a:latin typeface="Arial" panose="020B0604020202020204" pitchFamily="34" charset="0"/>
                <a:ea typeface="ＭＳ 明朝" panose="02020609040205080304" pitchFamily="17" charset="-128"/>
              </a:rPr>
              <a:t>]  </a:t>
            </a:r>
            <a:r>
              <a:rPr lang="en-US" altLang="ja-JP" sz="1200" b="1" i="1" dirty="0" err="1">
                <a:latin typeface="Arial" panose="020B0604020202020204" pitchFamily="34" charset="0"/>
                <a:ea typeface="ＭＳ 明朝" panose="02020609040205080304" pitchFamily="17" charset="-128"/>
              </a:rPr>
              <a:t>renderMode</a:t>
            </a:r>
            <a:r>
              <a:rPr lang="en-US" altLang="ja-JP" sz="1200" b="1" i="1" dirty="0">
                <a:latin typeface="Arial" panose="020B0604020202020204" pitchFamily="34" charset="0"/>
                <a:ea typeface="ＭＳ 明朝" panose="02020609040205080304" pitchFamily="17" charset="-128"/>
              </a:rPr>
              <a:t>             0</a:t>
            </a:r>
            <a:endParaRPr lang="ja-JP" altLang="ja-JP" sz="12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79414" y="3941198"/>
            <a:ext cx="710738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ja-JP" sz="1200" dirty="0" err="1">
                <a:latin typeface="Arial" panose="020B0604020202020204" pitchFamily="34" charset="0"/>
                <a:ea typeface="ＭＳ 明朝" panose="02020609040205080304" pitchFamily="17" charset="-128"/>
              </a:rPr>
              <a:t>ImageTextureAtlas</a:t>
            </a:r>
            <a:r>
              <a:rPr lang="en-US" altLang="ja-JP" sz="1200" dirty="0">
                <a:latin typeface="Arial" panose="020B0604020202020204" pitchFamily="34" charset="0"/>
                <a:ea typeface="ＭＳ 明朝" panose="02020609040205080304" pitchFamily="17" charset="-128"/>
              </a:rPr>
              <a:t> : Texture { </a:t>
            </a:r>
            <a:endParaRPr lang="ja-JP" altLang="ja-JP" sz="12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en-US" altLang="ja-JP" sz="1200" dirty="0">
                <a:latin typeface="Arial" panose="020B0604020202020204" pitchFamily="34" charset="0"/>
                <a:ea typeface="ＭＳ 明朝" panose="02020609040205080304" pitchFamily="17" charset="-128"/>
              </a:rPr>
              <a:t>  </a:t>
            </a:r>
            <a:r>
              <a:rPr lang="en-US" altLang="ja-JP" sz="1200" dirty="0" err="1">
                <a:latin typeface="Arial" panose="020B0604020202020204" pitchFamily="34" charset="0"/>
                <a:ea typeface="ＭＳ 明朝" panose="02020609040205080304" pitchFamily="17" charset="-128"/>
              </a:rPr>
              <a:t>SFString</a:t>
            </a:r>
            <a:r>
              <a:rPr lang="en-US" altLang="ja-JP" sz="1200" dirty="0">
                <a:latin typeface="Arial" panose="020B0604020202020204" pitchFamily="34" charset="0"/>
                <a:ea typeface="ＭＳ 明朝" panose="02020609040205080304" pitchFamily="17" charset="-128"/>
              </a:rPr>
              <a:t> []       </a:t>
            </a:r>
            <a:r>
              <a:rPr lang="en-US" altLang="ja-JP" sz="1200" dirty="0" err="1">
                <a:latin typeface="Arial" panose="020B0604020202020204" pitchFamily="34" charset="0"/>
                <a:ea typeface="ＭＳ 明朝" panose="02020609040205080304" pitchFamily="17" charset="-128"/>
              </a:rPr>
              <a:t>crossOrigin</a:t>
            </a:r>
            <a:r>
              <a:rPr lang="en-US" altLang="ja-JP" sz="1200" dirty="0">
                <a:latin typeface="Arial" panose="020B0604020202020204" pitchFamily="34" charset="0"/>
                <a:ea typeface="ＭＳ 明朝" panose="02020609040205080304" pitchFamily="17" charset="-128"/>
              </a:rPr>
              <a:t> NULL</a:t>
            </a:r>
            <a:endParaRPr lang="ja-JP" altLang="ja-JP" sz="12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indent="133350">
              <a:spcAft>
                <a:spcPts val="0"/>
              </a:spcAft>
            </a:pPr>
            <a:r>
              <a:rPr lang="en-US" altLang="ja-JP" sz="1200" dirty="0" err="1">
                <a:latin typeface="Arial" panose="020B0604020202020204" pitchFamily="34" charset="0"/>
                <a:ea typeface="ＭＳ 明朝" panose="02020609040205080304" pitchFamily="17" charset="-128"/>
              </a:rPr>
              <a:t>SFBool</a:t>
            </a:r>
            <a:r>
              <a:rPr lang="en-US" altLang="ja-JP" sz="1200" dirty="0">
                <a:latin typeface="Arial" panose="020B0604020202020204" pitchFamily="34" charset="0"/>
                <a:ea typeface="ＭＳ 明朝" panose="02020609040205080304" pitchFamily="17" charset="-128"/>
              </a:rPr>
              <a:t>   []       </a:t>
            </a:r>
            <a:r>
              <a:rPr lang="en-US" altLang="ja-JP" sz="1200" dirty="0" err="1">
                <a:latin typeface="Arial" panose="020B0604020202020204" pitchFamily="34" charset="0"/>
                <a:ea typeface="ＭＳ 明朝" panose="02020609040205080304" pitchFamily="17" charset="-128"/>
              </a:rPr>
              <a:t>hideChildren</a:t>
            </a:r>
            <a:r>
              <a:rPr lang="en-US" altLang="ja-JP" sz="1200" dirty="0">
                <a:latin typeface="Arial" panose="020B0604020202020204" pitchFamily="34" charset="0"/>
                <a:ea typeface="ＭＳ 明朝" panose="02020609040205080304" pitchFamily="17" charset="-128"/>
              </a:rPr>
              <a:t> TRUE</a:t>
            </a:r>
            <a:endParaRPr lang="ja-JP" altLang="ja-JP" sz="12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indent="133350">
              <a:spcAft>
                <a:spcPts val="0"/>
              </a:spcAft>
            </a:pPr>
            <a:r>
              <a:rPr lang="en-US" altLang="ja-JP" sz="1200" dirty="0" err="1">
                <a:latin typeface="Arial" panose="020B0604020202020204" pitchFamily="34" charset="0"/>
                <a:ea typeface="ＭＳ 明朝" panose="02020609040205080304" pitchFamily="17" charset="-128"/>
              </a:rPr>
              <a:t>SFNode</a:t>
            </a:r>
            <a:r>
              <a:rPr lang="en-US" altLang="ja-JP" sz="1200" dirty="0">
                <a:latin typeface="Arial" panose="020B0604020202020204" pitchFamily="34" charset="0"/>
                <a:ea typeface="ＭＳ 明朝" panose="02020609040205080304" pitchFamily="17" charset="-128"/>
              </a:rPr>
              <a:t>   [</a:t>
            </a:r>
            <a:r>
              <a:rPr lang="en-US" altLang="ja-JP" sz="1200" dirty="0" err="1">
                <a:latin typeface="Arial" panose="020B0604020202020204" pitchFamily="34" charset="0"/>
                <a:ea typeface="ＭＳ 明朝" panose="02020609040205080304" pitchFamily="17" charset="-128"/>
              </a:rPr>
              <a:t>in,out</a:t>
            </a:r>
            <a:r>
              <a:rPr lang="en-US" altLang="ja-JP" sz="1200" dirty="0">
                <a:latin typeface="Arial" panose="020B0604020202020204" pitchFamily="34" charset="0"/>
                <a:ea typeface="ＭＳ 明朝" panose="02020609040205080304" pitchFamily="17" charset="-128"/>
              </a:rPr>
              <a:t>] metadata          NULL [X3DMetadataObject]</a:t>
            </a:r>
            <a:endParaRPr lang="ja-JP" altLang="ja-JP" sz="12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indent="133350">
              <a:spcAft>
                <a:spcPts val="0"/>
              </a:spcAft>
            </a:pPr>
            <a:r>
              <a:rPr lang="en-US" altLang="ja-JP" sz="1200" dirty="0">
                <a:latin typeface="Arial" panose="020B0604020202020204" pitchFamily="34" charset="0"/>
                <a:ea typeface="ＭＳ 明朝" panose="02020609040205080304" pitchFamily="17" charset="-128"/>
              </a:rPr>
              <a:t>SFInt32   []       </a:t>
            </a:r>
            <a:r>
              <a:rPr lang="en-US" altLang="ja-JP" sz="1200" dirty="0" err="1">
                <a:latin typeface="Arial" panose="020B0604020202020204" pitchFamily="34" charset="0"/>
                <a:ea typeface="ＭＳ 明朝" panose="02020609040205080304" pitchFamily="17" charset="-128"/>
              </a:rPr>
              <a:t>numberOfSlices</a:t>
            </a:r>
            <a:r>
              <a:rPr lang="en-US" altLang="ja-JP" sz="1200" dirty="0">
                <a:latin typeface="Arial" panose="020B0604020202020204" pitchFamily="34" charset="0"/>
                <a:ea typeface="ＭＳ 明朝" panose="02020609040205080304" pitchFamily="17" charset="-128"/>
              </a:rPr>
              <a:t> 0</a:t>
            </a:r>
            <a:endParaRPr lang="ja-JP" altLang="ja-JP" sz="12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indent="133350">
              <a:spcAft>
                <a:spcPts val="0"/>
              </a:spcAft>
            </a:pPr>
            <a:r>
              <a:rPr lang="en-US" altLang="ja-JP" sz="1200" dirty="0">
                <a:latin typeface="Arial" panose="020B0604020202020204" pitchFamily="34" charset="0"/>
                <a:ea typeface="ＭＳ 明朝" panose="02020609040205080304" pitchFamily="17" charset="-128"/>
              </a:rPr>
              <a:t>SFInt32   []       </a:t>
            </a:r>
            <a:r>
              <a:rPr lang="en-US" altLang="ja-JP" sz="1400" dirty="0" err="1">
                <a:latin typeface="Arial" panose="020B0604020202020204" pitchFamily="34" charset="0"/>
                <a:ea typeface="ＭＳ 明朝" panose="02020609040205080304" pitchFamily="17" charset="-128"/>
              </a:rPr>
              <a:t>origChannelCount</a:t>
            </a:r>
            <a:r>
              <a:rPr lang="en-US" altLang="ja-JP" sz="1200" dirty="0">
                <a:latin typeface="Arial" panose="020B0604020202020204" pitchFamily="34" charset="0"/>
                <a:ea typeface="ＭＳ 明朝" panose="02020609040205080304" pitchFamily="17" charset="-128"/>
              </a:rPr>
              <a:t> 0</a:t>
            </a:r>
            <a:endParaRPr lang="ja-JP" altLang="ja-JP" sz="12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indent="133350">
              <a:spcAft>
                <a:spcPts val="0"/>
              </a:spcAft>
            </a:pPr>
            <a:r>
              <a:rPr lang="en-US" altLang="ja-JP" sz="1200" dirty="0" err="1">
                <a:latin typeface="Arial" panose="020B0604020202020204" pitchFamily="34" charset="0"/>
                <a:ea typeface="ＭＳ 明朝" panose="02020609040205080304" pitchFamily="17" charset="-128"/>
              </a:rPr>
              <a:t>SFBool</a:t>
            </a:r>
            <a:r>
              <a:rPr lang="en-US" altLang="ja-JP" sz="1200" dirty="0">
                <a:latin typeface="Arial" panose="020B0604020202020204" pitchFamily="34" charset="0"/>
                <a:ea typeface="ＭＳ 明朝" panose="02020609040205080304" pitchFamily="17" charset="-128"/>
              </a:rPr>
              <a:t>    []       </a:t>
            </a:r>
            <a:r>
              <a:rPr lang="en-US" altLang="ja-JP" sz="1200" dirty="0" err="1">
                <a:latin typeface="Arial" panose="020B0604020202020204" pitchFamily="34" charset="0"/>
                <a:ea typeface="ＭＳ 明朝" panose="02020609040205080304" pitchFamily="17" charset="-128"/>
              </a:rPr>
              <a:t>repeatS</a:t>
            </a:r>
            <a:r>
              <a:rPr lang="en-US" altLang="ja-JP" sz="1200" dirty="0">
                <a:latin typeface="Arial" panose="020B0604020202020204" pitchFamily="34" charset="0"/>
                <a:ea typeface="ＭＳ 明朝" panose="02020609040205080304" pitchFamily="17" charset="-128"/>
              </a:rPr>
              <a:t>           TRUE </a:t>
            </a:r>
            <a:endParaRPr lang="ja-JP" altLang="ja-JP" sz="12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en-US" altLang="ja-JP" sz="1200" dirty="0">
                <a:latin typeface="Arial" panose="020B0604020202020204" pitchFamily="34" charset="0"/>
                <a:ea typeface="ＭＳ 明朝" panose="02020609040205080304" pitchFamily="17" charset="-128"/>
              </a:rPr>
              <a:t>  </a:t>
            </a:r>
            <a:r>
              <a:rPr lang="en-US" altLang="ja-JP" sz="1200" dirty="0" err="1">
                <a:latin typeface="Arial" panose="020B0604020202020204" pitchFamily="34" charset="0"/>
                <a:ea typeface="ＭＳ 明朝" panose="02020609040205080304" pitchFamily="17" charset="-128"/>
              </a:rPr>
              <a:t>SFBool</a:t>
            </a:r>
            <a:r>
              <a:rPr lang="en-US" altLang="ja-JP" sz="1200" dirty="0">
                <a:latin typeface="Arial" panose="020B0604020202020204" pitchFamily="34" charset="0"/>
                <a:ea typeface="ＭＳ 明朝" panose="02020609040205080304" pitchFamily="17" charset="-128"/>
              </a:rPr>
              <a:t>    []       </a:t>
            </a:r>
            <a:r>
              <a:rPr lang="en-US" altLang="ja-JP" sz="1200" dirty="0" err="1">
                <a:latin typeface="Arial" panose="020B0604020202020204" pitchFamily="34" charset="0"/>
                <a:ea typeface="ＭＳ 明朝" panose="02020609040205080304" pitchFamily="17" charset="-128"/>
              </a:rPr>
              <a:t>repeatT</a:t>
            </a:r>
            <a:r>
              <a:rPr lang="en-US" altLang="ja-JP" sz="1200" dirty="0">
                <a:latin typeface="Arial" panose="020B0604020202020204" pitchFamily="34" charset="0"/>
                <a:ea typeface="ＭＳ 明朝" panose="02020609040205080304" pitchFamily="17" charset="-128"/>
              </a:rPr>
              <a:t>           TRUE</a:t>
            </a:r>
            <a:endParaRPr lang="ja-JP" altLang="ja-JP" sz="12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indent="133350">
              <a:spcAft>
                <a:spcPts val="0"/>
              </a:spcAft>
            </a:pPr>
            <a:r>
              <a:rPr lang="en-US" altLang="ja-JP" sz="1200" dirty="0" err="1">
                <a:latin typeface="Arial" panose="020B0604020202020204" pitchFamily="34" charset="0"/>
                <a:ea typeface="ＭＳ 明朝" panose="02020609040205080304" pitchFamily="17" charset="-128"/>
              </a:rPr>
              <a:t>SFBool</a:t>
            </a:r>
            <a:r>
              <a:rPr lang="en-US" altLang="ja-JP" sz="1200" dirty="0">
                <a:latin typeface="Arial" panose="020B0604020202020204" pitchFamily="34" charset="0"/>
                <a:ea typeface="ＭＳ 明朝" panose="02020609040205080304" pitchFamily="17" charset="-128"/>
              </a:rPr>
              <a:t>    []       scale TRUE</a:t>
            </a:r>
            <a:endParaRPr lang="ja-JP" altLang="ja-JP" sz="12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indent="133350">
              <a:spcAft>
                <a:spcPts val="0"/>
              </a:spcAft>
            </a:pPr>
            <a:r>
              <a:rPr lang="en-US" altLang="ja-JP" sz="1200" dirty="0" err="1">
                <a:latin typeface="Arial" panose="020B0604020202020204" pitchFamily="34" charset="0"/>
                <a:ea typeface="ＭＳ 明朝" panose="02020609040205080304" pitchFamily="17" charset="-128"/>
              </a:rPr>
              <a:t>SFNode</a:t>
            </a:r>
            <a:r>
              <a:rPr lang="en-US" altLang="ja-JP" sz="1200" dirty="0">
                <a:latin typeface="Arial" panose="020B0604020202020204" pitchFamily="34" charset="0"/>
                <a:ea typeface="ＭＳ 明朝" panose="02020609040205080304" pitchFamily="17" charset="-128"/>
              </a:rPr>
              <a:t>    []       </a:t>
            </a:r>
            <a:r>
              <a:rPr lang="en-US" altLang="ja-JP" sz="1200" dirty="0" err="1">
                <a:latin typeface="Arial" panose="020B0604020202020204" pitchFamily="34" charset="0"/>
                <a:ea typeface="ＭＳ 明朝" panose="02020609040205080304" pitchFamily="17" charset="-128"/>
              </a:rPr>
              <a:t>textureProperties</a:t>
            </a:r>
            <a:r>
              <a:rPr lang="en-US" altLang="ja-JP" sz="1200" dirty="0">
                <a:latin typeface="Arial" panose="020B0604020202020204" pitchFamily="34" charset="0"/>
                <a:ea typeface="ＭＳ 明朝" panose="02020609040205080304" pitchFamily="17" charset="-128"/>
              </a:rPr>
              <a:t> NULL [</a:t>
            </a:r>
            <a:r>
              <a:rPr lang="en-US" altLang="ja-JP" sz="1200" dirty="0" err="1">
                <a:latin typeface="Arial" panose="020B0604020202020204" pitchFamily="34" charset="0"/>
                <a:ea typeface="ＭＳ 明朝" panose="02020609040205080304" pitchFamily="17" charset="-128"/>
              </a:rPr>
              <a:t>TextureProperties</a:t>
            </a:r>
            <a:r>
              <a:rPr lang="en-US" altLang="ja-JP" sz="1200" dirty="0">
                <a:latin typeface="Arial" panose="020B0604020202020204" pitchFamily="34" charset="0"/>
                <a:ea typeface="ＭＳ 明朝" panose="02020609040205080304" pitchFamily="17" charset="-128"/>
              </a:rPr>
              <a:t>]</a:t>
            </a:r>
            <a:endParaRPr lang="ja-JP" altLang="ja-JP" sz="12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indent="133350">
              <a:spcAft>
                <a:spcPts val="0"/>
              </a:spcAft>
            </a:pPr>
            <a:r>
              <a:rPr lang="en-US" altLang="ja-JP" sz="1200" dirty="0" err="1">
                <a:latin typeface="Arial" panose="020B0604020202020204" pitchFamily="34" charset="0"/>
                <a:ea typeface="ＭＳ 明朝" panose="02020609040205080304" pitchFamily="17" charset="-128"/>
              </a:rPr>
              <a:t>MFString</a:t>
            </a:r>
            <a:r>
              <a:rPr lang="en-US" altLang="ja-JP" sz="1200" dirty="0">
                <a:latin typeface="Arial" panose="020B0604020202020204" pitchFamily="34" charset="0"/>
                <a:ea typeface="ＭＳ 明朝" panose="02020609040205080304" pitchFamily="17" charset="-128"/>
              </a:rPr>
              <a:t>  [</a:t>
            </a:r>
            <a:r>
              <a:rPr lang="en-US" altLang="ja-JP" sz="1200" dirty="0" err="1">
                <a:latin typeface="Arial" panose="020B0604020202020204" pitchFamily="34" charset="0"/>
                <a:ea typeface="ＭＳ 明朝" panose="02020609040205080304" pitchFamily="17" charset="-128"/>
              </a:rPr>
              <a:t>in,out</a:t>
            </a:r>
            <a:r>
              <a:rPr lang="en-US" altLang="ja-JP" sz="1200" dirty="0">
                <a:latin typeface="Arial" panose="020B0604020202020204" pitchFamily="34" charset="0"/>
                <a:ea typeface="ＭＳ 明朝" panose="02020609040205080304" pitchFamily="17" charset="-128"/>
              </a:rPr>
              <a:t>] </a:t>
            </a:r>
            <a:r>
              <a:rPr lang="en-US" altLang="ja-JP" sz="1200" dirty="0" err="1">
                <a:latin typeface="Arial" panose="020B0604020202020204" pitchFamily="34" charset="0"/>
                <a:ea typeface="ＭＳ 明朝" panose="02020609040205080304" pitchFamily="17" charset="-128"/>
              </a:rPr>
              <a:t>url</a:t>
            </a:r>
            <a:r>
              <a:rPr lang="en-US" altLang="ja-JP" sz="1200" dirty="0">
                <a:latin typeface="Arial" panose="020B0604020202020204" pitchFamily="34" charset="0"/>
                <a:ea typeface="ＭＳ 明朝" panose="02020609040205080304" pitchFamily="17" charset="-128"/>
              </a:rPr>
              <a:t>               []   [URI]</a:t>
            </a:r>
            <a:endParaRPr lang="ja-JP" altLang="ja-JP" sz="12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en-US" altLang="ja-JP" sz="1200" dirty="0">
                <a:latin typeface="Arial" panose="020B0604020202020204" pitchFamily="34" charset="0"/>
                <a:ea typeface="ＭＳ 明朝" panose="02020609040205080304" pitchFamily="17" charset="-128"/>
              </a:rPr>
              <a:t>  </a:t>
            </a:r>
            <a:r>
              <a:rPr lang="en-US" altLang="ja-JP" sz="1200" b="1" i="1" dirty="0" err="1">
                <a:latin typeface="Arial" panose="020B0604020202020204" pitchFamily="34" charset="0"/>
                <a:ea typeface="ＭＳ 明朝" panose="02020609040205080304" pitchFamily="17" charset="-128"/>
              </a:rPr>
              <a:t>SFBool</a:t>
            </a:r>
            <a:r>
              <a:rPr lang="en-US" altLang="ja-JP" sz="1200" b="1" i="1" dirty="0">
                <a:latin typeface="Arial" panose="020B0604020202020204" pitchFamily="34" charset="0"/>
                <a:ea typeface="ＭＳ 明朝" panose="02020609040205080304" pitchFamily="17" charset="-128"/>
              </a:rPr>
              <a:t>    []       compressed FALSE  </a:t>
            </a:r>
            <a:endParaRPr lang="ja-JP" altLang="ja-JP" sz="12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en-US" altLang="ja-JP" sz="1200" dirty="0">
                <a:latin typeface="Arial" panose="020B0604020202020204" pitchFamily="34" charset="0"/>
                <a:ea typeface="ＭＳ 明朝" panose="02020609040205080304" pitchFamily="17" charset="-128"/>
              </a:rPr>
              <a:t>}</a:t>
            </a:r>
            <a:endParaRPr lang="ja-JP" altLang="ja-JP" sz="12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" name="ホームベース 5"/>
          <p:cNvSpPr/>
          <p:nvPr/>
        </p:nvSpPr>
        <p:spPr bwMode="auto">
          <a:xfrm>
            <a:off x="4946076" y="51952"/>
            <a:ext cx="1350817" cy="246642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dirty="0" smtClean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1.</a:t>
            </a:r>
            <a:r>
              <a:rPr kumimoji="0" lang="en-US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Application</a:t>
            </a:r>
            <a:endParaRPr kumimoji="0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7" name="ホームベース 6"/>
          <p:cNvSpPr/>
          <p:nvPr/>
        </p:nvSpPr>
        <p:spPr bwMode="auto">
          <a:xfrm>
            <a:off x="6348848" y="51952"/>
            <a:ext cx="1350817" cy="246642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2. X3D/X3DOM</a:t>
            </a:r>
            <a:endParaRPr kumimoji="0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8" name="ホームベース 7"/>
          <p:cNvSpPr/>
          <p:nvPr/>
        </p:nvSpPr>
        <p:spPr bwMode="auto">
          <a:xfrm>
            <a:off x="7741229" y="51952"/>
            <a:ext cx="1350817" cy="246642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dirty="0" smtClean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3. Compression</a:t>
            </a:r>
            <a:endParaRPr kumimoji="0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10" name="直線コネクタ 9"/>
          <p:cNvCxnSpPr/>
          <p:nvPr/>
        </p:nvCxnSpPr>
        <p:spPr bwMode="auto">
          <a:xfrm flipV="1">
            <a:off x="5749636" y="457201"/>
            <a:ext cx="1066800" cy="1385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 bwMode="auto">
          <a:xfrm flipV="1">
            <a:off x="5749631" y="512621"/>
            <a:ext cx="1066800" cy="1385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角丸四角形吹き出し 11"/>
          <p:cNvSpPr/>
          <p:nvPr/>
        </p:nvSpPr>
        <p:spPr bwMode="auto">
          <a:xfrm>
            <a:off x="5195455" y="4317625"/>
            <a:ext cx="3896591" cy="808557"/>
          </a:xfrm>
          <a:prstGeom prst="wedgeRoundRectCallout">
            <a:avLst>
              <a:gd name="adj1" fmla="val -35901"/>
              <a:gd name="adj2" fmla="val -8586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altLang="ja-JP" sz="2000" dirty="0" smtClean="0">
                <a:solidFill>
                  <a:srgbClr val="0070C0"/>
                </a:solidFill>
                <a:latin typeface="+mj-ea"/>
                <a:ea typeface="+mj-ea"/>
              </a:rPr>
              <a:t>Only for WebGL1.x extensions</a:t>
            </a:r>
            <a:endParaRPr lang="en-US" altLang="ja-JP" sz="2000" dirty="0">
              <a:solidFill>
                <a:srgbClr val="0070C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68155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山形 8"/>
          <p:cNvSpPr/>
          <p:nvPr/>
        </p:nvSpPr>
        <p:spPr bwMode="auto">
          <a:xfrm>
            <a:off x="262832" y="3704447"/>
            <a:ext cx="471841" cy="428625"/>
          </a:xfrm>
          <a:prstGeom prst="chevr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300000"/>
              </a:lnSpc>
              <a:buFont typeface="+mj-lt"/>
              <a:buAutoNum type="arabicPeriod"/>
            </a:pPr>
            <a:r>
              <a:rPr kumimoji="1" lang="en-US" altLang="ja-JP" dirty="0" smtClean="0"/>
              <a:t>About the application</a:t>
            </a:r>
          </a:p>
          <a:p>
            <a:pPr marL="457200" indent="-457200">
              <a:lnSpc>
                <a:spcPct val="300000"/>
              </a:lnSpc>
              <a:buFont typeface="+mj-lt"/>
              <a:buAutoNum type="arabicPeriod"/>
            </a:pPr>
            <a:r>
              <a:rPr lang="en-US" altLang="ja-JP" dirty="0"/>
              <a:t>How we implement with X3D/X3DOM?</a:t>
            </a:r>
          </a:p>
          <a:p>
            <a:pPr marL="457200" indent="-457200">
              <a:lnSpc>
                <a:spcPct val="300000"/>
              </a:lnSpc>
              <a:buFont typeface="+mj-lt"/>
              <a:buAutoNum type="arabicPeriod"/>
            </a:pPr>
            <a:r>
              <a:rPr lang="en-US" altLang="ja-JP" dirty="0"/>
              <a:t>Volumetric texture data compression scheme</a:t>
            </a:r>
          </a:p>
          <a:p>
            <a:pPr marL="457200" indent="-457200">
              <a:lnSpc>
                <a:spcPct val="300000"/>
              </a:lnSpc>
              <a:buFont typeface="+mj-lt"/>
              <a:buAutoNum type="arabicPeriod"/>
            </a:pP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4454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381000" y="878178"/>
            <a:ext cx="8367713" cy="5472112"/>
          </a:xfrm>
        </p:spPr>
        <p:txBody>
          <a:bodyPr/>
          <a:lstStyle/>
          <a:p>
            <a:r>
              <a:rPr lang="en-US" altLang="ja-JP" dirty="0" smtClean="0"/>
              <a:t>Transfer time/ file size</a:t>
            </a:r>
          </a:p>
          <a:p>
            <a:pPr lvl="1"/>
            <a:r>
              <a:rPr lang="en-US" altLang="ja-JP" dirty="0" smtClean="0"/>
              <a:t>20 </a:t>
            </a:r>
            <a:r>
              <a:rPr lang="en-US" altLang="ja-JP" dirty="0"/>
              <a:t>MB bps network speed</a:t>
            </a:r>
          </a:p>
          <a:p>
            <a:endParaRPr kumimoji="1" lang="en-US" altLang="ja-JP" dirty="0" smtClean="0"/>
          </a:p>
          <a:p>
            <a:r>
              <a:rPr lang="en-US" altLang="ja-JP" dirty="0" smtClean="0"/>
              <a:t>Keep image </a:t>
            </a:r>
            <a:r>
              <a:rPr lang="en-US" altLang="ja-JP" dirty="0"/>
              <a:t>q</a:t>
            </a:r>
            <a:r>
              <a:rPr lang="en-US" altLang="ja-JP" dirty="0" smtClean="0"/>
              <a:t>uality </a:t>
            </a:r>
          </a:p>
          <a:p>
            <a:pPr lvl="1"/>
            <a:r>
              <a:rPr lang="en-US" altLang="ja-JP" dirty="0" smtClean="0"/>
              <a:t>Pre-processed data is 8 bit PNG  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Rendering performance</a:t>
            </a:r>
          </a:p>
          <a:p>
            <a:pPr lvl="1"/>
            <a:r>
              <a:rPr lang="en-US" altLang="ja-JP" dirty="0" smtClean="0"/>
              <a:t>GPU memory footprint</a:t>
            </a:r>
          </a:p>
          <a:p>
            <a:pPr marL="0" indent="0">
              <a:buNone/>
            </a:pPr>
            <a:endParaRPr kumimoji="1" lang="en-US" altLang="ja-JP" dirty="0" smtClean="0"/>
          </a:p>
          <a:p>
            <a:pPr lvl="1"/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Considerations</a:t>
            </a:r>
            <a:r>
              <a:rPr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67062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553243" y="1243013"/>
            <a:ext cx="8367713" cy="5472112"/>
          </a:xfrm>
        </p:spPr>
        <p:txBody>
          <a:bodyPr/>
          <a:lstStyle/>
          <a:p>
            <a:pPr marL="457200" indent="-457200">
              <a:buFont typeface="+mj-ea"/>
              <a:buAutoNum type="circleNumDbPlain"/>
            </a:pPr>
            <a:r>
              <a:rPr lang="en-US" altLang="ja-JP" dirty="0"/>
              <a:t>RGBA Channel </a:t>
            </a:r>
            <a:r>
              <a:rPr lang="en-US" altLang="ja-JP" dirty="0" smtClean="0"/>
              <a:t>Stacked</a:t>
            </a:r>
            <a:r>
              <a:rPr lang="ja-JP" altLang="en-US" dirty="0"/>
              <a:t> </a:t>
            </a:r>
            <a:r>
              <a:rPr lang="en-US" altLang="ja-JP" dirty="0" smtClean="0"/>
              <a:t>2D Texture</a:t>
            </a:r>
          </a:p>
          <a:p>
            <a:pPr marL="457200" indent="-457200">
              <a:buFont typeface="+mj-lt"/>
              <a:buAutoNum type="circleNumDbPlain"/>
            </a:pPr>
            <a:r>
              <a:rPr kumimoji="1" lang="en-US" altLang="ja-JP" dirty="0" smtClean="0"/>
              <a:t>DXT5 Compression</a:t>
            </a:r>
            <a:r>
              <a:rPr kumimoji="1" lang="ja-JP" altLang="en-US" dirty="0" smtClean="0"/>
              <a:t>　（</a:t>
            </a:r>
            <a:r>
              <a:rPr kumimoji="1" lang="en-US" altLang="ja-JP" dirty="0" smtClean="0"/>
              <a:t>Block Compression)</a:t>
            </a:r>
          </a:p>
          <a:p>
            <a:pPr marL="457200" indent="-457200">
              <a:buFont typeface="+mj-lt"/>
              <a:buAutoNum type="circleNumDbPlain"/>
            </a:pPr>
            <a:r>
              <a:rPr kumimoji="1" lang="en-US" altLang="ja-JP" dirty="0" smtClean="0"/>
              <a:t>DEFLATE</a:t>
            </a:r>
            <a:r>
              <a:rPr kumimoji="1" lang="ja-JP" altLang="en-US" dirty="0" smtClean="0"/>
              <a:t>　　</a:t>
            </a:r>
            <a:r>
              <a:rPr kumimoji="1" lang="en-US" altLang="ja-JP" dirty="0" smtClean="0"/>
              <a:t> (LZ77 and Huffman encoding)</a:t>
            </a:r>
          </a:p>
          <a:p>
            <a:pPr marL="457200" indent="-457200">
              <a:buFont typeface="+mj-lt"/>
              <a:buAutoNum type="circleNumDbPlain"/>
            </a:pP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379414" y="51957"/>
            <a:ext cx="8369300" cy="620713"/>
          </a:xfrm>
        </p:spPr>
        <p:txBody>
          <a:bodyPr/>
          <a:lstStyle/>
          <a:p>
            <a:r>
              <a:rPr kumimoji="1" lang="en-US" altLang="ja-JP" dirty="0" smtClean="0"/>
              <a:t>Texture Compression Scheme </a:t>
            </a:r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1359844" y="2674875"/>
            <a:ext cx="5664412" cy="3564000"/>
            <a:chOff x="1528357" y="2630425"/>
            <a:chExt cx="5664412" cy="3564000"/>
          </a:xfrm>
        </p:grpSpPr>
        <p:pic>
          <p:nvPicPr>
            <p:cNvPr id="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8357" y="2630425"/>
              <a:ext cx="5664412" cy="356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2053817" y="3341836"/>
              <a:ext cx="4492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dirty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①</a:t>
              </a:r>
              <a:endParaRPr kumimoji="1" lang="ja-JP" altLang="en-US" sz="24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2053817" y="3983649"/>
              <a:ext cx="4492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 smtClean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②</a:t>
              </a: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1604556" y="5000626"/>
              <a:ext cx="4492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dirty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③</a:t>
              </a:r>
              <a:endParaRPr kumimoji="1" lang="ja-JP" altLang="en-US" sz="24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</p:grpSp>
      <p:sp>
        <p:nvSpPr>
          <p:cNvPr id="11" name="ホームベース 10"/>
          <p:cNvSpPr/>
          <p:nvPr/>
        </p:nvSpPr>
        <p:spPr bwMode="auto">
          <a:xfrm>
            <a:off x="4946076" y="51952"/>
            <a:ext cx="1350817" cy="246642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dirty="0" smtClean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1.</a:t>
            </a:r>
            <a:r>
              <a:rPr kumimoji="0" lang="en-US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Application</a:t>
            </a:r>
            <a:endParaRPr kumimoji="0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2" name="ホームベース 11"/>
          <p:cNvSpPr/>
          <p:nvPr/>
        </p:nvSpPr>
        <p:spPr bwMode="auto">
          <a:xfrm>
            <a:off x="6348848" y="51952"/>
            <a:ext cx="1350817" cy="246642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2. X3D/X3DOM</a:t>
            </a:r>
            <a:endParaRPr kumimoji="0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3" name="ホームベース 12"/>
          <p:cNvSpPr/>
          <p:nvPr/>
        </p:nvSpPr>
        <p:spPr bwMode="auto">
          <a:xfrm>
            <a:off x="7741229" y="51952"/>
            <a:ext cx="1350817" cy="246642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dirty="0" smtClean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3. Compression</a:t>
            </a:r>
            <a:endParaRPr kumimoji="0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4" name="コンテンツ プレースホルダー 1"/>
          <p:cNvSpPr txBox="1">
            <a:spLocks/>
          </p:cNvSpPr>
          <p:nvPr/>
        </p:nvSpPr>
        <p:spPr bwMode="auto">
          <a:xfrm>
            <a:off x="381001" y="836613"/>
            <a:ext cx="8367713" cy="996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7338" indent="-287338" algn="l" rtl="0" eaLnBrk="1" fontAlgn="base" hangingPunct="1">
              <a:spcBef>
                <a:spcPct val="0"/>
              </a:spcBef>
              <a:spcAft>
                <a:spcPct val="25000"/>
              </a:spcAft>
              <a:buChar char="•"/>
              <a:defRPr kumimoji="1" sz="2400" b="1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  <a:lvl2pPr marL="573088" indent="-284163" algn="l" rtl="0" eaLnBrk="1" fontAlgn="base" hangingPunct="1">
              <a:spcBef>
                <a:spcPct val="0"/>
              </a:spcBef>
              <a:spcAft>
                <a:spcPct val="25000"/>
              </a:spcAft>
              <a:buChar char="–"/>
              <a:defRPr kumimoji="1" sz="200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2pPr>
            <a:lvl3pPr marL="857250" indent="-282575" algn="l" rtl="0" eaLnBrk="1" fontAlgn="base" hangingPunct="1">
              <a:spcBef>
                <a:spcPct val="0"/>
              </a:spcBef>
              <a:spcAft>
                <a:spcPct val="25000"/>
              </a:spcAft>
              <a:buFont typeface="Helvetica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3pPr>
            <a:lvl4pPr marL="1138238" indent="-279400" algn="l" rtl="0" eaLnBrk="1" fontAlgn="base" hangingPunct="1">
              <a:spcBef>
                <a:spcPct val="0"/>
              </a:spcBef>
              <a:spcAft>
                <a:spcPct val="25000"/>
              </a:spcAft>
              <a:buChar char="–"/>
              <a:defRPr kumimoji="1" sz="200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4pPr>
            <a:lvl5pPr marL="1425575" indent="-284163" algn="l" rtl="0" eaLnBrk="1" fontAlgn="base" hangingPunct="1">
              <a:spcBef>
                <a:spcPct val="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5pPr>
            <a:lvl6pPr marL="1882775" indent="-284163" algn="l" rtl="0" eaLnBrk="1" fontAlgn="base" hangingPunct="1">
              <a:spcBef>
                <a:spcPct val="0"/>
              </a:spcBef>
              <a:spcAft>
                <a:spcPct val="2500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339975" indent="-284163" algn="l" rtl="0" eaLnBrk="1" fontAlgn="base" hangingPunct="1">
              <a:spcBef>
                <a:spcPct val="0"/>
              </a:spcBef>
              <a:spcAft>
                <a:spcPct val="2500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797175" indent="-284163" algn="l" rtl="0" eaLnBrk="1" fontAlgn="base" hangingPunct="1">
              <a:spcBef>
                <a:spcPct val="0"/>
              </a:spcBef>
              <a:spcAft>
                <a:spcPct val="2500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254375" indent="-284163" algn="l" rtl="0" eaLnBrk="1" fontAlgn="base" hangingPunct="1">
              <a:spcBef>
                <a:spcPct val="0"/>
              </a:spcBef>
              <a:spcAft>
                <a:spcPct val="2500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ja-JP" kern="0" dirty="0" smtClean="0">
                <a:solidFill>
                  <a:srgbClr val="0070C0"/>
                </a:solidFill>
              </a:rPr>
              <a:t>Take three steps</a:t>
            </a:r>
          </a:p>
          <a:p>
            <a:endParaRPr lang="ja-JP" altLang="en-US" kern="0" dirty="0"/>
          </a:p>
        </p:txBody>
      </p:sp>
    </p:spTree>
    <p:extLst>
      <p:ext uri="{BB962C8B-B14F-4D97-AF65-F5344CB8AC3E}">
        <p14:creationId xmlns:p14="http://schemas.microsoft.com/office/powerpoint/2010/main" val="270633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コンテンツ プレースホルダー 1"/>
          <p:cNvSpPr>
            <a:spLocks noGrp="1"/>
          </p:cNvSpPr>
          <p:nvPr>
            <p:ph idx="1"/>
          </p:nvPr>
        </p:nvSpPr>
        <p:spPr>
          <a:xfrm>
            <a:off x="381001" y="836613"/>
            <a:ext cx="8367713" cy="996373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 smtClean="0">
                <a:solidFill>
                  <a:srgbClr val="0070C0"/>
                </a:solidFill>
              </a:rPr>
              <a:t>Size of PNG reduced into 1/4</a:t>
            </a:r>
            <a:endParaRPr kumimoji="1" lang="en-US" altLang="ja-JP" dirty="0" smtClean="0">
              <a:solidFill>
                <a:srgbClr val="0070C0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379414" y="114302"/>
            <a:ext cx="8369300" cy="620713"/>
          </a:xfrm>
        </p:spPr>
        <p:txBody>
          <a:bodyPr/>
          <a:lstStyle/>
          <a:p>
            <a:r>
              <a:rPr kumimoji="1" lang="en-US" altLang="ja-JP" dirty="0" smtClean="0"/>
              <a:t>Step1: RGBA Channel Stack</a:t>
            </a:r>
            <a:endParaRPr kumimoji="1" lang="ja-JP" altLang="en-US" dirty="0"/>
          </a:p>
        </p:txBody>
      </p:sp>
      <p:pic>
        <p:nvPicPr>
          <p:cNvPr id="7" name="Picture 143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4" y="1371269"/>
            <a:ext cx="8363727" cy="25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43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69" y="4040725"/>
            <a:ext cx="7175261" cy="22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ホームベース 8"/>
          <p:cNvSpPr/>
          <p:nvPr/>
        </p:nvSpPr>
        <p:spPr bwMode="auto">
          <a:xfrm>
            <a:off x="4946076" y="51952"/>
            <a:ext cx="1350817" cy="246642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dirty="0" smtClean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1.</a:t>
            </a:r>
            <a:r>
              <a:rPr kumimoji="0" lang="en-US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Application</a:t>
            </a:r>
            <a:endParaRPr kumimoji="0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0" name="ホームベース 9"/>
          <p:cNvSpPr/>
          <p:nvPr/>
        </p:nvSpPr>
        <p:spPr bwMode="auto">
          <a:xfrm>
            <a:off x="6348848" y="51952"/>
            <a:ext cx="1350817" cy="246642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2. X3D/X3DOM</a:t>
            </a:r>
            <a:endParaRPr kumimoji="0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1" name="ホームベース 10"/>
          <p:cNvSpPr/>
          <p:nvPr/>
        </p:nvSpPr>
        <p:spPr bwMode="auto">
          <a:xfrm>
            <a:off x="7741229" y="51952"/>
            <a:ext cx="1350817" cy="246642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dirty="0" smtClean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3. Compression</a:t>
            </a:r>
            <a:endParaRPr kumimoji="0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37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コンテンツ プレースホルダー 1"/>
          <p:cNvSpPr txBox="1">
            <a:spLocks/>
          </p:cNvSpPr>
          <p:nvPr/>
        </p:nvSpPr>
        <p:spPr bwMode="auto">
          <a:xfrm>
            <a:off x="381001" y="1184111"/>
            <a:ext cx="8367713" cy="441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7338" indent="-287338" algn="l" rtl="0" eaLnBrk="1" fontAlgn="base" hangingPunct="1">
              <a:spcBef>
                <a:spcPct val="0"/>
              </a:spcBef>
              <a:spcAft>
                <a:spcPct val="25000"/>
              </a:spcAft>
              <a:buChar char="•"/>
              <a:defRPr kumimoji="1" sz="2400" b="1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  <a:lvl2pPr marL="573088" indent="-284163" algn="l" rtl="0" eaLnBrk="1" fontAlgn="base" hangingPunct="1">
              <a:spcBef>
                <a:spcPct val="0"/>
              </a:spcBef>
              <a:spcAft>
                <a:spcPct val="25000"/>
              </a:spcAft>
              <a:buChar char="–"/>
              <a:defRPr kumimoji="1" sz="200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2pPr>
            <a:lvl3pPr marL="857250" indent="-282575" algn="l" rtl="0" eaLnBrk="1" fontAlgn="base" hangingPunct="1">
              <a:spcBef>
                <a:spcPct val="0"/>
              </a:spcBef>
              <a:spcAft>
                <a:spcPct val="25000"/>
              </a:spcAft>
              <a:buFont typeface="Helvetica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3pPr>
            <a:lvl4pPr marL="1138238" indent="-279400" algn="l" rtl="0" eaLnBrk="1" fontAlgn="base" hangingPunct="1">
              <a:spcBef>
                <a:spcPct val="0"/>
              </a:spcBef>
              <a:spcAft>
                <a:spcPct val="25000"/>
              </a:spcAft>
              <a:buChar char="–"/>
              <a:defRPr kumimoji="1" sz="200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4pPr>
            <a:lvl5pPr marL="1425575" indent="-284163" algn="l" rtl="0" eaLnBrk="1" fontAlgn="base" hangingPunct="1">
              <a:spcBef>
                <a:spcPct val="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5pPr>
            <a:lvl6pPr marL="1882775" indent="-284163" algn="l" rtl="0" eaLnBrk="1" fontAlgn="base" hangingPunct="1">
              <a:spcBef>
                <a:spcPct val="0"/>
              </a:spcBef>
              <a:spcAft>
                <a:spcPct val="2500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339975" indent="-284163" algn="l" rtl="0" eaLnBrk="1" fontAlgn="base" hangingPunct="1">
              <a:spcBef>
                <a:spcPct val="0"/>
              </a:spcBef>
              <a:spcAft>
                <a:spcPct val="2500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797175" indent="-284163" algn="l" rtl="0" eaLnBrk="1" fontAlgn="base" hangingPunct="1">
              <a:spcBef>
                <a:spcPct val="0"/>
              </a:spcBef>
              <a:spcAft>
                <a:spcPct val="2500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254375" indent="-284163" algn="l" rtl="0" eaLnBrk="1" fontAlgn="base" hangingPunct="1">
              <a:spcBef>
                <a:spcPct val="0"/>
              </a:spcBef>
              <a:spcAft>
                <a:spcPct val="2500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ja-JP" kern="0" dirty="0" smtClean="0"/>
              <a:t>Needless to decompress in GPU pipeline </a:t>
            </a:r>
          </a:p>
          <a:p>
            <a:r>
              <a:rPr lang="en-US" altLang="ja-JP" kern="0" dirty="0" smtClean="0"/>
              <a:t>Included in Microsoft DirectX</a:t>
            </a:r>
          </a:p>
          <a:p>
            <a:pPr lvl="1"/>
            <a:endParaRPr lang="en-US" altLang="ja-JP" kern="0" dirty="0" smtClean="0"/>
          </a:p>
          <a:p>
            <a:pPr lvl="1"/>
            <a:endParaRPr lang="en-US" altLang="ja-JP" kern="0" dirty="0" smtClean="0"/>
          </a:p>
          <a:p>
            <a:endParaRPr lang="en-US" altLang="ja-JP" kern="0" dirty="0" smtClean="0"/>
          </a:p>
          <a:p>
            <a:endParaRPr lang="ja-JP" altLang="en-US" kern="0" dirty="0"/>
          </a:p>
        </p:txBody>
      </p:sp>
      <p:sp>
        <p:nvSpPr>
          <p:cNvPr id="21" name="コンテンツ プレースホルダー 1"/>
          <p:cNvSpPr>
            <a:spLocks noGrp="1"/>
          </p:cNvSpPr>
          <p:nvPr>
            <p:ph idx="1"/>
          </p:nvPr>
        </p:nvSpPr>
        <p:spPr>
          <a:xfrm>
            <a:off x="381001" y="836613"/>
            <a:ext cx="8367713" cy="996373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 smtClean="0">
                <a:solidFill>
                  <a:srgbClr val="0070C0"/>
                </a:solidFill>
              </a:rPr>
              <a:t>Size of Stacked PNG reduced into 1/4 DXT5 format</a:t>
            </a:r>
            <a:endParaRPr kumimoji="1" lang="en-US" altLang="ja-JP" dirty="0" smtClean="0">
              <a:solidFill>
                <a:srgbClr val="0070C0"/>
              </a:solidFill>
            </a:endParaRPr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379414" y="101602"/>
            <a:ext cx="8369300" cy="620713"/>
          </a:xfrm>
        </p:spPr>
        <p:txBody>
          <a:bodyPr/>
          <a:lstStyle/>
          <a:p>
            <a:r>
              <a:rPr lang="en-US" altLang="ja-JP" dirty="0" smtClean="0"/>
              <a:t>Step2: DXT5 Compression</a:t>
            </a:r>
            <a:endParaRPr kumimoji="1" lang="ja-JP" altLang="en-US" dirty="0"/>
          </a:p>
        </p:txBody>
      </p:sp>
      <p:sp>
        <p:nvSpPr>
          <p:cNvPr id="13" name="右矢印 12"/>
          <p:cNvSpPr/>
          <p:nvPr/>
        </p:nvSpPr>
        <p:spPr bwMode="auto">
          <a:xfrm>
            <a:off x="3158764" y="3344069"/>
            <a:ext cx="624874" cy="414780"/>
          </a:xfrm>
          <a:prstGeom prst="rightArrow">
            <a:avLst/>
          </a:prstGeom>
          <a:solidFill>
            <a:srgbClr val="9999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4" name="角丸四角形 13"/>
          <p:cNvSpPr/>
          <p:nvPr/>
        </p:nvSpPr>
        <p:spPr bwMode="auto">
          <a:xfrm>
            <a:off x="387181" y="4846286"/>
            <a:ext cx="2920795" cy="50824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600" dirty="0" smtClean="0">
                <a:latin typeface="Arial" charset="0"/>
                <a:ea typeface="ＭＳ Ｐゴシック" pitchFamily="50" charset="-128"/>
              </a:rPr>
              <a:t>16</a:t>
            </a:r>
            <a:r>
              <a:rPr kumimoji="0" lang="ja-JP" altLang="en-US" sz="1600" dirty="0">
                <a:latin typeface="Arial" charset="0"/>
                <a:ea typeface="ＭＳ Ｐゴシック" pitchFamily="50" charset="-128"/>
              </a:rPr>
              <a:t> </a:t>
            </a:r>
            <a:r>
              <a:rPr kumimoji="0" lang="en-US" altLang="ja-JP" sz="1600" dirty="0">
                <a:latin typeface="Arial" charset="0"/>
                <a:ea typeface="ＭＳ Ｐゴシック" pitchFamily="50" charset="-128"/>
              </a:rPr>
              <a:t>b</a:t>
            </a:r>
            <a:r>
              <a:rPr kumimoji="0" lang="en-US" altLang="ja-JP" sz="1600" dirty="0" smtClean="0">
                <a:latin typeface="Arial" charset="0"/>
                <a:ea typeface="ＭＳ Ｐゴシック" pitchFamily="50" charset="-128"/>
              </a:rPr>
              <a:t>locks x 4 Bytes</a:t>
            </a:r>
            <a:r>
              <a:rPr kumimoji="0" lang="ja-JP" altLang="en-US" sz="1600" dirty="0" smtClean="0">
                <a:latin typeface="Arial" charset="0"/>
                <a:ea typeface="ＭＳ Ｐゴシック" pitchFamily="50" charset="-128"/>
              </a:rPr>
              <a:t>　</a:t>
            </a:r>
            <a:r>
              <a:rPr kumimoji="0" lang="en-US" altLang="ja-JP" sz="1600" dirty="0" smtClean="0">
                <a:latin typeface="Arial" charset="0"/>
                <a:ea typeface="ＭＳ Ｐゴシック" pitchFamily="50" charset="-128"/>
              </a:rPr>
              <a:t>= 64 Bytes </a:t>
            </a:r>
            <a:r>
              <a:rPr kumimoji="0" lang="en-US" altLang="ja-JP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 </a:t>
            </a:r>
            <a:endParaRPr kumimoji="0" lang="ja-JP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5" name="角丸四角形 14"/>
          <p:cNvSpPr/>
          <p:nvPr/>
        </p:nvSpPr>
        <p:spPr bwMode="auto">
          <a:xfrm>
            <a:off x="4946076" y="5028043"/>
            <a:ext cx="3187700" cy="57249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16 Bytes</a:t>
            </a:r>
            <a:endParaRPr kumimoji="0" lang="ja-JP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6" name="ホームベース 15"/>
          <p:cNvSpPr/>
          <p:nvPr/>
        </p:nvSpPr>
        <p:spPr bwMode="auto">
          <a:xfrm>
            <a:off x="4946076" y="51952"/>
            <a:ext cx="1350817" cy="246642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dirty="0" smtClean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1.</a:t>
            </a:r>
            <a:r>
              <a:rPr kumimoji="0" lang="en-US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Application</a:t>
            </a:r>
            <a:endParaRPr kumimoji="0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7" name="ホームベース 16"/>
          <p:cNvSpPr/>
          <p:nvPr/>
        </p:nvSpPr>
        <p:spPr bwMode="auto">
          <a:xfrm>
            <a:off x="6348848" y="51952"/>
            <a:ext cx="1350817" cy="246642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2. X3D/X3DOM</a:t>
            </a:r>
            <a:endParaRPr kumimoji="0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8" name="ホームベース 17"/>
          <p:cNvSpPr/>
          <p:nvPr/>
        </p:nvSpPr>
        <p:spPr bwMode="auto">
          <a:xfrm>
            <a:off x="7741229" y="51952"/>
            <a:ext cx="1350817" cy="246642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dirty="0" smtClean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3. Compression</a:t>
            </a:r>
            <a:endParaRPr kumimoji="0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pic>
        <p:nvPicPr>
          <p:cNvPr id="1026" name="Picture 2" descr="Diagram of the layout for BC3 compres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884" y="2295403"/>
            <a:ext cx="3895905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角丸四角形吹き出し 23"/>
          <p:cNvSpPr/>
          <p:nvPr/>
        </p:nvSpPr>
        <p:spPr bwMode="auto">
          <a:xfrm>
            <a:off x="5809129" y="1599164"/>
            <a:ext cx="3217887" cy="696239"/>
          </a:xfrm>
          <a:prstGeom prst="wedgeRoundRectCallout">
            <a:avLst>
              <a:gd name="adj1" fmla="val -38163"/>
              <a:gd name="adj2" fmla="val 95590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altLang="ja-JP" sz="2000" dirty="0" smtClean="0">
                <a:solidFill>
                  <a:srgbClr val="0070C0"/>
                </a:solidFill>
                <a:latin typeface="+mj-ea"/>
                <a:ea typeface="+mj-ea"/>
              </a:rPr>
              <a:t>2 alpha, 2 colors </a:t>
            </a:r>
            <a:br>
              <a:rPr lang="en-US" altLang="ja-JP" sz="2000" dirty="0" smtClean="0">
                <a:solidFill>
                  <a:srgbClr val="0070C0"/>
                </a:solidFill>
                <a:latin typeface="+mj-ea"/>
                <a:ea typeface="+mj-ea"/>
              </a:rPr>
            </a:br>
            <a:r>
              <a:rPr lang="en-US" altLang="ja-JP" sz="2000" dirty="0" smtClean="0">
                <a:solidFill>
                  <a:srgbClr val="0070C0"/>
                </a:solidFill>
                <a:latin typeface="+mj-ea"/>
                <a:ea typeface="+mj-ea"/>
              </a:rPr>
              <a:t>and those interpolations </a:t>
            </a:r>
            <a:endParaRPr lang="en-US" altLang="ja-JP" sz="2000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sp>
        <p:nvSpPr>
          <p:cNvPr id="25" name="タイトル 2"/>
          <p:cNvSpPr txBox="1">
            <a:spLocks/>
          </p:cNvSpPr>
          <p:nvPr/>
        </p:nvSpPr>
        <p:spPr bwMode="auto">
          <a:xfrm>
            <a:off x="419232" y="5451556"/>
            <a:ext cx="83693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kern="0" dirty="0" smtClean="0"/>
              <a:t>Step3: DEFLATE</a:t>
            </a:r>
            <a:endParaRPr lang="ja-JP" altLang="en-US" kern="0" dirty="0"/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682181"/>
              </p:ext>
            </p:extLst>
          </p:nvPr>
        </p:nvGraphicFramePr>
        <p:xfrm>
          <a:off x="797858" y="2599765"/>
          <a:ext cx="1986436" cy="1826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6609"/>
                <a:gridCol w="496609"/>
                <a:gridCol w="496609"/>
                <a:gridCol w="496609"/>
              </a:tblGrid>
              <a:tr h="434245">
                <a:tc>
                  <a:txBody>
                    <a:bodyPr/>
                    <a:lstStyle/>
                    <a:p>
                      <a:r>
                        <a:rPr kumimoji="1" lang="ja-JP" altLang="en-US" sz="1200" dirty="0" smtClean="0"/>
                        <a:t>１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/>
                        <a:t>２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/>
                        <a:t>３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/>
                        <a:t>４</a:t>
                      </a:r>
                      <a:endParaRPr kumimoji="1" lang="ja-JP" altLang="en-US" sz="1200" dirty="0"/>
                    </a:p>
                  </a:txBody>
                  <a:tcPr/>
                </a:tc>
              </a:tr>
              <a:tr h="434245">
                <a:tc>
                  <a:txBody>
                    <a:bodyPr/>
                    <a:lstStyle/>
                    <a:p>
                      <a:r>
                        <a:rPr kumimoji="1" lang="ja-JP" altLang="en-US" sz="1200" dirty="0" smtClean="0"/>
                        <a:t>５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/>
                        <a:t>６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/>
                        <a:t>７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/>
                        <a:t>８</a:t>
                      </a:r>
                      <a:endParaRPr kumimoji="1" lang="ja-JP" altLang="en-US" sz="1200" dirty="0"/>
                    </a:p>
                  </a:txBody>
                  <a:tcPr/>
                </a:tc>
              </a:tr>
              <a:tr h="479239">
                <a:tc>
                  <a:txBody>
                    <a:bodyPr/>
                    <a:lstStyle/>
                    <a:p>
                      <a:r>
                        <a:rPr kumimoji="1" lang="ja-JP" altLang="en-US" sz="1200" dirty="0" smtClean="0"/>
                        <a:t>９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/>
                        <a:t>１０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/>
                        <a:t>１１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/>
                        <a:t>１２</a:t>
                      </a:r>
                      <a:endParaRPr kumimoji="1" lang="ja-JP" altLang="en-US" sz="1200" dirty="0"/>
                    </a:p>
                  </a:txBody>
                  <a:tcPr/>
                </a:tc>
              </a:tr>
              <a:tr h="479239">
                <a:tc>
                  <a:txBody>
                    <a:bodyPr/>
                    <a:lstStyle/>
                    <a:p>
                      <a:r>
                        <a:rPr kumimoji="1" lang="ja-JP" altLang="en-US" sz="1200" dirty="0" smtClean="0"/>
                        <a:t>１３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/>
                        <a:t>１４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/>
                        <a:t>１５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/>
                        <a:t>１６</a:t>
                      </a:r>
                      <a:endParaRPr kumimoji="1" lang="ja-JP" alt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076247"/>
              </p:ext>
            </p:extLst>
          </p:nvPr>
        </p:nvGraphicFramePr>
        <p:xfrm>
          <a:off x="4946076" y="2289524"/>
          <a:ext cx="1105100" cy="5345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5100"/>
              </a:tblGrid>
              <a:tr h="267256">
                <a:tc>
                  <a:txBody>
                    <a:bodyPr/>
                    <a:lstStyle/>
                    <a:p>
                      <a:r>
                        <a:rPr kumimoji="1" lang="en-US" altLang="ja-JP" sz="1000" dirty="0" smtClean="0"/>
                        <a:t>alpha_0 </a:t>
                      </a:r>
                      <a:endParaRPr kumimoji="1" lang="ja-JP" altLang="en-US" sz="1000" dirty="0"/>
                    </a:p>
                  </a:txBody>
                  <a:tcPr/>
                </a:tc>
              </a:tr>
              <a:tr h="267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 smtClean="0"/>
                        <a:t>alpha_1 </a:t>
                      </a:r>
                      <a:endParaRPr kumimoji="1" lang="ja-JP" altLang="en-US" sz="100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572066"/>
              </p:ext>
            </p:extLst>
          </p:nvPr>
        </p:nvGraphicFramePr>
        <p:xfrm>
          <a:off x="4946076" y="2834771"/>
          <a:ext cx="3406592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824"/>
                <a:gridCol w="425824"/>
                <a:gridCol w="425824"/>
                <a:gridCol w="425824"/>
                <a:gridCol w="425824"/>
                <a:gridCol w="425824"/>
                <a:gridCol w="425824"/>
                <a:gridCol w="425824"/>
              </a:tblGrid>
              <a:tr h="182880">
                <a:tc>
                  <a:txBody>
                    <a:bodyPr/>
                    <a:lstStyle/>
                    <a:p>
                      <a:r>
                        <a:rPr kumimoji="1" lang="ja-JP" altLang="en-US" sz="1000" dirty="0" smtClean="0"/>
                        <a:t>８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 smtClean="0"/>
                        <a:t>７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 smtClean="0"/>
                        <a:t>６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 smtClean="0"/>
                        <a:t>５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 smtClean="0"/>
                        <a:t>４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 smtClean="0"/>
                        <a:t>３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 smtClean="0"/>
                        <a:t>２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 smtClean="0"/>
                        <a:t>１</a:t>
                      </a:r>
                      <a:endParaRPr kumimoji="1" lang="ja-JP" altLang="en-US" sz="1000" dirty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kumimoji="1" lang="en-US" altLang="ja-JP" sz="1000" dirty="0" smtClean="0"/>
                        <a:t>16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 smtClean="0"/>
                        <a:t>15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 smtClean="0"/>
                        <a:t>14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 smtClean="0"/>
                        <a:t>13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 smtClean="0"/>
                        <a:t>12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 smtClean="0"/>
                        <a:t>11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 smtClean="0"/>
                        <a:t>10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 smtClean="0"/>
                        <a:t>９</a:t>
                      </a:r>
                      <a:endParaRPr kumimoji="1" lang="ja-JP" altLang="en-US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表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058491"/>
              </p:ext>
            </p:extLst>
          </p:nvPr>
        </p:nvGraphicFramePr>
        <p:xfrm>
          <a:off x="4946076" y="3322451"/>
          <a:ext cx="1105100" cy="5345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5100"/>
              </a:tblGrid>
              <a:tr h="267256">
                <a:tc>
                  <a:txBody>
                    <a:bodyPr/>
                    <a:lstStyle/>
                    <a:p>
                      <a:r>
                        <a:rPr kumimoji="1" lang="en-US" altLang="ja-JP" sz="1000" dirty="0" smtClean="0"/>
                        <a:t>color_0 </a:t>
                      </a:r>
                      <a:endParaRPr kumimoji="1" lang="ja-JP" altLang="en-US" sz="1000" dirty="0"/>
                    </a:p>
                  </a:txBody>
                  <a:tcPr/>
                </a:tc>
              </a:tr>
              <a:tr h="267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 smtClean="0"/>
                        <a:t>color_1 </a:t>
                      </a:r>
                      <a:endParaRPr kumimoji="1" lang="ja-JP" altLang="en-US" sz="100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314804"/>
              </p:ext>
            </p:extLst>
          </p:nvPr>
        </p:nvGraphicFramePr>
        <p:xfrm>
          <a:off x="4946076" y="3863468"/>
          <a:ext cx="1350816" cy="975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7704"/>
                <a:gridCol w="337704"/>
                <a:gridCol w="337704"/>
                <a:gridCol w="337704"/>
              </a:tblGrid>
              <a:tr h="232112">
                <a:tc>
                  <a:txBody>
                    <a:bodyPr/>
                    <a:lstStyle/>
                    <a:p>
                      <a:r>
                        <a:rPr kumimoji="1" lang="en-US" altLang="ja-JP" sz="1000" dirty="0" smtClean="0"/>
                        <a:t>4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 smtClean="0"/>
                        <a:t>3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 smtClean="0"/>
                        <a:t>2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 smtClean="0"/>
                        <a:t>1</a:t>
                      </a:r>
                      <a:endParaRPr kumimoji="1" lang="ja-JP" altLang="en-US" sz="1000" dirty="0"/>
                    </a:p>
                  </a:txBody>
                  <a:tcPr/>
                </a:tc>
              </a:tr>
              <a:tr h="232112">
                <a:tc>
                  <a:txBody>
                    <a:bodyPr/>
                    <a:lstStyle/>
                    <a:p>
                      <a:r>
                        <a:rPr kumimoji="1" lang="en-US" altLang="ja-JP" sz="1000" dirty="0" smtClean="0"/>
                        <a:t>8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 smtClean="0"/>
                        <a:t>7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 smtClean="0"/>
                        <a:t>6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 smtClean="0"/>
                        <a:t>5</a:t>
                      </a:r>
                      <a:endParaRPr kumimoji="1" lang="ja-JP" altLang="en-US" sz="1000" dirty="0"/>
                    </a:p>
                  </a:txBody>
                  <a:tcPr/>
                </a:tc>
              </a:tr>
              <a:tr h="232112">
                <a:tc>
                  <a:txBody>
                    <a:bodyPr/>
                    <a:lstStyle/>
                    <a:p>
                      <a:r>
                        <a:rPr kumimoji="1" lang="en-US" altLang="ja-JP" sz="1000" dirty="0" smtClean="0"/>
                        <a:t>12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 smtClean="0"/>
                        <a:t>11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 smtClean="0"/>
                        <a:t>10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 smtClean="0"/>
                        <a:t>9</a:t>
                      </a:r>
                      <a:endParaRPr kumimoji="1" lang="ja-JP" altLang="en-US" sz="1000" dirty="0"/>
                    </a:p>
                  </a:txBody>
                  <a:tcPr/>
                </a:tc>
              </a:tr>
              <a:tr h="232112">
                <a:tc>
                  <a:txBody>
                    <a:bodyPr/>
                    <a:lstStyle/>
                    <a:p>
                      <a:r>
                        <a:rPr kumimoji="1" lang="en-US" altLang="ja-JP" sz="1000" dirty="0" smtClean="0"/>
                        <a:t>16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 smtClean="0"/>
                        <a:t>15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 smtClean="0"/>
                        <a:t>14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 smtClean="0"/>
                        <a:t>13</a:t>
                      </a:r>
                      <a:endParaRPr kumimoji="1" lang="ja-JP" altLang="en-US" sz="1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910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9265762"/>
              </p:ext>
            </p:extLst>
          </p:nvPr>
        </p:nvGraphicFramePr>
        <p:xfrm>
          <a:off x="574963" y="747277"/>
          <a:ext cx="7510066" cy="5487283"/>
        </p:xfrm>
        <a:graphic>
          <a:graphicData uri="http://schemas.openxmlformats.org/drawingml/2006/table">
            <a:tbl>
              <a:tblPr firstRow="1" firstCol="1" bandRow="1"/>
              <a:tblGrid>
                <a:gridCol w="3541748"/>
                <a:gridCol w="2027718"/>
                <a:gridCol w="1940600"/>
              </a:tblGrid>
              <a:tr h="237470">
                <a:tc gridSpan="3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Average size of a single texture file</a:t>
                      </a:r>
                      <a:endParaRPr lang="ja-JP" sz="16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474938"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Dimensions</a:t>
                      </a:r>
                      <a:endParaRPr lang="ja-JP" sz="16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Format</a:t>
                      </a:r>
                      <a:endParaRPr lang="ja-JP" sz="16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128x128x64</a:t>
                      </a:r>
                      <a:endParaRPr lang="ja-JP" sz="160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256x256x256</a:t>
                      </a:r>
                      <a:endParaRPr lang="ja-JP" sz="160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470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Raw Data </a:t>
                      </a:r>
                      <a:endParaRPr lang="ja-JP" sz="16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4MB</a:t>
                      </a:r>
                      <a:endParaRPr lang="ja-JP" sz="16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64MB</a:t>
                      </a:r>
                      <a:endParaRPr lang="ja-JP" sz="160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93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RGBA Channel Stacked 2D Texture (uncompressed)</a:t>
                      </a:r>
                      <a:endParaRPr lang="ja-JP" sz="16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1MB</a:t>
                      </a:r>
                      <a:endParaRPr lang="ja-JP" sz="16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16MB</a:t>
                      </a:r>
                      <a:endParaRPr lang="ja-JP" sz="160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40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RGBA Channel Stacked 2D Texture </a:t>
                      </a:r>
                      <a:endParaRPr lang="ja-JP" sz="16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(</a:t>
                      </a:r>
                      <a:r>
                        <a:rPr lang="en-US" sz="1600" dirty="0" err="1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WebP</a:t>
                      </a:r>
                      <a:r>
                        <a:rPr lang="en-US" sz="16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format, lossless)</a:t>
                      </a:r>
                      <a:endParaRPr lang="ja-JP" sz="16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0.271MB</a:t>
                      </a:r>
                      <a:endParaRPr lang="ja-JP" sz="16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2.88MB</a:t>
                      </a:r>
                      <a:endParaRPr lang="ja-JP" sz="160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40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RGBA Channel Stacked 2D Texture (PNG format, lossless)</a:t>
                      </a:r>
                      <a:endParaRPr lang="ja-JP" sz="16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0.301MB</a:t>
                      </a:r>
                      <a:endParaRPr lang="ja-JP" sz="16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3.33MB</a:t>
                      </a:r>
                      <a:endParaRPr lang="ja-JP" sz="160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40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RGBA Channel Stacked DXT5 Compressed Texture Size</a:t>
                      </a:r>
                      <a:endParaRPr lang="ja-JP" sz="16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0.333MB</a:t>
                      </a:r>
                      <a:endParaRPr lang="ja-JP" sz="16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5.33MB</a:t>
                      </a:r>
                      <a:endParaRPr lang="ja-JP" sz="160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40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DEFLATE DXT5 RGBA Channel Stacked Compressed Texture</a:t>
                      </a:r>
                      <a:endParaRPr lang="ja-JP" sz="16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0.184MB</a:t>
                      </a:r>
                      <a:endParaRPr lang="ja-JP" sz="16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2.42MB</a:t>
                      </a:r>
                      <a:endParaRPr lang="ja-JP" sz="16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938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 </a:t>
                      </a:r>
                      <a:endParaRPr lang="ja-JP" sz="16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Time taken to INFLATE compressed texture at client</a:t>
                      </a:r>
                      <a:endParaRPr lang="ja-JP" sz="16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71240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INFLATE RGBA Channel Stacked DXT5 Compressed Texture</a:t>
                      </a:r>
                      <a:endParaRPr lang="ja-JP" sz="16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14.66 ms</a:t>
                      </a:r>
                      <a:endParaRPr lang="ja-JP" sz="160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20.81 </a:t>
                      </a:r>
                      <a:r>
                        <a:rPr lang="en-US" sz="1600" dirty="0" err="1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ms</a:t>
                      </a:r>
                      <a:endParaRPr lang="ja-JP" sz="16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Experimental Results</a:t>
            </a:r>
            <a:endParaRPr kumimoji="1" lang="ja-JP" altLang="en-US" dirty="0"/>
          </a:p>
        </p:txBody>
      </p:sp>
      <p:sp>
        <p:nvSpPr>
          <p:cNvPr id="6" name="角丸四角形 5"/>
          <p:cNvSpPr/>
          <p:nvPr/>
        </p:nvSpPr>
        <p:spPr bwMode="auto">
          <a:xfrm>
            <a:off x="379414" y="4410074"/>
            <a:ext cx="8288336" cy="762001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7" name="対角する 2 つの角を丸めた四角形 6"/>
          <p:cNvSpPr/>
          <p:nvPr/>
        </p:nvSpPr>
        <p:spPr bwMode="auto">
          <a:xfrm>
            <a:off x="5777346" y="5962650"/>
            <a:ext cx="3314700" cy="895350"/>
          </a:xfrm>
          <a:prstGeom prst="round2Diag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defTabSz="9683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 dirty="0"/>
              <a:t>Windows 8 PC </a:t>
            </a:r>
            <a:endParaRPr lang="en-US" altLang="ja-JP" sz="1400" b="1" dirty="0" smtClean="0"/>
          </a:p>
          <a:p>
            <a:pPr defTabSz="9683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 dirty="0" smtClean="0"/>
              <a:t>Intel </a:t>
            </a:r>
            <a:r>
              <a:rPr lang="en-US" altLang="ja-JP" sz="1400" b="1" dirty="0"/>
              <a:t>Core i5-3320M CPU </a:t>
            </a:r>
            <a:endParaRPr lang="en-US" altLang="ja-JP" sz="1400" b="1" dirty="0" smtClean="0"/>
          </a:p>
          <a:p>
            <a:pPr defTabSz="9683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 dirty="0" smtClean="0"/>
              <a:t>Intel </a:t>
            </a:r>
            <a:r>
              <a:rPr lang="en-US" altLang="ja-JP" sz="1400" b="1" dirty="0"/>
              <a:t>HD 4000 integrated graphics</a:t>
            </a:r>
            <a:endParaRPr kumimoji="0" lang="ja-JP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1" name="ホームベース 10"/>
          <p:cNvSpPr/>
          <p:nvPr/>
        </p:nvSpPr>
        <p:spPr bwMode="auto">
          <a:xfrm>
            <a:off x="4946076" y="51952"/>
            <a:ext cx="1350817" cy="246642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dirty="0" smtClean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1.</a:t>
            </a:r>
            <a:r>
              <a:rPr kumimoji="0" lang="en-US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Application</a:t>
            </a:r>
            <a:endParaRPr kumimoji="0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2" name="ホームベース 11"/>
          <p:cNvSpPr/>
          <p:nvPr/>
        </p:nvSpPr>
        <p:spPr bwMode="auto">
          <a:xfrm>
            <a:off x="6348848" y="51952"/>
            <a:ext cx="1350817" cy="246642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2. X3D/X3DOM</a:t>
            </a:r>
            <a:endParaRPr kumimoji="0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3" name="ホームベース 12"/>
          <p:cNvSpPr/>
          <p:nvPr/>
        </p:nvSpPr>
        <p:spPr bwMode="auto">
          <a:xfrm>
            <a:off x="7741229" y="51952"/>
            <a:ext cx="1350817" cy="246642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dirty="0" smtClean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3. Compression</a:t>
            </a:r>
            <a:endParaRPr kumimoji="0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92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About TOSHIBA 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72000" y="6077893"/>
            <a:ext cx="72263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※</a:t>
            </a:r>
            <a:r>
              <a:rPr lang="en-US" altLang="ja-JP" sz="9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Source from </a:t>
            </a:r>
            <a:r>
              <a:rPr lang="en-US" altLang="ja-JP" sz="900" dirty="0"/>
              <a:t>https://www.toshiba.co.jp/worldwide/about/corporateprofile.pdf</a:t>
            </a:r>
            <a:endParaRPr kumimoji="1" lang="ja-JP" altLang="en-US" sz="9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63705" y="1385555"/>
            <a:ext cx="3770141" cy="265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24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2"/>
          <a:srcRect l="5822" t="12338" r="4719" b="3746"/>
          <a:stretch/>
        </p:blipFill>
        <p:spPr>
          <a:xfrm>
            <a:off x="-357425" y="901253"/>
            <a:ext cx="9858850" cy="5112000"/>
          </a:xfrm>
          <a:prstGeom prst="rect">
            <a:avLst/>
          </a:prstGeom>
        </p:spPr>
      </p:pic>
      <p:pic>
        <p:nvPicPr>
          <p:cNvPr id="4" name="図 3">
            <a:hlinkClick r:id="rId3" action="ppaction://hlinkfile"/>
          </p:cNvPr>
          <p:cNvPicPr>
            <a:picLocks noChangeAspect="1"/>
          </p:cNvPicPr>
          <p:nvPr/>
        </p:nvPicPr>
        <p:blipFill rotWithShape="1">
          <a:blip r:embed="rId4"/>
          <a:srcRect l="33542" t="4743" r="34236" b="11923"/>
          <a:stretch/>
        </p:blipFill>
        <p:spPr>
          <a:xfrm>
            <a:off x="7360118" y="201592"/>
            <a:ext cx="1413418" cy="19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02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9" name="コンテンツ プレースホルダー 1"/>
          <p:cNvSpPr txBox="1">
            <a:spLocks/>
          </p:cNvSpPr>
          <p:nvPr/>
        </p:nvSpPr>
        <p:spPr bwMode="auto">
          <a:xfrm>
            <a:off x="379414" y="911226"/>
            <a:ext cx="8764586" cy="996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7338" indent="-287338" algn="l" rtl="0" eaLnBrk="1" fontAlgn="base" hangingPunct="1">
              <a:spcBef>
                <a:spcPct val="0"/>
              </a:spcBef>
              <a:spcAft>
                <a:spcPct val="25000"/>
              </a:spcAft>
              <a:buChar char="•"/>
              <a:defRPr kumimoji="1" sz="2400" b="1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  <a:lvl2pPr marL="573088" indent="-284163" algn="l" rtl="0" eaLnBrk="1" fontAlgn="base" hangingPunct="1">
              <a:spcBef>
                <a:spcPct val="0"/>
              </a:spcBef>
              <a:spcAft>
                <a:spcPct val="25000"/>
              </a:spcAft>
              <a:buChar char="–"/>
              <a:defRPr kumimoji="1" sz="200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2pPr>
            <a:lvl3pPr marL="857250" indent="-282575" algn="l" rtl="0" eaLnBrk="1" fontAlgn="base" hangingPunct="1">
              <a:spcBef>
                <a:spcPct val="0"/>
              </a:spcBef>
              <a:spcAft>
                <a:spcPct val="25000"/>
              </a:spcAft>
              <a:buFont typeface="Helvetica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3pPr>
            <a:lvl4pPr marL="1138238" indent="-279400" algn="l" rtl="0" eaLnBrk="1" fontAlgn="base" hangingPunct="1">
              <a:spcBef>
                <a:spcPct val="0"/>
              </a:spcBef>
              <a:spcAft>
                <a:spcPct val="25000"/>
              </a:spcAft>
              <a:buChar char="–"/>
              <a:defRPr kumimoji="1" sz="200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4pPr>
            <a:lvl5pPr marL="1425575" indent="-284163" algn="l" rtl="0" eaLnBrk="1" fontAlgn="base" hangingPunct="1">
              <a:spcBef>
                <a:spcPct val="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5pPr>
            <a:lvl6pPr marL="1882775" indent="-284163" algn="l" rtl="0" eaLnBrk="1" fontAlgn="base" hangingPunct="1">
              <a:spcBef>
                <a:spcPct val="0"/>
              </a:spcBef>
              <a:spcAft>
                <a:spcPct val="2500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339975" indent="-284163" algn="l" rtl="0" eaLnBrk="1" fontAlgn="base" hangingPunct="1">
              <a:spcBef>
                <a:spcPct val="0"/>
              </a:spcBef>
              <a:spcAft>
                <a:spcPct val="2500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797175" indent="-284163" algn="l" rtl="0" eaLnBrk="1" fontAlgn="base" hangingPunct="1">
              <a:spcBef>
                <a:spcPct val="0"/>
              </a:spcBef>
              <a:spcAft>
                <a:spcPct val="2500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254375" indent="-284163" algn="l" rtl="0" eaLnBrk="1" fontAlgn="base" hangingPunct="1">
              <a:spcBef>
                <a:spcPct val="0"/>
              </a:spcBef>
              <a:spcAft>
                <a:spcPct val="2500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ja-JP" kern="0" dirty="0" smtClean="0">
                <a:solidFill>
                  <a:srgbClr val="0070C0"/>
                </a:solidFill>
              </a:rPr>
              <a:t>As </a:t>
            </a:r>
            <a:r>
              <a:rPr lang="en-US" altLang="ja-JP" kern="0" dirty="0" err="1" smtClean="0">
                <a:solidFill>
                  <a:srgbClr val="0070C0"/>
                </a:solidFill>
              </a:rPr>
              <a:t>WebGL</a:t>
            </a:r>
            <a:r>
              <a:rPr lang="en-US" altLang="ja-JP" kern="0" dirty="0" smtClean="0">
                <a:solidFill>
                  <a:srgbClr val="0070C0"/>
                </a:solidFill>
              </a:rPr>
              <a:t> API, we chose X3D/X3DOM which is open and standard</a:t>
            </a:r>
          </a:p>
          <a:p>
            <a:pPr marL="0" indent="0">
              <a:buNone/>
            </a:pPr>
            <a:endParaRPr lang="en-US" altLang="ja-JP" kern="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ja-JP" kern="0" dirty="0" smtClean="0">
                <a:solidFill>
                  <a:srgbClr val="0070C0"/>
                </a:solidFill>
              </a:rPr>
              <a:t>For Interactivity and 2D/3D time synchronization, we implemented texture image based animation </a:t>
            </a:r>
          </a:p>
          <a:p>
            <a:pPr marL="0" indent="0">
              <a:buNone/>
            </a:pPr>
            <a:endParaRPr lang="en-US" altLang="ja-JP" kern="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ja-JP" kern="0" dirty="0" smtClean="0">
                <a:solidFill>
                  <a:srgbClr val="0070C0"/>
                </a:solidFill>
              </a:rPr>
              <a:t>To save file size/ transfer time without loosing image quality, we found </a:t>
            </a:r>
            <a:r>
              <a:rPr lang="en-US" altLang="ja-JP" kern="0" dirty="0">
                <a:solidFill>
                  <a:srgbClr val="0070C0"/>
                </a:solidFill>
              </a:rPr>
              <a:t>out packing the data in RGBA channels followed by </a:t>
            </a:r>
            <a:r>
              <a:rPr lang="en-US" altLang="ja-JP" kern="0" dirty="0" smtClean="0">
                <a:solidFill>
                  <a:srgbClr val="0070C0"/>
                </a:solidFill>
              </a:rPr>
              <a:t>DXT5 and DEFLATE compression is most useful </a:t>
            </a:r>
          </a:p>
          <a:p>
            <a:pPr marL="0" indent="0">
              <a:buNone/>
            </a:pPr>
            <a:endParaRPr lang="en-US" altLang="ja-JP" kern="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ja-JP" kern="0" dirty="0" smtClean="0"/>
          </a:p>
          <a:p>
            <a:pPr marL="0" indent="0">
              <a:buNone/>
            </a:pPr>
            <a:endParaRPr lang="ja-JP" altLang="en-US" kern="0" dirty="0"/>
          </a:p>
        </p:txBody>
      </p:sp>
    </p:spTree>
    <p:extLst>
      <p:ext uri="{BB962C8B-B14F-4D97-AF65-F5344CB8AC3E}">
        <p14:creationId xmlns:p14="http://schemas.microsoft.com/office/powerpoint/2010/main" val="3487957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851" y="2616773"/>
            <a:ext cx="37623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65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/>
          <a:srcRect l="20596" t="16142" r="22084" b="24220"/>
          <a:stretch/>
        </p:blipFill>
        <p:spPr>
          <a:xfrm>
            <a:off x="238125" y="714375"/>
            <a:ext cx="6909171" cy="6048000"/>
          </a:xfrm>
          <a:prstGeom prst="rect">
            <a:avLst/>
          </a:prstGeom>
        </p:spPr>
      </p:pic>
      <p:pic>
        <p:nvPicPr>
          <p:cNvPr id="1108" name="Picture 84" descr="Photo of 3 MW photovoltaic power generation plant in San Rocco al Porto, Italy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2398" y="3368672"/>
            <a:ext cx="1150296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About TOSHIBA </a:t>
            </a:r>
            <a:endParaRPr kumimoji="1" lang="ja-JP" altLang="en-US" dirty="0"/>
          </a:p>
        </p:txBody>
      </p:sp>
      <p:sp>
        <p:nvSpPr>
          <p:cNvPr id="9" name="角丸四角形 8"/>
          <p:cNvSpPr/>
          <p:nvPr/>
        </p:nvSpPr>
        <p:spPr bwMode="auto">
          <a:xfrm>
            <a:off x="3641797" y="2581274"/>
            <a:ext cx="3609975" cy="504825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pic>
        <p:nvPicPr>
          <p:cNvPr id="1106" name="Picture 82" descr="Photo of Steam turbine for thermal power generation plant (image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624" y="3368672"/>
            <a:ext cx="1150295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0" name="Picture 86" descr="Photo of The heavy-ion radiotherapy system is a promising new weapon in the struggle against canc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947" y="4714875"/>
            <a:ext cx="1150295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2" name="Picture 88" descr="Photo of Hyper Viewer, a glasses-free 3D medical display for viewing 3D images of data captured by an area detector C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813" y="4714875"/>
            <a:ext cx="1150295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4" name="Picture 90" descr="Photo of SSD (solid-state drives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772" y="5341215"/>
            <a:ext cx="1150295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" name="Picture 92" descr="Photo of NAND Flash Memory&#10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26" y="5341215"/>
            <a:ext cx="1150295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0" name="Picture 96" descr="Photo of Notebook PC and Table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242" y="6138000"/>
            <a:ext cx="1150295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2" name="Picture 98" descr="Photo of Home Appliance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094" y="5574713"/>
            <a:ext cx="16416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8" name="Picture 94" descr="Photo of LCD TV and Blu-ray Disc™ play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75" y="6106248"/>
            <a:ext cx="1150295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4" name="Picture 100" descr="Photo of The Center's elevators are controlled by BEM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310" y="3994875"/>
            <a:ext cx="1112726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" name="Picture 102" descr="Photo of The Center's air-conditioning employs energy-efficient heat pump system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324" y="3994875"/>
            <a:ext cx="1112726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58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山形 3"/>
          <p:cNvSpPr/>
          <p:nvPr/>
        </p:nvSpPr>
        <p:spPr bwMode="auto">
          <a:xfrm>
            <a:off x="243782" y="1323197"/>
            <a:ext cx="471841" cy="428625"/>
          </a:xfrm>
          <a:prstGeom prst="chevr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300000"/>
              </a:lnSpc>
              <a:buFont typeface="+mj-lt"/>
              <a:buAutoNum type="arabicPeriod"/>
            </a:pPr>
            <a:r>
              <a:rPr kumimoji="1" lang="en-US" altLang="ja-JP" dirty="0" smtClean="0"/>
              <a:t>About the application</a:t>
            </a:r>
          </a:p>
          <a:p>
            <a:pPr marL="457200" indent="-457200">
              <a:lnSpc>
                <a:spcPct val="300000"/>
              </a:lnSpc>
              <a:buFont typeface="+mj-lt"/>
              <a:buAutoNum type="arabicPeriod"/>
            </a:pPr>
            <a:r>
              <a:rPr kumimoji="1" lang="en-US" altLang="ja-JP" dirty="0" smtClean="0"/>
              <a:t>How we implement with X3D/X3DOM?</a:t>
            </a:r>
          </a:p>
          <a:p>
            <a:pPr marL="457200" indent="-457200">
              <a:lnSpc>
                <a:spcPct val="300000"/>
              </a:lnSpc>
              <a:buFont typeface="+mj-lt"/>
              <a:buAutoNum type="arabicPeriod"/>
            </a:pPr>
            <a:r>
              <a:rPr lang="en-US" altLang="ja-JP" dirty="0" smtClean="0"/>
              <a:t>Volumetri</a:t>
            </a:r>
            <a:r>
              <a:rPr lang="en-US" altLang="ja-JP" dirty="0" smtClean="0"/>
              <a:t>c texture data c</a:t>
            </a:r>
            <a:r>
              <a:rPr lang="en-US" altLang="ja-JP" dirty="0" smtClean="0"/>
              <a:t>ompression </a:t>
            </a:r>
            <a:r>
              <a:rPr lang="en-US" altLang="ja-JP" dirty="0" smtClean="0"/>
              <a:t>scheme</a:t>
            </a:r>
            <a:endParaRPr kumimoji="1" lang="en-US" altLang="ja-JP" dirty="0" smtClean="0"/>
          </a:p>
          <a:p>
            <a:pPr marL="457200" indent="-457200">
              <a:lnSpc>
                <a:spcPct val="300000"/>
              </a:lnSpc>
              <a:buFont typeface="+mj-lt"/>
              <a:buAutoNum type="arabicPeriod"/>
            </a:pP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4656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Application Domain </a:t>
            </a:r>
          </a:p>
          <a:p>
            <a:pPr lvl="1"/>
            <a:r>
              <a:rPr lang="en-US" altLang="ja-JP" dirty="0" smtClean="0"/>
              <a:t>Disaster </a:t>
            </a:r>
            <a:r>
              <a:rPr lang="en-US" altLang="ja-JP" dirty="0" smtClean="0"/>
              <a:t>prevention </a:t>
            </a:r>
            <a:r>
              <a:rPr lang="en-US" altLang="ja-JP" dirty="0" smtClean="0"/>
              <a:t>by forecasting heavy </a:t>
            </a:r>
            <a:r>
              <a:rPr lang="en-US" altLang="ja-JP" dirty="0" smtClean="0"/>
              <a:t>rainfall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Demonstration Experiment from Jun. 2015 </a:t>
            </a:r>
          </a:p>
          <a:p>
            <a:pPr lvl="1"/>
            <a:r>
              <a:rPr lang="en-US" altLang="ja-JP" dirty="0" smtClean="0"/>
              <a:t>Osaka </a:t>
            </a:r>
            <a:r>
              <a:rPr lang="en-US" altLang="ja-JP" dirty="0" smtClean="0"/>
              <a:t>prefecture’s sewerage </a:t>
            </a:r>
            <a:r>
              <a:rPr lang="en-US" altLang="ja-JP" dirty="0" smtClean="0"/>
              <a:t>pumping system, fluvial </a:t>
            </a:r>
            <a:r>
              <a:rPr lang="en-US" altLang="ja-JP" dirty="0" smtClean="0"/>
              <a:t>and road info announcement system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Purpose is to help decision making with rainfall </a:t>
            </a:r>
            <a:r>
              <a:rPr lang="en-US" altLang="ja-JP" dirty="0" smtClean="0"/>
              <a:t>information whether or not to switch on</a:t>
            </a:r>
          </a:p>
          <a:p>
            <a:pPr marL="288925" lvl="1" indent="0">
              <a:buNone/>
            </a:pPr>
            <a:r>
              <a:rPr lang="en-US" altLang="ja-JP" dirty="0" smtClean="0"/>
              <a:t>	</a:t>
            </a:r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Application Usage</a:t>
            </a:r>
            <a:endParaRPr kumimoji="1" lang="ja-JP" altLang="en-US" dirty="0"/>
          </a:p>
        </p:txBody>
      </p:sp>
      <p:pic>
        <p:nvPicPr>
          <p:cNvPr id="1026" name="図 458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345" y="4838765"/>
            <a:ext cx="338052" cy="64810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12" name="Picture 13" descr="IMG05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763" y="4168205"/>
            <a:ext cx="754213" cy="74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右矢印 5"/>
          <p:cNvSpPr/>
          <p:nvPr/>
        </p:nvSpPr>
        <p:spPr bwMode="auto">
          <a:xfrm>
            <a:off x="2490887" y="4953268"/>
            <a:ext cx="566057" cy="265343"/>
          </a:xfrm>
          <a:prstGeom prst="rightArrow">
            <a:avLst/>
          </a:prstGeom>
          <a:solidFill>
            <a:srgbClr val="9999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3" name="右矢印 12"/>
          <p:cNvSpPr/>
          <p:nvPr/>
        </p:nvSpPr>
        <p:spPr bwMode="auto">
          <a:xfrm>
            <a:off x="5919239" y="4966066"/>
            <a:ext cx="566057" cy="265343"/>
          </a:xfrm>
          <a:prstGeom prst="rightArrow">
            <a:avLst/>
          </a:prstGeom>
          <a:solidFill>
            <a:srgbClr val="9999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8" name="爆発 2 7"/>
          <p:cNvSpPr/>
          <p:nvPr/>
        </p:nvSpPr>
        <p:spPr bwMode="auto">
          <a:xfrm>
            <a:off x="1439167" y="4168205"/>
            <a:ext cx="731520" cy="670560"/>
          </a:xfrm>
          <a:prstGeom prst="irregularSeal2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5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ea"/>
                <a:ea typeface="+mj-ea"/>
              </a:rPr>
              <a:t>Get Alert Information</a:t>
            </a:r>
            <a:endParaRPr kumimoji="0" lang="ja-JP" altLang="en-US" sz="25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629218" y="4252923"/>
            <a:ext cx="2821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Make Decision</a:t>
            </a:r>
            <a:endParaRPr kumimoji="1" lang="ja-JP" altLang="en-US" sz="2400" dirty="0" smtClean="0">
              <a:solidFill>
                <a:srgbClr val="0070C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0" name="稲妻 9"/>
          <p:cNvSpPr/>
          <p:nvPr/>
        </p:nvSpPr>
        <p:spPr bwMode="auto">
          <a:xfrm>
            <a:off x="6937340" y="4165460"/>
            <a:ext cx="788378" cy="747436"/>
          </a:xfrm>
          <a:prstGeom prst="lightningBol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328507" y="4286809"/>
            <a:ext cx="2821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Do </a:t>
            </a:r>
            <a:r>
              <a:rPr lang="en-US" altLang="ja-JP" sz="2400" dirty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C</a:t>
            </a:r>
            <a:r>
              <a:rPr kumimoji="1" lang="en-US" altLang="ja-JP" sz="2400" dirty="0" smtClean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ontrol</a:t>
            </a:r>
            <a:endParaRPr kumimoji="1" lang="ja-JP" altLang="en-US" sz="2400" dirty="0" smtClean="0">
              <a:solidFill>
                <a:srgbClr val="0070C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8" name="ホームベース 17"/>
          <p:cNvSpPr/>
          <p:nvPr/>
        </p:nvSpPr>
        <p:spPr bwMode="auto">
          <a:xfrm>
            <a:off x="4946076" y="51952"/>
            <a:ext cx="1350817" cy="246642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dirty="0" smtClean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1.</a:t>
            </a:r>
            <a:r>
              <a:rPr kumimoji="0" lang="en-US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Application</a:t>
            </a:r>
            <a:endParaRPr kumimoji="0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9" name="ホームベース 18"/>
          <p:cNvSpPr/>
          <p:nvPr/>
        </p:nvSpPr>
        <p:spPr bwMode="auto">
          <a:xfrm>
            <a:off x="6348848" y="51952"/>
            <a:ext cx="1350817" cy="246642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2. X3D/X3DOM</a:t>
            </a:r>
            <a:endParaRPr kumimoji="0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1" name="ホームベース 20"/>
          <p:cNvSpPr/>
          <p:nvPr/>
        </p:nvSpPr>
        <p:spPr bwMode="auto">
          <a:xfrm>
            <a:off x="7741229" y="51952"/>
            <a:ext cx="1350817" cy="246642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dirty="0" smtClean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3. Compression</a:t>
            </a:r>
            <a:endParaRPr kumimoji="0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pic>
        <p:nvPicPr>
          <p:cNvPr id="24" name="図 458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640" y="4895397"/>
            <a:ext cx="338052" cy="64810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図 458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380" y="4830852"/>
            <a:ext cx="338052" cy="64810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981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381001" y="836613"/>
            <a:ext cx="8367713" cy="996373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>
                <a:solidFill>
                  <a:srgbClr val="0070C0"/>
                </a:solidFill>
              </a:rPr>
              <a:t>PAWR </a:t>
            </a:r>
            <a:r>
              <a:rPr kumimoji="1" lang="en-US" altLang="ja-JP" dirty="0" smtClean="0">
                <a:solidFill>
                  <a:srgbClr val="0070C0"/>
                </a:solidFill>
              </a:rPr>
              <a:t>(Phased Array Weather Radar) at Osaka Univ. in </a:t>
            </a:r>
            <a:r>
              <a:rPr kumimoji="1" lang="en-US" altLang="ja-JP" dirty="0" smtClean="0">
                <a:solidFill>
                  <a:srgbClr val="0070C0"/>
                </a:solidFill>
              </a:rPr>
              <a:t>Japan</a:t>
            </a:r>
          </a:p>
          <a:p>
            <a:pPr marL="0" indent="0">
              <a:buNone/>
            </a:pPr>
            <a:endParaRPr lang="en-US" altLang="ja-JP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kumimoji="1" lang="en-US" altLang="ja-JP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kumimoji="1" lang="en-US" altLang="ja-JP" dirty="0" smtClean="0">
              <a:solidFill>
                <a:srgbClr val="0070C0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379413" y="72739"/>
            <a:ext cx="9050337" cy="620713"/>
          </a:xfrm>
        </p:spPr>
        <p:txBody>
          <a:bodyPr/>
          <a:lstStyle/>
          <a:p>
            <a:r>
              <a:rPr kumimoji="1" lang="en-US" altLang="ja-JP" dirty="0" smtClean="0"/>
              <a:t>Real-time observation data is used</a:t>
            </a:r>
            <a:endParaRPr kumimoji="1" lang="ja-JP" altLang="en-US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56360" y="195072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8" name="ホームベース 17"/>
          <p:cNvSpPr/>
          <p:nvPr/>
        </p:nvSpPr>
        <p:spPr bwMode="auto">
          <a:xfrm>
            <a:off x="4946076" y="51952"/>
            <a:ext cx="1350817" cy="246642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dirty="0" smtClean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1.</a:t>
            </a:r>
            <a:r>
              <a:rPr kumimoji="0" lang="en-US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Application</a:t>
            </a:r>
            <a:endParaRPr kumimoji="0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9" name="ホームベース 18"/>
          <p:cNvSpPr/>
          <p:nvPr/>
        </p:nvSpPr>
        <p:spPr bwMode="auto">
          <a:xfrm>
            <a:off x="6348848" y="51952"/>
            <a:ext cx="1350817" cy="246642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2. X3D/X3DOM</a:t>
            </a:r>
            <a:endParaRPr kumimoji="0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0" name="ホームベース 19"/>
          <p:cNvSpPr/>
          <p:nvPr/>
        </p:nvSpPr>
        <p:spPr bwMode="auto">
          <a:xfrm>
            <a:off x="7741229" y="51952"/>
            <a:ext cx="1350817" cy="246642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dirty="0" smtClean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3. Compression</a:t>
            </a:r>
            <a:endParaRPr kumimoji="0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68723" y="6172518"/>
            <a:ext cx="72263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※</a:t>
            </a:r>
            <a:r>
              <a:rPr lang="en-US" altLang="ja-JP" sz="9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Source from </a:t>
            </a:r>
            <a:r>
              <a:rPr lang="en-US" altLang="ja-JP" sz="900" dirty="0"/>
              <a:t>http://www.toshiba.co.jp/about/press/2012_08/pr_j3101.htm</a:t>
            </a:r>
            <a:endParaRPr kumimoji="1" lang="ja-JP" altLang="en-US" sz="9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 bwMode="auto">
          <a:xfrm>
            <a:off x="3193619" y="3207989"/>
            <a:ext cx="1581150" cy="296452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 bwMode="auto">
          <a:xfrm>
            <a:off x="4830908" y="5857875"/>
            <a:ext cx="3551091" cy="33837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pic>
        <p:nvPicPr>
          <p:cNvPr id="1026" name="Picture 2" descr="屋内設置時の様子（アンテナにレドームを被せる直前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51" y="1208978"/>
            <a:ext cx="3170212" cy="50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22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479978" y="1635607"/>
            <a:ext cx="4347900" cy="2085387"/>
          </a:xfrm>
        </p:spPr>
        <p:txBody>
          <a:bodyPr/>
          <a:lstStyle/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5523783" y="3891934"/>
            <a:ext cx="1349944" cy="1757485"/>
            <a:chOff x="4445950" y="2781801"/>
            <a:chExt cx="316497" cy="446265"/>
          </a:xfrm>
        </p:grpSpPr>
        <p:grpSp>
          <p:nvGrpSpPr>
            <p:cNvPr id="10" name="グループ化 9"/>
            <p:cNvGrpSpPr/>
            <p:nvPr/>
          </p:nvGrpSpPr>
          <p:grpSpPr>
            <a:xfrm>
              <a:off x="4454863" y="2995118"/>
              <a:ext cx="276690" cy="232948"/>
              <a:chOff x="4821237" y="4605338"/>
              <a:chExt cx="721140" cy="766763"/>
            </a:xfrm>
          </p:grpSpPr>
          <p:sp>
            <p:nvSpPr>
              <p:cNvPr id="18" name="Rectangle 97"/>
              <p:cNvSpPr>
                <a:spLocks noChangeArrowheads="1"/>
              </p:cNvSpPr>
              <p:nvPr/>
            </p:nvSpPr>
            <p:spPr bwMode="auto">
              <a:xfrm>
                <a:off x="5062538" y="4921251"/>
                <a:ext cx="249238" cy="7461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" name="Rectangle 98"/>
              <p:cNvSpPr>
                <a:spLocks noChangeArrowheads="1"/>
              </p:cNvSpPr>
              <p:nvPr/>
            </p:nvSpPr>
            <p:spPr bwMode="auto">
              <a:xfrm>
                <a:off x="5062538" y="4605338"/>
                <a:ext cx="215900" cy="7302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" name="Rectangle 99"/>
              <p:cNvSpPr>
                <a:spLocks noChangeArrowheads="1"/>
              </p:cNvSpPr>
              <p:nvPr/>
            </p:nvSpPr>
            <p:spPr bwMode="auto">
              <a:xfrm>
                <a:off x="5016898" y="4716462"/>
                <a:ext cx="351378" cy="166689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" name="Freeform 102"/>
              <p:cNvSpPr>
                <a:spLocks/>
              </p:cNvSpPr>
              <p:nvPr/>
            </p:nvSpPr>
            <p:spPr bwMode="auto">
              <a:xfrm>
                <a:off x="4821237" y="5033963"/>
                <a:ext cx="721140" cy="338138"/>
              </a:xfrm>
              <a:custGeom>
                <a:avLst/>
                <a:gdLst>
                  <a:gd name="connsiteX0" fmla="*/ 1830 w 1903"/>
                  <a:gd name="connsiteY0" fmla="*/ 303 h 427"/>
                  <a:gd name="connsiteX1" fmla="*/ 1290 w 1903"/>
                  <a:gd name="connsiteY1" fmla="*/ 220 h 427"/>
                  <a:gd name="connsiteX2" fmla="*/ 1290 w 1903"/>
                  <a:gd name="connsiteY2" fmla="*/ 177 h 427"/>
                  <a:gd name="connsiteX3" fmla="*/ 1123 w 1903"/>
                  <a:gd name="connsiteY3" fmla="*/ 177 h 427"/>
                  <a:gd name="connsiteX4" fmla="*/ 1123 w 1903"/>
                  <a:gd name="connsiteY4" fmla="*/ 231 h 427"/>
                  <a:gd name="connsiteX5" fmla="*/ 1059 w 1903"/>
                  <a:gd name="connsiteY5" fmla="*/ 231 h 427"/>
                  <a:gd name="connsiteX6" fmla="*/ 1059 w 1903"/>
                  <a:gd name="connsiteY6" fmla="*/ 177 h 427"/>
                  <a:gd name="connsiteX7" fmla="*/ 967 w 1903"/>
                  <a:gd name="connsiteY7" fmla="*/ 177 h 427"/>
                  <a:gd name="connsiteX8" fmla="*/ 967 w 1903"/>
                  <a:gd name="connsiteY8" fmla="*/ 231 h 427"/>
                  <a:gd name="connsiteX9" fmla="*/ 902 w 1903"/>
                  <a:gd name="connsiteY9" fmla="*/ 231 h 427"/>
                  <a:gd name="connsiteX10" fmla="*/ 902 w 1903"/>
                  <a:gd name="connsiteY10" fmla="*/ 148 h 427"/>
                  <a:gd name="connsiteX11" fmla="*/ 967 w 1903"/>
                  <a:gd name="connsiteY11" fmla="*/ 148 h 427"/>
                  <a:gd name="connsiteX12" fmla="*/ 967 w 1903"/>
                  <a:gd name="connsiteY12" fmla="*/ 177 h 427"/>
                  <a:gd name="connsiteX13" fmla="*/ 1059 w 1903"/>
                  <a:gd name="connsiteY13" fmla="*/ 177 h 427"/>
                  <a:gd name="connsiteX14" fmla="*/ 1059 w 1903"/>
                  <a:gd name="connsiteY14" fmla="*/ 148 h 427"/>
                  <a:gd name="connsiteX15" fmla="*/ 1123 w 1903"/>
                  <a:gd name="connsiteY15" fmla="*/ 148 h 427"/>
                  <a:gd name="connsiteX16" fmla="*/ 1123 w 1903"/>
                  <a:gd name="connsiteY16" fmla="*/ 177 h 427"/>
                  <a:gd name="connsiteX17" fmla="*/ 1290 w 1903"/>
                  <a:gd name="connsiteY17" fmla="*/ 177 h 427"/>
                  <a:gd name="connsiteX18" fmla="*/ 1290 w 1903"/>
                  <a:gd name="connsiteY18" fmla="*/ 76 h 427"/>
                  <a:gd name="connsiteX19" fmla="*/ 754 w 1903"/>
                  <a:gd name="connsiteY19" fmla="*/ 76 h 427"/>
                  <a:gd name="connsiteX20" fmla="*/ 720 w 1903"/>
                  <a:gd name="connsiteY20" fmla="*/ 0 h 427"/>
                  <a:gd name="connsiteX21" fmla="*/ 175 w 1903"/>
                  <a:gd name="connsiteY21" fmla="*/ 0 h 427"/>
                  <a:gd name="connsiteX22" fmla="*/ 0 w 1903"/>
                  <a:gd name="connsiteY22" fmla="*/ 427 h 427"/>
                  <a:gd name="connsiteX23" fmla="*/ 94 w 1903"/>
                  <a:gd name="connsiteY23" fmla="*/ 427 h 427"/>
                  <a:gd name="connsiteX24" fmla="*/ 231 w 1903"/>
                  <a:gd name="connsiteY24" fmla="*/ 120 h 427"/>
                  <a:gd name="connsiteX25" fmla="*/ 415 w 1903"/>
                  <a:gd name="connsiteY25" fmla="*/ 120 h 427"/>
                  <a:gd name="connsiteX26" fmla="*/ 415 w 1903"/>
                  <a:gd name="connsiteY26" fmla="*/ 427 h 427"/>
                  <a:gd name="connsiteX27" fmla="*/ 507 w 1903"/>
                  <a:gd name="connsiteY27" fmla="*/ 427 h 427"/>
                  <a:gd name="connsiteX28" fmla="*/ 507 w 1903"/>
                  <a:gd name="connsiteY28" fmla="*/ 120 h 427"/>
                  <a:gd name="connsiteX29" fmla="*/ 672 w 1903"/>
                  <a:gd name="connsiteY29" fmla="*/ 120 h 427"/>
                  <a:gd name="connsiteX30" fmla="*/ 817 w 1903"/>
                  <a:gd name="connsiteY30" fmla="*/ 427 h 427"/>
                  <a:gd name="connsiteX31" fmla="*/ 909 w 1903"/>
                  <a:gd name="connsiteY31" fmla="*/ 427 h 427"/>
                  <a:gd name="connsiteX32" fmla="*/ 854 w 1903"/>
                  <a:gd name="connsiteY32" fmla="*/ 303 h 427"/>
                  <a:gd name="connsiteX33" fmla="*/ 1830 w 1903"/>
                  <a:gd name="connsiteY33" fmla="*/ 303 h 427"/>
                  <a:gd name="connsiteX0" fmla="*/ 854 w 1290"/>
                  <a:gd name="connsiteY0" fmla="*/ 303 h 427"/>
                  <a:gd name="connsiteX1" fmla="*/ 1290 w 1290"/>
                  <a:gd name="connsiteY1" fmla="*/ 220 h 427"/>
                  <a:gd name="connsiteX2" fmla="*/ 1290 w 1290"/>
                  <a:gd name="connsiteY2" fmla="*/ 177 h 427"/>
                  <a:gd name="connsiteX3" fmla="*/ 1123 w 1290"/>
                  <a:gd name="connsiteY3" fmla="*/ 177 h 427"/>
                  <a:gd name="connsiteX4" fmla="*/ 1123 w 1290"/>
                  <a:gd name="connsiteY4" fmla="*/ 231 h 427"/>
                  <a:gd name="connsiteX5" fmla="*/ 1059 w 1290"/>
                  <a:gd name="connsiteY5" fmla="*/ 231 h 427"/>
                  <a:gd name="connsiteX6" fmla="*/ 1059 w 1290"/>
                  <a:gd name="connsiteY6" fmla="*/ 177 h 427"/>
                  <a:gd name="connsiteX7" fmla="*/ 967 w 1290"/>
                  <a:gd name="connsiteY7" fmla="*/ 177 h 427"/>
                  <a:gd name="connsiteX8" fmla="*/ 967 w 1290"/>
                  <a:gd name="connsiteY8" fmla="*/ 231 h 427"/>
                  <a:gd name="connsiteX9" fmla="*/ 902 w 1290"/>
                  <a:gd name="connsiteY9" fmla="*/ 231 h 427"/>
                  <a:gd name="connsiteX10" fmla="*/ 902 w 1290"/>
                  <a:gd name="connsiteY10" fmla="*/ 148 h 427"/>
                  <a:gd name="connsiteX11" fmla="*/ 967 w 1290"/>
                  <a:gd name="connsiteY11" fmla="*/ 148 h 427"/>
                  <a:gd name="connsiteX12" fmla="*/ 967 w 1290"/>
                  <a:gd name="connsiteY12" fmla="*/ 177 h 427"/>
                  <a:gd name="connsiteX13" fmla="*/ 1059 w 1290"/>
                  <a:gd name="connsiteY13" fmla="*/ 177 h 427"/>
                  <a:gd name="connsiteX14" fmla="*/ 1059 w 1290"/>
                  <a:gd name="connsiteY14" fmla="*/ 148 h 427"/>
                  <a:gd name="connsiteX15" fmla="*/ 1123 w 1290"/>
                  <a:gd name="connsiteY15" fmla="*/ 148 h 427"/>
                  <a:gd name="connsiteX16" fmla="*/ 1123 w 1290"/>
                  <a:gd name="connsiteY16" fmla="*/ 177 h 427"/>
                  <a:gd name="connsiteX17" fmla="*/ 1290 w 1290"/>
                  <a:gd name="connsiteY17" fmla="*/ 177 h 427"/>
                  <a:gd name="connsiteX18" fmla="*/ 1290 w 1290"/>
                  <a:gd name="connsiteY18" fmla="*/ 76 h 427"/>
                  <a:gd name="connsiteX19" fmla="*/ 754 w 1290"/>
                  <a:gd name="connsiteY19" fmla="*/ 76 h 427"/>
                  <a:gd name="connsiteX20" fmla="*/ 720 w 1290"/>
                  <a:gd name="connsiteY20" fmla="*/ 0 h 427"/>
                  <a:gd name="connsiteX21" fmla="*/ 175 w 1290"/>
                  <a:gd name="connsiteY21" fmla="*/ 0 h 427"/>
                  <a:gd name="connsiteX22" fmla="*/ 0 w 1290"/>
                  <a:gd name="connsiteY22" fmla="*/ 427 h 427"/>
                  <a:gd name="connsiteX23" fmla="*/ 94 w 1290"/>
                  <a:gd name="connsiteY23" fmla="*/ 427 h 427"/>
                  <a:gd name="connsiteX24" fmla="*/ 231 w 1290"/>
                  <a:gd name="connsiteY24" fmla="*/ 120 h 427"/>
                  <a:gd name="connsiteX25" fmla="*/ 415 w 1290"/>
                  <a:gd name="connsiteY25" fmla="*/ 120 h 427"/>
                  <a:gd name="connsiteX26" fmla="*/ 415 w 1290"/>
                  <a:gd name="connsiteY26" fmla="*/ 427 h 427"/>
                  <a:gd name="connsiteX27" fmla="*/ 507 w 1290"/>
                  <a:gd name="connsiteY27" fmla="*/ 427 h 427"/>
                  <a:gd name="connsiteX28" fmla="*/ 507 w 1290"/>
                  <a:gd name="connsiteY28" fmla="*/ 120 h 427"/>
                  <a:gd name="connsiteX29" fmla="*/ 672 w 1290"/>
                  <a:gd name="connsiteY29" fmla="*/ 120 h 427"/>
                  <a:gd name="connsiteX30" fmla="*/ 817 w 1290"/>
                  <a:gd name="connsiteY30" fmla="*/ 427 h 427"/>
                  <a:gd name="connsiteX31" fmla="*/ 909 w 1290"/>
                  <a:gd name="connsiteY31" fmla="*/ 427 h 427"/>
                  <a:gd name="connsiteX32" fmla="*/ 854 w 1290"/>
                  <a:gd name="connsiteY32" fmla="*/ 303 h 427"/>
                  <a:gd name="connsiteX0" fmla="*/ 854 w 1290"/>
                  <a:gd name="connsiteY0" fmla="*/ 303 h 427"/>
                  <a:gd name="connsiteX1" fmla="*/ 1290 w 1290"/>
                  <a:gd name="connsiteY1" fmla="*/ 220 h 427"/>
                  <a:gd name="connsiteX2" fmla="*/ 1290 w 1290"/>
                  <a:gd name="connsiteY2" fmla="*/ 177 h 427"/>
                  <a:gd name="connsiteX3" fmla="*/ 1123 w 1290"/>
                  <a:gd name="connsiteY3" fmla="*/ 177 h 427"/>
                  <a:gd name="connsiteX4" fmla="*/ 1123 w 1290"/>
                  <a:gd name="connsiteY4" fmla="*/ 231 h 427"/>
                  <a:gd name="connsiteX5" fmla="*/ 1059 w 1290"/>
                  <a:gd name="connsiteY5" fmla="*/ 231 h 427"/>
                  <a:gd name="connsiteX6" fmla="*/ 1059 w 1290"/>
                  <a:gd name="connsiteY6" fmla="*/ 177 h 427"/>
                  <a:gd name="connsiteX7" fmla="*/ 967 w 1290"/>
                  <a:gd name="connsiteY7" fmla="*/ 177 h 427"/>
                  <a:gd name="connsiteX8" fmla="*/ 967 w 1290"/>
                  <a:gd name="connsiteY8" fmla="*/ 231 h 427"/>
                  <a:gd name="connsiteX9" fmla="*/ 902 w 1290"/>
                  <a:gd name="connsiteY9" fmla="*/ 231 h 427"/>
                  <a:gd name="connsiteX10" fmla="*/ 902 w 1290"/>
                  <a:gd name="connsiteY10" fmla="*/ 148 h 427"/>
                  <a:gd name="connsiteX11" fmla="*/ 967 w 1290"/>
                  <a:gd name="connsiteY11" fmla="*/ 148 h 427"/>
                  <a:gd name="connsiteX12" fmla="*/ 967 w 1290"/>
                  <a:gd name="connsiteY12" fmla="*/ 177 h 427"/>
                  <a:gd name="connsiteX13" fmla="*/ 1059 w 1290"/>
                  <a:gd name="connsiteY13" fmla="*/ 177 h 427"/>
                  <a:gd name="connsiteX14" fmla="*/ 1059 w 1290"/>
                  <a:gd name="connsiteY14" fmla="*/ 148 h 427"/>
                  <a:gd name="connsiteX15" fmla="*/ 1123 w 1290"/>
                  <a:gd name="connsiteY15" fmla="*/ 148 h 427"/>
                  <a:gd name="connsiteX16" fmla="*/ 1123 w 1290"/>
                  <a:gd name="connsiteY16" fmla="*/ 177 h 427"/>
                  <a:gd name="connsiteX17" fmla="*/ 1290 w 1290"/>
                  <a:gd name="connsiteY17" fmla="*/ 177 h 427"/>
                  <a:gd name="connsiteX18" fmla="*/ 754 w 1290"/>
                  <a:gd name="connsiteY18" fmla="*/ 76 h 427"/>
                  <a:gd name="connsiteX19" fmla="*/ 720 w 1290"/>
                  <a:gd name="connsiteY19" fmla="*/ 0 h 427"/>
                  <a:gd name="connsiteX20" fmla="*/ 175 w 1290"/>
                  <a:gd name="connsiteY20" fmla="*/ 0 h 427"/>
                  <a:gd name="connsiteX21" fmla="*/ 0 w 1290"/>
                  <a:gd name="connsiteY21" fmla="*/ 427 h 427"/>
                  <a:gd name="connsiteX22" fmla="*/ 94 w 1290"/>
                  <a:gd name="connsiteY22" fmla="*/ 427 h 427"/>
                  <a:gd name="connsiteX23" fmla="*/ 231 w 1290"/>
                  <a:gd name="connsiteY23" fmla="*/ 120 h 427"/>
                  <a:gd name="connsiteX24" fmla="*/ 415 w 1290"/>
                  <a:gd name="connsiteY24" fmla="*/ 120 h 427"/>
                  <a:gd name="connsiteX25" fmla="*/ 415 w 1290"/>
                  <a:gd name="connsiteY25" fmla="*/ 427 h 427"/>
                  <a:gd name="connsiteX26" fmla="*/ 507 w 1290"/>
                  <a:gd name="connsiteY26" fmla="*/ 427 h 427"/>
                  <a:gd name="connsiteX27" fmla="*/ 507 w 1290"/>
                  <a:gd name="connsiteY27" fmla="*/ 120 h 427"/>
                  <a:gd name="connsiteX28" fmla="*/ 672 w 1290"/>
                  <a:gd name="connsiteY28" fmla="*/ 120 h 427"/>
                  <a:gd name="connsiteX29" fmla="*/ 817 w 1290"/>
                  <a:gd name="connsiteY29" fmla="*/ 427 h 427"/>
                  <a:gd name="connsiteX30" fmla="*/ 909 w 1290"/>
                  <a:gd name="connsiteY30" fmla="*/ 427 h 427"/>
                  <a:gd name="connsiteX31" fmla="*/ 854 w 1290"/>
                  <a:gd name="connsiteY31" fmla="*/ 303 h 427"/>
                  <a:gd name="connsiteX0" fmla="*/ 754 w 1405"/>
                  <a:gd name="connsiteY0" fmla="*/ 76 h 427"/>
                  <a:gd name="connsiteX1" fmla="*/ 720 w 1405"/>
                  <a:gd name="connsiteY1" fmla="*/ 0 h 427"/>
                  <a:gd name="connsiteX2" fmla="*/ 175 w 1405"/>
                  <a:gd name="connsiteY2" fmla="*/ 0 h 427"/>
                  <a:gd name="connsiteX3" fmla="*/ 0 w 1405"/>
                  <a:gd name="connsiteY3" fmla="*/ 427 h 427"/>
                  <a:gd name="connsiteX4" fmla="*/ 94 w 1405"/>
                  <a:gd name="connsiteY4" fmla="*/ 427 h 427"/>
                  <a:gd name="connsiteX5" fmla="*/ 231 w 1405"/>
                  <a:gd name="connsiteY5" fmla="*/ 120 h 427"/>
                  <a:gd name="connsiteX6" fmla="*/ 415 w 1405"/>
                  <a:gd name="connsiteY6" fmla="*/ 120 h 427"/>
                  <a:gd name="connsiteX7" fmla="*/ 415 w 1405"/>
                  <a:gd name="connsiteY7" fmla="*/ 427 h 427"/>
                  <a:gd name="connsiteX8" fmla="*/ 507 w 1405"/>
                  <a:gd name="connsiteY8" fmla="*/ 427 h 427"/>
                  <a:gd name="connsiteX9" fmla="*/ 507 w 1405"/>
                  <a:gd name="connsiteY9" fmla="*/ 120 h 427"/>
                  <a:gd name="connsiteX10" fmla="*/ 672 w 1405"/>
                  <a:gd name="connsiteY10" fmla="*/ 120 h 427"/>
                  <a:gd name="connsiteX11" fmla="*/ 817 w 1405"/>
                  <a:gd name="connsiteY11" fmla="*/ 427 h 427"/>
                  <a:gd name="connsiteX12" fmla="*/ 909 w 1405"/>
                  <a:gd name="connsiteY12" fmla="*/ 427 h 427"/>
                  <a:gd name="connsiteX13" fmla="*/ 854 w 1405"/>
                  <a:gd name="connsiteY13" fmla="*/ 303 h 427"/>
                  <a:gd name="connsiteX14" fmla="*/ 1290 w 1405"/>
                  <a:gd name="connsiteY14" fmla="*/ 220 h 427"/>
                  <a:gd name="connsiteX15" fmla="*/ 1290 w 1405"/>
                  <a:gd name="connsiteY15" fmla="*/ 177 h 427"/>
                  <a:gd name="connsiteX16" fmla="*/ 1123 w 1405"/>
                  <a:gd name="connsiteY16" fmla="*/ 177 h 427"/>
                  <a:gd name="connsiteX17" fmla="*/ 1123 w 1405"/>
                  <a:gd name="connsiteY17" fmla="*/ 231 h 427"/>
                  <a:gd name="connsiteX18" fmla="*/ 1059 w 1405"/>
                  <a:gd name="connsiteY18" fmla="*/ 231 h 427"/>
                  <a:gd name="connsiteX19" fmla="*/ 1059 w 1405"/>
                  <a:gd name="connsiteY19" fmla="*/ 177 h 427"/>
                  <a:gd name="connsiteX20" fmla="*/ 967 w 1405"/>
                  <a:gd name="connsiteY20" fmla="*/ 177 h 427"/>
                  <a:gd name="connsiteX21" fmla="*/ 967 w 1405"/>
                  <a:gd name="connsiteY21" fmla="*/ 231 h 427"/>
                  <a:gd name="connsiteX22" fmla="*/ 902 w 1405"/>
                  <a:gd name="connsiteY22" fmla="*/ 231 h 427"/>
                  <a:gd name="connsiteX23" fmla="*/ 902 w 1405"/>
                  <a:gd name="connsiteY23" fmla="*/ 148 h 427"/>
                  <a:gd name="connsiteX24" fmla="*/ 967 w 1405"/>
                  <a:gd name="connsiteY24" fmla="*/ 148 h 427"/>
                  <a:gd name="connsiteX25" fmla="*/ 967 w 1405"/>
                  <a:gd name="connsiteY25" fmla="*/ 177 h 427"/>
                  <a:gd name="connsiteX26" fmla="*/ 1059 w 1405"/>
                  <a:gd name="connsiteY26" fmla="*/ 177 h 427"/>
                  <a:gd name="connsiteX27" fmla="*/ 1059 w 1405"/>
                  <a:gd name="connsiteY27" fmla="*/ 148 h 427"/>
                  <a:gd name="connsiteX28" fmla="*/ 1123 w 1405"/>
                  <a:gd name="connsiteY28" fmla="*/ 148 h 427"/>
                  <a:gd name="connsiteX29" fmla="*/ 1123 w 1405"/>
                  <a:gd name="connsiteY29" fmla="*/ 177 h 427"/>
                  <a:gd name="connsiteX30" fmla="*/ 1405 w 1405"/>
                  <a:gd name="connsiteY30" fmla="*/ 292 h 427"/>
                  <a:gd name="connsiteX0" fmla="*/ 754 w 1405"/>
                  <a:gd name="connsiteY0" fmla="*/ 76 h 427"/>
                  <a:gd name="connsiteX1" fmla="*/ 720 w 1405"/>
                  <a:gd name="connsiteY1" fmla="*/ 0 h 427"/>
                  <a:gd name="connsiteX2" fmla="*/ 175 w 1405"/>
                  <a:gd name="connsiteY2" fmla="*/ 0 h 427"/>
                  <a:gd name="connsiteX3" fmla="*/ 0 w 1405"/>
                  <a:gd name="connsiteY3" fmla="*/ 427 h 427"/>
                  <a:gd name="connsiteX4" fmla="*/ 94 w 1405"/>
                  <a:gd name="connsiteY4" fmla="*/ 427 h 427"/>
                  <a:gd name="connsiteX5" fmla="*/ 231 w 1405"/>
                  <a:gd name="connsiteY5" fmla="*/ 120 h 427"/>
                  <a:gd name="connsiteX6" fmla="*/ 415 w 1405"/>
                  <a:gd name="connsiteY6" fmla="*/ 120 h 427"/>
                  <a:gd name="connsiteX7" fmla="*/ 415 w 1405"/>
                  <a:gd name="connsiteY7" fmla="*/ 427 h 427"/>
                  <a:gd name="connsiteX8" fmla="*/ 507 w 1405"/>
                  <a:gd name="connsiteY8" fmla="*/ 427 h 427"/>
                  <a:gd name="connsiteX9" fmla="*/ 507 w 1405"/>
                  <a:gd name="connsiteY9" fmla="*/ 120 h 427"/>
                  <a:gd name="connsiteX10" fmla="*/ 672 w 1405"/>
                  <a:gd name="connsiteY10" fmla="*/ 120 h 427"/>
                  <a:gd name="connsiteX11" fmla="*/ 817 w 1405"/>
                  <a:gd name="connsiteY11" fmla="*/ 427 h 427"/>
                  <a:gd name="connsiteX12" fmla="*/ 909 w 1405"/>
                  <a:gd name="connsiteY12" fmla="*/ 427 h 427"/>
                  <a:gd name="connsiteX13" fmla="*/ 854 w 1405"/>
                  <a:gd name="connsiteY13" fmla="*/ 303 h 427"/>
                  <a:gd name="connsiteX14" fmla="*/ 1290 w 1405"/>
                  <a:gd name="connsiteY14" fmla="*/ 220 h 427"/>
                  <a:gd name="connsiteX15" fmla="*/ 1123 w 1405"/>
                  <a:gd name="connsiteY15" fmla="*/ 177 h 427"/>
                  <a:gd name="connsiteX16" fmla="*/ 1123 w 1405"/>
                  <a:gd name="connsiteY16" fmla="*/ 231 h 427"/>
                  <a:gd name="connsiteX17" fmla="*/ 1059 w 1405"/>
                  <a:gd name="connsiteY17" fmla="*/ 231 h 427"/>
                  <a:gd name="connsiteX18" fmla="*/ 1059 w 1405"/>
                  <a:gd name="connsiteY18" fmla="*/ 177 h 427"/>
                  <a:gd name="connsiteX19" fmla="*/ 967 w 1405"/>
                  <a:gd name="connsiteY19" fmla="*/ 177 h 427"/>
                  <a:gd name="connsiteX20" fmla="*/ 967 w 1405"/>
                  <a:gd name="connsiteY20" fmla="*/ 231 h 427"/>
                  <a:gd name="connsiteX21" fmla="*/ 902 w 1405"/>
                  <a:gd name="connsiteY21" fmla="*/ 231 h 427"/>
                  <a:gd name="connsiteX22" fmla="*/ 902 w 1405"/>
                  <a:gd name="connsiteY22" fmla="*/ 148 h 427"/>
                  <a:gd name="connsiteX23" fmla="*/ 967 w 1405"/>
                  <a:gd name="connsiteY23" fmla="*/ 148 h 427"/>
                  <a:gd name="connsiteX24" fmla="*/ 967 w 1405"/>
                  <a:gd name="connsiteY24" fmla="*/ 177 h 427"/>
                  <a:gd name="connsiteX25" fmla="*/ 1059 w 1405"/>
                  <a:gd name="connsiteY25" fmla="*/ 177 h 427"/>
                  <a:gd name="connsiteX26" fmla="*/ 1059 w 1405"/>
                  <a:gd name="connsiteY26" fmla="*/ 148 h 427"/>
                  <a:gd name="connsiteX27" fmla="*/ 1123 w 1405"/>
                  <a:gd name="connsiteY27" fmla="*/ 148 h 427"/>
                  <a:gd name="connsiteX28" fmla="*/ 1123 w 1405"/>
                  <a:gd name="connsiteY28" fmla="*/ 177 h 427"/>
                  <a:gd name="connsiteX29" fmla="*/ 1405 w 1405"/>
                  <a:gd name="connsiteY29" fmla="*/ 292 h 427"/>
                  <a:gd name="connsiteX0" fmla="*/ 754 w 1405"/>
                  <a:gd name="connsiteY0" fmla="*/ 76 h 427"/>
                  <a:gd name="connsiteX1" fmla="*/ 720 w 1405"/>
                  <a:gd name="connsiteY1" fmla="*/ 0 h 427"/>
                  <a:gd name="connsiteX2" fmla="*/ 175 w 1405"/>
                  <a:gd name="connsiteY2" fmla="*/ 0 h 427"/>
                  <a:gd name="connsiteX3" fmla="*/ 0 w 1405"/>
                  <a:gd name="connsiteY3" fmla="*/ 427 h 427"/>
                  <a:gd name="connsiteX4" fmla="*/ 94 w 1405"/>
                  <a:gd name="connsiteY4" fmla="*/ 427 h 427"/>
                  <a:gd name="connsiteX5" fmla="*/ 231 w 1405"/>
                  <a:gd name="connsiteY5" fmla="*/ 120 h 427"/>
                  <a:gd name="connsiteX6" fmla="*/ 415 w 1405"/>
                  <a:gd name="connsiteY6" fmla="*/ 120 h 427"/>
                  <a:gd name="connsiteX7" fmla="*/ 415 w 1405"/>
                  <a:gd name="connsiteY7" fmla="*/ 427 h 427"/>
                  <a:gd name="connsiteX8" fmla="*/ 507 w 1405"/>
                  <a:gd name="connsiteY8" fmla="*/ 427 h 427"/>
                  <a:gd name="connsiteX9" fmla="*/ 507 w 1405"/>
                  <a:gd name="connsiteY9" fmla="*/ 120 h 427"/>
                  <a:gd name="connsiteX10" fmla="*/ 672 w 1405"/>
                  <a:gd name="connsiteY10" fmla="*/ 120 h 427"/>
                  <a:gd name="connsiteX11" fmla="*/ 817 w 1405"/>
                  <a:gd name="connsiteY11" fmla="*/ 427 h 427"/>
                  <a:gd name="connsiteX12" fmla="*/ 909 w 1405"/>
                  <a:gd name="connsiteY12" fmla="*/ 427 h 427"/>
                  <a:gd name="connsiteX13" fmla="*/ 854 w 1405"/>
                  <a:gd name="connsiteY13" fmla="*/ 303 h 427"/>
                  <a:gd name="connsiteX14" fmla="*/ 1290 w 1405"/>
                  <a:gd name="connsiteY14" fmla="*/ 220 h 427"/>
                  <a:gd name="connsiteX15" fmla="*/ 1123 w 1405"/>
                  <a:gd name="connsiteY15" fmla="*/ 177 h 427"/>
                  <a:gd name="connsiteX16" fmla="*/ 1123 w 1405"/>
                  <a:gd name="connsiteY16" fmla="*/ 231 h 427"/>
                  <a:gd name="connsiteX17" fmla="*/ 1059 w 1405"/>
                  <a:gd name="connsiteY17" fmla="*/ 231 h 427"/>
                  <a:gd name="connsiteX18" fmla="*/ 1059 w 1405"/>
                  <a:gd name="connsiteY18" fmla="*/ 177 h 427"/>
                  <a:gd name="connsiteX19" fmla="*/ 967 w 1405"/>
                  <a:gd name="connsiteY19" fmla="*/ 177 h 427"/>
                  <a:gd name="connsiteX20" fmla="*/ 967 w 1405"/>
                  <a:gd name="connsiteY20" fmla="*/ 231 h 427"/>
                  <a:gd name="connsiteX21" fmla="*/ 902 w 1405"/>
                  <a:gd name="connsiteY21" fmla="*/ 231 h 427"/>
                  <a:gd name="connsiteX22" fmla="*/ 902 w 1405"/>
                  <a:gd name="connsiteY22" fmla="*/ 148 h 427"/>
                  <a:gd name="connsiteX23" fmla="*/ 967 w 1405"/>
                  <a:gd name="connsiteY23" fmla="*/ 148 h 427"/>
                  <a:gd name="connsiteX24" fmla="*/ 967 w 1405"/>
                  <a:gd name="connsiteY24" fmla="*/ 177 h 427"/>
                  <a:gd name="connsiteX25" fmla="*/ 1059 w 1405"/>
                  <a:gd name="connsiteY25" fmla="*/ 177 h 427"/>
                  <a:gd name="connsiteX26" fmla="*/ 1059 w 1405"/>
                  <a:gd name="connsiteY26" fmla="*/ 148 h 427"/>
                  <a:gd name="connsiteX27" fmla="*/ 1123 w 1405"/>
                  <a:gd name="connsiteY27" fmla="*/ 177 h 427"/>
                  <a:gd name="connsiteX28" fmla="*/ 1405 w 1405"/>
                  <a:gd name="connsiteY28" fmla="*/ 292 h 427"/>
                  <a:gd name="connsiteX0" fmla="*/ 754 w 1405"/>
                  <a:gd name="connsiteY0" fmla="*/ 76 h 427"/>
                  <a:gd name="connsiteX1" fmla="*/ 720 w 1405"/>
                  <a:gd name="connsiteY1" fmla="*/ 0 h 427"/>
                  <a:gd name="connsiteX2" fmla="*/ 175 w 1405"/>
                  <a:gd name="connsiteY2" fmla="*/ 0 h 427"/>
                  <a:gd name="connsiteX3" fmla="*/ 0 w 1405"/>
                  <a:gd name="connsiteY3" fmla="*/ 427 h 427"/>
                  <a:gd name="connsiteX4" fmla="*/ 94 w 1405"/>
                  <a:gd name="connsiteY4" fmla="*/ 427 h 427"/>
                  <a:gd name="connsiteX5" fmla="*/ 231 w 1405"/>
                  <a:gd name="connsiteY5" fmla="*/ 120 h 427"/>
                  <a:gd name="connsiteX6" fmla="*/ 415 w 1405"/>
                  <a:gd name="connsiteY6" fmla="*/ 120 h 427"/>
                  <a:gd name="connsiteX7" fmla="*/ 415 w 1405"/>
                  <a:gd name="connsiteY7" fmla="*/ 427 h 427"/>
                  <a:gd name="connsiteX8" fmla="*/ 507 w 1405"/>
                  <a:gd name="connsiteY8" fmla="*/ 427 h 427"/>
                  <a:gd name="connsiteX9" fmla="*/ 507 w 1405"/>
                  <a:gd name="connsiteY9" fmla="*/ 120 h 427"/>
                  <a:gd name="connsiteX10" fmla="*/ 672 w 1405"/>
                  <a:gd name="connsiteY10" fmla="*/ 120 h 427"/>
                  <a:gd name="connsiteX11" fmla="*/ 817 w 1405"/>
                  <a:gd name="connsiteY11" fmla="*/ 427 h 427"/>
                  <a:gd name="connsiteX12" fmla="*/ 909 w 1405"/>
                  <a:gd name="connsiteY12" fmla="*/ 427 h 427"/>
                  <a:gd name="connsiteX13" fmla="*/ 854 w 1405"/>
                  <a:gd name="connsiteY13" fmla="*/ 303 h 427"/>
                  <a:gd name="connsiteX14" fmla="*/ 1290 w 1405"/>
                  <a:gd name="connsiteY14" fmla="*/ 220 h 427"/>
                  <a:gd name="connsiteX15" fmla="*/ 1123 w 1405"/>
                  <a:gd name="connsiteY15" fmla="*/ 177 h 427"/>
                  <a:gd name="connsiteX16" fmla="*/ 1123 w 1405"/>
                  <a:gd name="connsiteY16" fmla="*/ 231 h 427"/>
                  <a:gd name="connsiteX17" fmla="*/ 1059 w 1405"/>
                  <a:gd name="connsiteY17" fmla="*/ 231 h 427"/>
                  <a:gd name="connsiteX18" fmla="*/ 1059 w 1405"/>
                  <a:gd name="connsiteY18" fmla="*/ 177 h 427"/>
                  <a:gd name="connsiteX19" fmla="*/ 967 w 1405"/>
                  <a:gd name="connsiteY19" fmla="*/ 177 h 427"/>
                  <a:gd name="connsiteX20" fmla="*/ 967 w 1405"/>
                  <a:gd name="connsiteY20" fmla="*/ 231 h 427"/>
                  <a:gd name="connsiteX21" fmla="*/ 902 w 1405"/>
                  <a:gd name="connsiteY21" fmla="*/ 231 h 427"/>
                  <a:gd name="connsiteX22" fmla="*/ 902 w 1405"/>
                  <a:gd name="connsiteY22" fmla="*/ 148 h 427"/>
                  <a:gd name="connsiteX23" fmla="*/ 967 w 1405"/>
                  <a:gd name="connsiteY23" fmla="*/ 148 h 427"/>
                  <a:gd name="connsiteX24" fmla="*/ 967 w 1405"/>
                  <a:gd name="connsiteY24" fmla="*/ 177 h 427"/>
                  <a:gd name="connsiteX25" fmla="*/ 1059 w 1405"/>
                  <a:gd name="connsiteY25" fmla="*/ 177 h 427"/>
                  <a:gd name="connsiteX26" fmla="*/ 1123 w 1405"/>
                  <a:gd name="connsiteY26" fmla="*/ 177 h 427"/>
                  <a:gd name="connsiteX27" fmla="*/ 1405 w 1405"/>
                  <a:gd name="connsiteY27" fmla="*/ 292 h 427"/>
                  <a:gd name="connsiteX0" fmla="*/ 754 w 1405"/>
                  <a:gd name="connsiteY0" fmla="*/ 76 h 427"/>
                  <a:gd name="connsiteX1" fmla="*/ 720 w 1405"/>
                  <a:gd name="connsiteY1" fmla="*/ 0 h 427"/>
                  <a:gd name="connsiteX2" fmla="*/ 175 w 1405"/>
                  <a:gd name="connsiteY2" fmla="*/ 0 h 427"/>
                  <a:gd name="connsiteX3" fmla="*/ 0 w 1405"/>
                  <a:gd name="connsiteY3" fmla="*/ 427 h 427"/>
                  <a:gd name="connsiteX4" fmla="*/ 94 w 1405"/>
                  <a:gd name="connsiteY4" fmla="*/ 427 h 427"/>
                  <a:gd name="connsiteX5" fmla="*/ 231 w 1405"/>
                  <a:gd name="connsiteY5" fmla="*/ 120 h 427"/>
                  <a:gd name="connsiteX6" fmla="*/ 415 w 1405"/>
                  <a:gd name="connsiteY6" fmla="*/ 120 h 427"/>
                  <a:gd name="connsiteX7" fmla="*/ 415 w 1405"/>
                  <a:gd name="connsiteY7" fmla="*/ 427 h 427"/>
                  <a:gd name="connsiteX8" fmla="*/ 507 w 1405"/>
                  <a:gd name="connsiteY8" fmla="*/ 427 h 427"/>
                  <a:gd name="connsiteX9" fmla="*/ 507 w 1405"/>
                  <a:gd name="connsiteY9" fmla="*/ 120 h 427"/>
                  <a:gd name="connsiteX10" fmla="*/ 672 w 1405"/>
                  <a:gd name="connsiteY10" fmla="*/ 120 h 427"/>
                  <a:gd name="connsiteX11" fmla="*/ 817 w 1405"/>
                  <a:gd name="connsiteY11" fmla="*/ 427 h 427"/>
                  <a:gd name="connsiteX12" fmla="*/ 909 w 1405"/>
                  <a:gd name="connsiteY12" fmla="*/ 427 h 427"/>
                  <a:gd name="connsiteX13" fmla="*/ 854 w 1405"/>
                  <a:gd name="connsiteY13" fmla="*/ 303 h 427"/>
                  <a:gd name="connsiteX14" fmla="*/ 1290 w 1405"/>
                  <a:gd name="connsiteY14" fmla="*/ 220 h 427"/>
                  <a:gd name="connsiteX15" fmla="*/ 1123 w 1405"/>
                  <a:gd name="connsiteY15" fmla="*/ 177 h 427"/>
                  <a:gd name="connsiteX16" fmla="*/ 1123 w 1405"/>
                  <a:gd name="connsiteY16" fmla="*/ 231 h 427"/>
                  <a:gd name="connsiteX17" fmla="*/ 1059 w 1405"/>
                  <a:gd name="connsiteY17" fmla="*/ 231 h 427"/>
                  <a:gd name="connsiteX18" fmla="*/ 1059 w 1405"/>
                  <a:gd name="connsiteY18" fmla="*/ 177 h 427"/>
                  <a:gd name="connsiteX19" fmla="*/ 967 w 1405"/>
                  <a:gd name="connsiteY19" fmla="*/ 177 h 427"/>
                  <a:gd name="connsiteX20" fmla="*/ 967 w 1405"/>
                  <a:gd name="connsiteY20" fmla="*/ 231 h 427"/>
                  <a:gd name="connsiteX21" fmla="*/ 902 w 1405"/>
                  <a:gd name="connsiteY21" fmla="*/ 231 h 427"/>
                  <a:gd name="connsiteX22" fmla="*/ 902 w 1405"/>
                  <a:gd name="connsiteY22" fmla="*/ 148 h 427"/>
                  <a:gd name="connsiteX23" fmla="*/ 967 w 1405"/>
                  <a:gd name="connsiteY23" fmla="*/ 148 h 427"/>
                  <a:gd name="connsiteX24" fmla="*/ 1059 w 1405"/>
                  <a:gd name="connsiteY24" fmla="*/ 177 h 427"/>
                  <a:gd name="connsiteX25" fmla="*/ 1123 w 1405"/>
                  <a:gd name="connsiteY25" fmla="*/ 177 h 427"/>
                  <a:gd name="connsiteX26" fmla="*/ 1405 w 1405"/>
                  <a:gd name="connsiteY26" fmla="*/ 292 h 427"/>
                  <a:gd name="connsiteX0" fmla="*/ 754 w 1405"/>
                  <a:gd name="connsiteY0" fmla="*/ 76 h 427"/>
                  <a:gd name="connsiteX1" fmla="*/ 720 w 1405"/>
                  <a:gd name="connsiteY1" fmla="*/ 0 h 427"/>
                  <a:gd name="connsiteX2" fmla="*/ 175 w 1405"/>
                  <a:gd name="connsiteY2" fmla="*/ 0 h 427"/>
                  <a:gd name="connsiteX3" fmla="*/ 0 w 1405"/>
                  <a:gd name="connsiteY3" fmla="*/ 427 h 427"/>
                  <a:gd name="connsiteX4" fmla="*/ 94 w 1405"/>
                  <a:gd name="connsiteY4" fmla="*/ 427 h 427"/>
                  <a:gd name="connsiteX5" fmla="*/ 231 w 1405"/>
                  <a:gd name="connsiteY5" fmla="*/ 120 h 427"/>
                  <a:gd name="connsiteX6" fmla="*/ 415 w 1405"/>
                  <a:gd name="connsiteY6" fmla="*/ 120 h 427"/>
                  <a:gd name="connsiteX7" fmla="*/ 415 w 1405"/>
                  <a:gd name="connsiteY7" fmla="*/ 427 h 427"/>
                  <a:gd name="connsiteX8" fmla="*/ 507 w 1405"/>
                  <a:gd name="connsiteY8" fmla="*/ 427 h 427"/>
                  <a:gd name="connsiteX9" fmla="*/ 507 w 1405"/>
                  <a:gd name="connsiteY9" fmla="*/ 120 h 427"/>
                  <a:gd name="connsiteX10" fmla="*/ 672 w 1405"/>
                  <a:gd name="connsiteY10" fmla="*/ 120 h 427"/>
                  <a:gd name="connsiteX11" fmla="*/ 817 w 1405"/>
                  <a:gd name="connsiteY11" fmla="*/ 427 h 427"/>
                  <a:gd name="connsiteX12" fmla="*/ 909 w 1405"/>
                  <a:gd name="connsiteY12" fmla="*/ 427 h 427"/>
                  <a:gd name="connsiteX13" fmla="*/ 854 w 1405"/>
                  <a:gd name="connsiteY13" fmla="*/ 303 h 427"/>
                  <a:gd name="connsiteX14" fmla="*/ 1290 w 1405"/>
                  <a:gd name="connsiteY14" fmla="*/ 220 h 427"/>
                  <a:gd name="connsiteX15" fmla="*/ 1123 w 1405"/>
                  <a:gd name="connsiteY15" fmla="*/ 177 h 427"/>
                  <a:gd name="connsiteX16" fmla="*/ 1123 w 1405"/>
                  <a:gd name="connsiteY16" fmla="*/ 231 h 427"/>
                  <a:gd name="connsiteX17" fmla="*/ 1059 w 1405"/>
                  <a:gd name="connsiteY17" fmla="*/ 231 h 427"/>
                  <a:gd name="connsiteX18" fmla="*/ 1059 w 1405"/>
                  <a:gd name="connsiteY18" fmla="*/ 177 h 427"/>
                  <a:gd name="connsiteX19" fmla="*/ 967 w 1405"/>
                  <a:gd name="connsiteY19" fmla="*/ 231 h 427"/>
                  <a:gd name="connsiteX20" fmla="*/ 902 w 1405"/>
                  <a:gd name="connsiteY20" fmla="*/ 231 h 427"/>
                  <a:gd name="connsiteX21" fmla="*/ 902 w 1405"/>
                  <a:gd name="connsiteY21" fmla="*/ 148 h 427"/>
                  <a:gd name="connsiteX22" fmla="*/ 967 w 1405"/>
                  <a:gd name="connsiteY22" fmla="*/ 148 h 427"/>
                  <a:gd name="connsiteX23" fmla="*/ 1059 w 1405"/>
                  <a:gd name="connsiteY23" fmla="*/ 177 h 427"/>
                  <a:gd name="connsiteX24" fmla="*/ 1123 w 1405"/>
                  <a:gd name="connsiteY24" fmla="*/ 177 h 427"/>
                  <a:gd name="connsiteX25" fmla="*/ 1405 w 1405"/>
                  <a:gd name="connsiteY25" fmla="*/ 292 h 427"/>
                  <a:gd name="connsiteX0" fmla="*/ 754 w 1405"/>
                  <a:gd name="connsiteY0" fmla="*/ 76 h 427"/>
                  <a:gd name="connsiteX1" fmla="*/ 720 w 1405"/>
                  <a:gd name="connsiteY1" fmla="*/ 0 h 427"/>
                  <a:gd name="connsiteX2" fmla="*/ 175 w 1405"/>
                  <a:gd name="connsiteY2" fmla="*/ 0 h 427"/>
                  <a:gd name="connsiteX3" fmla="*/ 0 w 1405"/>
                  <a:gd name="connsiteY3" fmla="*/ 427 h 427"/>
                  <a:gd name="connsiteX4" fmla="*/ 94 w 1405"/>
                  <a:gd name="connsiteY4" fmla="*/ 427 h 427"/>
                  <a:gd name="connsiteX5" fmla="*/ 231 w 1405"/>
                  <a:gd name="connsiteY5" fmla="*/ 120 h 427"/>
                  <a:gd name="connsiteX6" fmla="*/ 415 w 1405"/>
                  <a:gd name="connsiteY6" fmla="*/ 120 h 427"/>
                  <a:gd name="connsiteX7" fmla="*/ 415 w 1405"/>
                  <a:gd name="connsiteY7" fmla="*/ 427 h 427"/>
                  <a:gd name="connsiteX8" fmla="*/ 507 w 1405"/>
                  <a:gd name="connsiteY8" fmla="*/ 427 h 427"/>
                  <a:gd name="connsiteX9" fmla="*/ 507 w 1405"/>
                  <a:gd name="connsiteY9" fmla="*/ 120 h 427"/>
                  <a:gd name="connsiteX10" fmla="*/ 672 w 1405"/>
                  <a:gd name="connsiteY10" fmla="*/ 120 h 427"/>
                  <a:gd name="connsiteX11" fmla="*/ 817 w 1405"/>
                  <a:gd name="connsiteY11" fmla="*/ 427 h 427"/>
                  <a:gd name="connsiteX12" fmla="*/ 909 w 1405"/>
                  <a:gd name="connsiteY12" fmla="*/ 427 h 427"/>
                  <a:gd name="connsiteX13" fmla="*/ 854 w 1405"/>
                  <a:gd name="connsiteY13" fmla="*/ 303 h 427"/>
                  <a:gd name="connsiteX14" fmla="*/ 1290 w 1405"/>
                  <a:gd name="connsiteY14" fmla="*/ 220 h 427"/>
                  <a:gd name="connsiteX15" fmla="*/ 1123 w 1405"/>
                  <a:gd name="connsiteY15" fmla="*/ 177 h 427"/>
                  <a:gd name="connsiteX16" fmla="*/ 1123 w 1405"/>
                  <a:gd name="connsiteY16" fmla="*/ 231 h 427"/>
                  <a:gd name="connsiteX17" fmla="*/ 1059 w 1405"/>
                  <a:gd name="connsiteY17" fmla="*/ 231 h 427"/>
                  <a:gd name="connsiteX18" fmla="*/ 1059 w 1405"/>
                  <a:gd name="connsiteY18" fmla="*/ 177 h 427"/>
                  <a:gd name="connsiteX19" fmla="*/ 902 w 1405"/>
                  <a:gd name="connsiteY19" fmla="*/ 231 h 427"/>
                  <a:gd name="connsiteX20" fmla="*/ 902 w 1405"/>
                  <a:gd name="connsiteY20" fmla="*/ 148 h 427"/>
                  <a:gd name="connsiteX21" fmla="*/ 967 w 1405"/>
                  <a:gd name="connsiteY21" fmla="*/ 148 h 427"/>
                  <a:gd name="connsiteX22" fmla="*/ 1059 w 1405"/>
                  <a:gd name="connsiteY22" fmla="*/ 177 h 427"/>
                  <a:gd name="connsiteX23" fmla="*/ 1123 w 1405"/>
                  <a:gd name="connsiteY23" fmla="*/ 177 h 427"/>
                  <a:gd name="connsiteX24" fmla="*/ 1405 w 1405"/>
                  <a:gd name="connsiteY24" fmla="*/ 292 h 427"/>
                  <a:gd name="connsiteX0" fmla="*/ 754 w 1405"/>
                  <a:gd name="connsiteY0" fmla="*/ 76 h 427"/>
                  <a:gd name="connsiteX1" fmla="*/ 720 w 1405"/>
                  <a:gd name="connsiteY1" fmla="*/ 0 h 427"/>
                  <a:gd name="connsiteX2" fmla="*/ 175 w 1405"/>
                  <a:gd name="connsiteY2" fmla="*/ 0 h 427"/>
                  <a:gd name="connsiteX3" fmla="*/ 0 w 1405"/>
                  <a:gd name="connsiteY3" fmla="*/ 427 h 427"/>
                  <a:gd name="connsiteX4" fmla="*/ 94 w 1405"/>
                  <a:gd name="connsiteY4" fmla="*/ 427 h 427"/>
                  <a:gd name="connsiteX5" fmla="*/ 231 w 1405"/>
                  <a:gd name="connsiteY5" fmla="*/ 120 h 427"/>
                  <a:gd name="connsiteX6" fmla="*/ 415 w 1405"/>
                  <a:gd name="connsiteY6" fmla="*/ 120 h 427"/>
                  <a:gd name="connsiteX7" fmla="*/ 415 w 1405"/>
                  <a:gd name="connsiteY7" fmla="*/ 427 h 427"/>
                  <a:gd name="connsiteX8" fmla="*/ 507 w 1405"/>
                  <a:gd name="connsiteY8" fmla="*/ 427 h 427"/>
                  <a:gd name="connsiteX9" fmla="*/ 507 w 1405"/>
                  <a:gd name="connsiteY9" fmla="*/ 120 h 427"/>
                  <a:gd name="connsiteX10" fmla="*/ 672 w 1405"/>
                  <a:gd name="connsiteY10" fmla="*/ 120 h 427"/>
                  <a:gd name="connsiteX11" fmla="*/ 817 w 1405"/>
                  <a:gd name="connsiteY11" fmla="*/ 427 h 427"/>
                  <a:gd name="connsiteX12" fmla="*/ 909 w 1405"/>
                  <a:gd name="connsiteY12" fmla="*/ 427 h 427"/>
                  <a:gd name="connsiteX13" fmla="*/ 854 w 1405"/>
                  <a:gd name="connsiteY13" fmla="*/ 303 h 427"/>
                  <a:gd name="connsiteX14" fmla="*/ 1290 w 1405"/>
                  <a:gd name="connsiteY14" fmla="*/ 220 h 427"/>
                  <a:gd name="connsiteX15" fmla="*/ 1123 w 1405"/>
                  <a:gd name="connsiteY15" fmla="*/ 177 h 427"/>
                  <a:gd name="connsiteX16" fmla="*/ 1123 w 1405"/>
                  <a:gd name="connsiteY16" fmla="*/ 231 h 427"/>
                  <a:gd name="connsiteX17" fmla="*/ 1059 w 1405"/>
                  <a:gd name="connsiteY17" fmla="*/ 231 h 427"/>
                  <a:gd name="connsiteX18" fmla="*/ 1059 w 1405"/>
                  <a:gd name="connsiteY18" fmla="*/ 177 h 427"/>
                  <a:gd name="connsiteX19" fmla="*/ 902 w 1405"/>
                  <a:gd name="connsiteY19" fmla="*/ 231 h 427"/>
                  <a:gd name="connsiteX20" fmla="*/ 967 w 1405"/>
                  <a:gd name="connsiteY20" fmla="*/ 148 h 427"/>
                  <a:gd name="connsiteX21" fmla="*/ 1059 w 1405"/>
                  <a:gd name="connsiteY21" fmla="*/ 177 h 427"/>
                  <a:gd name="connsiteX22" fmla="*/ 1123 w 1405"/>
                  <a:gd name="connsiteY22" fmla="*/ 177 h 427"/>
                  <a:gd name="connsiteX23" fmla="*/ 1405 w 1405"/>
                  <a:gd name="connsiteY23" fmla="*/ 292 h 427"/>
                  <a:gd name="connsiteX0" fmla="*/ 754 w 1405"/>
                  <a:gd name="connsiteY0" fmla="*/ 76 h 427"/>
                  <a:gd name="connsiteX1" fmla="*/ 720 w 1405"/>
                  <a:gd name="connsiteY1" fmla="*/ 0 h 427"/>
                  <a:gd name="connsiteX2" fmla="*/ 175 w 1405"/>
                  <a:gd name="connsiteY2" fmla="*/ 0 h 427"/>
                  <a:gd name="connsiteX3" fmla="*/ 0 w 1405"/>
                  <a:gd name="connsiteY3" fmla="*/ 427 h 427"/>
                  <a:gd name="connsiteX4" fmla="*/ 94 w 1405"/>
                  <a:gd name="connsiteY4" fmla="*/ 427 h 427"/>
                  <a:gd name="connsiteX5" fmla="*/ 231 w 1405"/>
                  <a:gd name="connsiteY5" fmla="*/ 120 h 427"/>
                  <a:gd name="connsiteX6" fmla="*/ 415 w 1405"/>
                  <a:gd name="connsiteY6" fmla="*/ 120 h 427"/>
                  <a:gd name="connsiteX7" fmla="*/ 415 w 1405"/>
                  <a:gd name="connsiteY7" fmla="*/ 427 h 427"/>
                  <a:gd name="connsiteX8" fmla="*/ 507 w 1405"/>
                  <a:gd name="connsiteY8" fmla="*/ 427 h 427"/>
                  <a:gd name="connsiteX9" fmla="*/ 507 w 1405"/>
                  <a:gd name="connsiteY9" fmla="*/ 120 h 427"/>
                  <a:gd name="connsiteX10" fmla="*/ 672 w 1405"/>
                  <a:gd name="connsiteY10" fmla="*/ 120 h 427"/>
                  <a:gd name="connsiteX11" fmla="*/ 817 w 1405"/>
                  <a:gd name="connsiteY11" fmla="*/ 427 h 427"/>
                  <a:gd name="connsiteX12" fmla="*/ 909 w 1405"/>
                  <a:gd name="connsiteY12" fmla="*/ 427 h 427"/>
                  <a:gd name="connsiteX13" fmla="*/ 854 w 1405"/>
                  <a:gd name="connsiteY13" fmla="*/ 303 h 427"/>
                  <a:gd name="connsiteX14" fmla="*/ 1290 w 1405"/>
                  <a:gd name="connsiteY14" fmla="*/ 220 h 427"/>
                  <a:gd name="connsiteX15" fmla="*/ 1123 w 1405"/>
                  <a:gd name="connsiteY15" fmla="*/ 177 h 427"/>
                  <a:gd name="connsiteX16" fmla="*/ 1123 w 1405"/>
                  <a:gd name="connsiteY16" fmla="*/ 231 h 427"/>
                  <a:gd name="connsiteX17" fmla="*/ 1059 w 1405"/>
                  <a:gd name="connsiteY17" fmla="*/ 231 h 427"/>
                  <a:gd name="connsiteX18" fmla="*/ 1059 w 1405"/>
                  <a:gd name="connsiteY18" fmla="*/ 177 h 427"/>
                  <a:gd name="connsiteX19" fmla="*/ 902 w 1405"/>
                  <a:gd name="connsiteY19" fmla="*/ 231 h 427"/>
                  <a:gd name="connsiteX20" fmla="*/ 1059 w 1405"/>
                  <a:gd name="connsiteY20" fmla="*/ 177 h 427"/>
                  <a:gd name="connsiteX21" fmla="*/ 1123 w 1405"/>
                  <a:gd name="connsiteY21" fmla="*/ 177 h 427"/>
                  <a:gd name="connsiteX22" fmla="*/ 1405 w 1405"/>
                  <a:gd name="connsiteY22" fmla="*/ 292 h 427"/>
                  <a:gd name="connsiteX0" fmla="*/ 754 w 1405"/>
                  <a:gd name="connsiteY0" fmla="*/ 76 h 427"/>
                  <a:gd name="connsiteX1" fmla="*/ 720 w 1405"/>
                  <a:gd name="connsiteY1" fmla="*/ 0 h 427"/>
                  <a:gd name="connsiteX2" fmla="*/ 175 w 1405"/>
                  <a:gd name="connsiteY2" fmla="*/ 0 h 427"/>
                  <a:gd name="connsiteX3" fmla="*/ 0 w 1405"/>
                  <a:gd name="connsiteY3" fmla="*/ 427 h 427"/>
                  <a:gd name="connsiteX4" fmla="*/ 94 w 1405"/>
                  <a:gd name="connsiteY4" fmla="*/ 427 h 427"/>
                  <a:gd name="connsiteX5" fmla="*/ 231 w 1405"/>
                  <a:gd name="connsiteY5" fmla="*/ 120 h 427"/>
                  <a:gd name="connsiteX6" fmla="*/ 415 w 1405"/>
                  <a:gd name="connsiteY6" fmla="*/ 120 h 427"/>
                  <a:gd name="connsiteX7" fmla="*/ 415 w 1405"/>
                  <a:gd name="connsiteY7" fmla="*/ 427 h 427"/>
                  <a:gd name="connsiteX8" fmla="*/ 507 w 1405"/>
                  <a:gd name="connsiteY8" fmla="*/ 427 h 427"/>
                  <a:gd name="connsiteX9" fmla="*/ 507 w 1405"/>
                  <a:gd name="connsiteY9" fmla="*/ 120 h 427"/>
                  <a:gd name="connsiteX10" fmla="*/ 672 w 1405"/>
                  <a:gd name="connsiteY10" fmla="*/ 120 h 427"/>
                  <a:gd name="connsiteX11" fmla="*/ 817 w 1405"/>
                  <a:gd name="connsiteY11" fmla="*/ 427 h 427"/>
                  <a:gd name="connsiteX12" fmla="*/ 909 w 1405"/>
                  <a:gd name="connsiteY12" fmla="*/ 427 h 427"/>
                  <a:gd name="connsiteX13" fmla="*/ 854 w 1405"/>
                  <a:gd name="connsiteY13" fmla="*/ 303 h 427"/>
                  <a:gd name="connsiteX14" fmla="*/ 1290 w 1405"/>
                  <a:gd name="connsiteY14" fmla="*/ 220 h 427"/>
                  <a:gd name="connsiteX15" fmla="*/ 1123 w 1405"/>
                  <a:gd name="connsiteY15" fmla="*/ 177 h 427"/>
                  <a:gd name="connsiteX16" fmla="*/ 1123 w 1405"/>
                  <a:gd name="connsiteY16" fmla="*/ 231 h 427"/>
                  <a:gd name="connsiteX17" fmla="*/ 1059 w 1405"/>
                  <a:gd name="connsiteY17" fmla="*/ 231 h 427"/>
                  <a:gd name="connsiteX18" fmla="*/ 1059 w 1405"/>
                  <a:gd name="connsiteY18" fmla="*/ 177 h 427"/>
                  <a:gd name="connsiteX19" fmla="*/ 902 w 1405"/>
                  <a:gd name="connsiteY19" fmla="*/ 231 h 427"/>
                  <a:gd name="connsiteX20" fmla="*/ 1059 w 1405"/>
                  <a:gd name="connsiteY20" fmla="*/ 177 h 427"/>
                  <a:gd name="connsiteX21" fmla="*/ 1405 w 1405"/>
                  <a:gd name="connsiteY21" fmla="*/ 292 h 427"/>
                  <a:gd name="connsiteX0" fmla="*/ 754 w 1405"/>
                  <a:gd name="connsiteY0" fmla="*/ 76 h 427"/>
                  <a:gd name="connsiteX1" fmla="*/ 720 w 1405"/>
                  <a:gd name="connsiteY1" fmla="*/ 0 h 427"/>
                  <a:gd name="connsiteX2" fmla="*/ 175 w 1405"/>
                  <a:gd name="connsiteY2" fmla="*/ 0 h 427"/>
                  <a:gd name="connsiteX3" fmla="*/ 0 w 1405"/>
                  <a:gd name="connsiteY3" fmla="*/ 427 h 427"/>
                  <a:gd name="connsiteX4" fmla="*/ 94 w 1405"/>
                  <a:gd name="connsiteY4" fmla="*/ 427 h 427"/>
                  <a:gd name="connsiteX5" fmla="*/ 231 w 1405"/>
                  <a:gd name="connsiteY5" fmla="*/ 120 h 427"/>
                  <a:gd name="connsiteX6" fmla="*/ 415 w 1405"/>
                  <a:gd name="connsiteY6" fmla="*/ 120 h 427"/>
                  <a:gd name="connsiteX7" fmla="*/ 415 w 1405"/>
                  <a:gd name="connsiteY7" fmla="*/ 427 h 427"/>
                  <a:gd name="connsiteX8" fmla="*/ 507 w 1405"/>
                  <a:gd name="connsiteY8" fmla="*/ 427 h 427"/>
                  <a:gd name="connsiteX9" fmla="*/ 507 w 1405"/>
                  <a:gd name="connsiteY9" fmla="*/ 120 h 427"/>
                  <a:gd name="connsiteX10" fmla="*/ 672 w 1405"/>
                  <a:gd name="connsiteY10" fmla="*/ 120 h 427"/>
                  <a:gd name="connsiteX11" fmla="*/ 817 w 1405"/>
                  <a:gd name="connsiteY11" fmla="*/ 427 h 427"/>
                  <a:gd name="connsiteX12" fmla="*/ 909 w 1405"/>
                  <a:gd name="connsiteY12" fmla="*/ 427 h 427"/>
                  <a:gd name="connsiteX13" fmla="*/ 854 w 1405"/>
                  <a:gd name="connsiteY13" fmla="*/ 303 h 427"/>
                  <a:gd name="connsiteX14" fmla="*/ 1290 w 1405"/>
                  <a:gd name="connsiteY14" fmla="*/ 220 h 427"/>
                  <a:gd name="connsiteX15" fmla="*/ 1123 w 1405"/>
                  <a:gd name="connsiteY15" fmla="*/ 177 h 427"/>
                  <a:gd name="connsiteX16" fmla="*/ 1123 w 1405"/>
                  <a:gd name="connsiteY16" fmla="*/ 231 h 427"/>
                  <a:gd name="connsiteX17" fmla="*/ 1059 w 1405"/>
                  <a:gd name="connsiteY17" fmla="*/ 231 h 427"/>
                  <a:gd name="connsiteX18" fmla="*/ 1059 w 1405"/>
                  <a:gd name="connsiteY18" fmla="*/ 177 h 427"/>
                  <a:gd name="connsiteX19" fmla="*/ 902 w 1405"/>
                  <a:gd name="connsiteY19" fmla="*/ 231 h 427"/>
                  <a:gd name="connsiteX20" fmla="*/ 1405 w 1405"/>
                  <a:gd name="connsiteY20" fmla="*/ 292 h 427"/>
                  <a:gd name="connsiteX0" fmla="*/ 754 w 1405"/>
                  <a:gd name="connsiteY0" fmla="*/ 76 h 427"/>
                  <a:gd name="connsiteX1" fmla="*/ 720 w 1405"/>
                  <a:gd name="connsiteY1" fmla="*/ 0 h 427"/>
                  <a:gd name="connsiteX2" fmla="*/ 175 w 1405"/>
                  <a:gd name="connsiteY2" fmla="*/ 0 h 427"/>
                  <a:gd name="connsiteX3" fmla="*/ 0 w 1405"/>
                  <a:gd name="connsiteY3" fmla="*/ 427 h 427"/>
                  <a:gd name="connsiteX4" fmla="*/ 94 w 1405"/>
                  <a:gd name="connsiteY4" fmla="*/ 427 h 427"/>
                  <a:gd name="connsiteX5" fmla="*/ 231 w 1405"/>
                  <a:gd name="connsiteY5" fmla="*/ 120 h 427"/>
                  <a:gd name="connsiteX6" fmla="*/ 415 w 1405"/>
                  <a:gd name="connsiteY6" fmla="*/ 120 h 427"/>
                  <a:gd name="connsiteX7" fmla="*/ 415 w 1405"/>
                  <a:gd name="connsiteY7" fmla="*/ 427 h 427"/>
                  <a:gd name="connsiteX8" fmla="*/ 507 w 1405"/>
                  <a:gd name="connsiteY8" fmla="*/ 427 h 427"/>
                  <a:gd name="connsiteX9" fmla="*/ 507 w 1405"/>
                  <a:gd name="connsiteY9" fmla="*/ 120 h 427"/>
                  <a:gd name="connsiteX10" fmla="*/ 672 w 1405"/>
                  <a:gd name="connsiteY10" fmla="*/ 120 h 427"/>
                  <a:gd name="connsiteX11" fmla="*/ 817 w 1405"/>
                  <a:gd name="connsiteY11" fmla="*/ 427 h 427"/>
                  <a:gd name="connsiteX12" fmla="*/ 909 w 1405"/>
                  <a:gd name="connsiteY12" fmla="*/ 427 h 427"/>
                  <a:gd name="connsiteX13" fmla="*/ 854 w 1405"/>
                  <a:gd name="connsiteY13" fmla="*/ 303 h 427"/>
                  <a:gd name="connsiteX14" fmla="*/ 1290 w 1405"/>
                  <a:gd name="connsiteY14" fmla="*/ 220 h 427"/>
                  <a:gd name="connsiteX15" fmla="*/ 1123 w 1405"/>
                  <a:gd name="connsiteY15" fmla="*/ 177 h 427"/>
                  <a:gd name="connsiteX16" fmla="*/ 1123 w 1405"/>
                  <a:gd name="connsiteY16" fmla="*/ 231 h 427"/>
                  <a:gd name="connsiteX17" fmla="*/ 1059 w 1405"/>
                  <a:gd name="connsiteY17" fmla="*/ 231 h 427"/>
                  <a:gd name="connsiteX18" fmla="*/ 902 w 1405"/>
                  <a:gd name="connsiteY18" fmla="*/ 231 h 427"/>
                  <a:gd name="connsiteX19" fmla="*/ 1405 w 1405"/>
                  <a:gd name="connsiteY19" fmla="*/ 292 h 427"/>
                  <a:gd name="connsiteX0" fmla="*/ 754 w 1290"/>
                  <a:gd name="connsiteY0" fmla="*/ 76 h 427"/>
                  <a:gd name="connsiteX1" fmla="*/ 720 w 1290"/>
                  <a:gd name="connsiteY1" fmla="*/ 0 h 427"/>
                  <a:gd name="connsiteX2" fmla="*/ 175 w 1290"/>
                  <a:gd name="connsiteY2" fmla="*/ 0 h 427"/>
                  <a:gd name="connsiteX3" fmla="*/ 0 w 1290"/>
                  <a:gd name="connsiteY3" fmla="*/ 427 h 427"/>
                  <a:gd name="connsiteX4" fmla="*/ 94 w 1290"/>
                  <a:gd name="connsiteY4" fmla="*/ 427 h 427"/>
                  <a:gd name="connsiteX5" fmla="*/ 231 w 1290"/>
                  <a:gd name="connsiteY5" fmla="*/ 120 h 427"/>
                  <a:gd name="connsiteX6" fmla="*/ 415 w 1290"/>
                  <a:gd name="connsiteY6" fmla="*/ 120 h 427"/>
                  <a:gd name="connsiteX7" fmla="*/ 415 w 1290"/>
                  <a:gd name="connsiteY7" fmla="*/ 427 h 427"/>
                  <a:gd name="connsiteX8" fmla="*/ 507 w 1290"/>
                  <a:gd name="connsiteY8" fmla="*/ 427 h 427"/>
                  <a:gd name="connsiteX9" fmla="*/ 507 w 1290"/>
                  <a:gd name="connsiteY9" fmla="*/ 120 h 427"/>
                  <a:gd name="connsiteX10" fmla="*/ 672 w 1290"/>
                  <a:gd name="connsiteY10" fmla="*/ 120 h 427"/>
                  <a:gd name="connsiteX11" fmla="*/ 817 w 1290"/>
                  <a:gd name="connsiteY11" fmla="*/ 427 h 427"/>
                  <a:gd name="connsiteX12" fmla="*/ 909 w 1290"/>
                  <a:gd name="connsiteY12" fmla="*/ 427 h 427"/>
                  <a:gd name="connsiteX13" fmla="*/ 854 w 1290"/>
                  <a:gd name="connsiteY13" fmla="*/ 303 h 427"/>
                  <a:gd name="connsiteX14" fmla="*/ 1290 w 1290"/>
                  <a:gd name="connsiteY14" fmla="*/ 220 h 427"/>
                  <a:gd name="connsiteX15" fmla="*/ 1123 w 1290"/>
                  <a:gd name="connsiteY15" fmla="*/ 177 h 427"/>
                  <a:gd name="connsiteX16" fmla="*/ 1123 w 1290"/>
                  <a:gd name="connsiteY16" fmla="*/ 231 h 427"/>
                  <a:gd name="connsiteX17" fmla="*/ 1059 w 1290"/>
                  <a:gd name="connsiteY17" fmla="*/ 231 h 427"/>
                  <a:gd name="connsiteX18" fmla="*/ 902 w 1290"/>
                  <a:gd name="connsiteY18" fmla="*/ 231 h 427"/>
                  <a:gd name="connsiteX0" fmla="*/ 754 w 1123"/>
                  <a:gd name="connsiteY0" fmla="*/ 76 h 427"/>
                  <a:gd name="connsiteX1" fmla="*/ 720 w 1123"/>
                  <a:gd name="connsiteY1" fmla="*/ 0 h 427"/>
                  <a:gd name="connsiteX2" fmla="*/ 175 w 1123"/>
                  <a:gd name="connsiteY2" fmla="*/ 0 h 427"/>
                  <a:gd name="connsiteX3" fmla="*/ 0 w 1123"/>
                  <a:gd name="connsiteY3" fmla="*/ 427 h 427"/>
                  <a:gd name="connsiteX4" fmla="*/ 94 w 1123"/>
                  <a:gd name="connsiteY4" fmla="*/ 427 h 427"/>
                  <a:gd name="connsiteX5" fmla="*/ 231 w 1123"/>
                  <a:gd name="connsiteY5" fmla="*/ 120 h 427"/>
                  <a:gd name="connsiteX6" fmla="*/ 415 w 1123"/>
                  <a:gd name="connsiteY6" fmla="*/ 120 h 427"/>
                  <a:gd name="connsiteX7" fmla="*/ 415 w 1123"/>
                  <a:gd name="connsiteY7" fmla="*/ 427 h 427"/>
                  <a:gd name="connsiteX8" fmla="*/ 507 w 1123"/>
                  <a:gd name="connsiteY8" fmla="*/ 427 h 427"/>
                  <a:gd name="connsiteX9" fmla="*/ 507 w 1123"/>
                  <a:gd name="connsiteY9" fmla="*/ 120 h 427"/>
                  <a:gd name="connsiteX10" fmla="*/ 672 w 1123"/>
                  <a:gd name="connsiteY10" fmla="*/ 120 h 427"/>
                  <a:gd name="connsiteX11" fmla="*/ 817 w 1123"/>
                  <a:gd name="connsiteY11" fmla="*/ 427 h 427"/>
                  <a:gd name="connsiteX12" fmla="*/ 909 w 1123"/>
                  <a:gd name="connsiteY12" fmla="*/ 427 h 427"/>
                  <a:gd name="connsiteX13" fmla="*/ 854 w 1123"/>
                  <a:gd name="connsiteY13" fmla="*/ 303 h 427"/>
                  <a:gd name="connsiteX14" fmla="*/ 1123 w 1123"/>
                  <a:gd name="connsiteY14" fmla="*/ 177 h 427"/>
                  <a:gd name="connsiteX15" fmla="*/ 1123 w 1123"/>
                  <a:gd name="connsiteY15" fmla="*/ 231 h 427"/>
                  <a:gd name="connsiteX16" fmla="*/ 1059 w 1123"/>
                  <a:gd name="connsiteY16" fmla="*/ 231 h 427"/>
                  <a:gd name="connsiteX17" fmla="*/ 902 w 1123"/>
                  <a:gd name="connsiteY17" fmla="*/ 231 h 427"/>
                  <a:gd name="connsiteX0" fmla="*/ 754 w 1123"/>
                  <a:gd name="connsiteY0" fmla="*/ 76 h 427"/>
                  <a:gd name="connsiteX1" fmla="*/ 720 w 1123"/>
                  <a:gd name="connsiteY1" fmla="*/ 0 h 427"/>
                  <a:gd name="connsiteX2" fmla="*/ 175 w 1123"/>
                  <a:gd name="connsiteY2" fmla="*/ 0 h 427"/>
                  <a:gd name="connsiteX3" fmla="*/ 0 w 1123"/>
                  <a:gd name="connsiteY3" fmla="*/ 427 h 427"/>
                  <a:gd name="connsiteX4" fmla="*/ 94 w 1123"/>
                  <a:gd name="connsiteY4" fmla="*/ 427 h 427"/>
                  <a:gd name="connsiteX5" fmla="*/ 231 w 1123"/>
                  <a:gd name="connsiteY5" fmla="*/ 120 h 427"/>
                  <a:gd name="connsiteX6" fmla="*/ 415 w 1123"/>
                  <a:gd name="connsiteY6" fmla="*/ 120 h 427"/>
                  <a:gd name="connsiteX7" fmla="*/ 415 w 1123"/>
                  <a:gd name="connsiteY7" fmla="*/ 427 h 427"/>
                  <a:gd name="connsiteX8" fmla="*/ 507 w 1123"/>
                  <a:gd name="connsiteY8" fmla="*/ 427 h 427"/>
                  <a:gd name="connsiteX9" fmla="*/ 507 w 1123"/>
                  <a:gd name="connsiteY9" fmla="*/ 120 h 427"/>
                  <a:gd name="connsiteX10" fmla="*/ 672 w 1123"/>
                  <a:gd name="connsiteY10" fmla="*/ 120 h 427"/>
                  <a:gd name="connsiteX11" fmla="*/ 817 w 1123"/>
                  <a:gd name="connsiteY11" fmla="*/ 427 h 427"/>
                  <a:gd name="connsiteX12" fmla="*/ 909 w 1123"/>
                  <a:gd name="connsiteY12" fmla="*/ 427 h 427"/>
                  <a:gd name="connsiteX13" fmla="*/ 854 w 1123"/>
                  <a:gd name="connsiteY13" fmla="*/ 303 h 427"/>
                  <a:gd name="connsiteX14" fmla="*/ 1123 w 1123"/>
                  <a:gd name="connsiteY14" fmla="*/ 177 h 427"/>
                  <a:gd name="connsiteX15" fmla="*/ 1123 w 1123"/>
                  <a:gd name="connsiteY15" fmla="*/ 231 h 427"/>
                  <a:gd name="connsiteX16" fmla="*/ 902 w 1123"/>
                  <a:gd name="connsiteY16" fmla="*/ 231 h 427"/>
                  <a:gd name="connsiteX0" fmla="*/ 754 w 1123"/>
                  <a:gd name="connsiteY0" fmla="*/ 76 h 427"/>
                  <a:gd name="connsiteX1" fmla="*/ 720 w 1123"/>
                  <a:gd name="connsiteY1" fmla="*/ 0 h 427"/>
                  <a:gd name="connsiteX2" fmla="*/ 175 w 1123"/>
                  <a:gd name="connsiteY2" fmla="*/ 0 h 427"/>
                  <a:gd name="connsiteX3" fmla="*/ 0 w 1123"/>
                  <a:gd name="connsiteY3" fmla="*/ 427 h 427"/>
                  <a:gd name="connsiteX4" fmla="*/ 94 w 1123"/>
                  <a:gd name="connsiteY4" fmla="*/ 427 h 427"/>
                  <a:gd name="connsiteX5" fmla="*/ 231 w 1123"/>
                  <a:gd name="connsiteY5" fmla="*/ 120 h 427"/>
                  <a:gd name="connsiteX6" fmla="*/ 415 w 1123"/>
                  <a:gd name="connsiteY6" fmla="*/ 120 h 427"/>
                  <a:gd name="connsiteX7" fmla="*/ 415 w 1123"/>
                  <a:gd name="connsiteY7" fmla="*/ 427 h 427"/>
                  <a:gd name="connsiteX8" fmla="*/ 507 w 1123"/>
                  <a:gd name="connsiteY8" fmla="*/ 427 h 427"/>
                  <a:gd name="connsiteX9" fmla="*/ 507 w 1123"/>
                  <a:gd name="connsiteY9" fmla="*/ 120 h 427"/>
                  <a:gd name="connsiteX10" fmla="*/ 672 w 1123"/>
                  <a:gd name="connsiteY10" fmla="*/ 120 h 427"/>
                  <a:gd name="connsiteX11" fmla="*/ 817 w 1123"/>
                  <a:gd name="connsiteY11" fmla="*/ 427 h 427"/>
                  <a:gd name="connsiteX12" fmla="*/ 909 w 1123"/>
                  <a:gd name="connsiteY12" fmla="*/ 427 h 427"/>
                  <a:gd name="connsiteX13" fmla="*/ 854 w 1123"/>
                  <a:gd name="connsiteY13" fmla="*/ 303 h 427"/>
                  <a:gd name="connsiteX14" fmla="*/ 1123 w 1123"/>
                  <a:gd name="connsiteY14" fmla="*/ 231 h 427"/>
                  <a:gd name="connsiteX15" fmla="*/ 902 w 1123"/>
                  <a:gd name="connsiteY15" fmla="*/ 231 h 427"/>
                  <a:gd name="connsiteX0" fmla="*/ 754 w 909"/>
                  <a:gd name="connsiteY0" fmla="*/ 76 h 427"/>
                  <a:gd name="connsiteX1" fmla="*/ 720 w 909"/>
                  <a:gd name="connsiteY1" fmla="*/ 0 h 427"/>
                  <a:gd name="connsiteX2" fmla="*/ 175 w 909"/>
                  <a:gd name="connsiteY2" fmla="*/ 0 h 427"/>
                  <a:gd name="connsiteX3" fmla="*/ 0 w 909"/>
                  <a:gd name="connsiteY3" fmla="*/ 427 h 427"/>
                  <a:gd name="connsiteX4" fmla="*/ 94 w 909"/>
                  <a:gd name="connsiteY4" fmla="*/ 427 h 427"/>
                  <a:gd name="connsiteX5" fmla="*/ 231 w 909"/>
                  <a:gd name="connsiteY5" fmla="*/ 120 h 427"/>
                  <a:gd name="connsiteX6" fmla="*/ 415 w 909"/>
                  <a:gd name="connsiteY6" fmla="*/ 120 h 427"/>
                  <a:gd name="connsiteX7" fmla="*/ 415 w 909"/>
                  <a:gd name="connsiteY7" fmla="*/ 427 h 427"/>
                  <a:gd name="connsiteX8" fmla="*/ 507 w 909"/>
                  <a:gd name="connsiteY8" fmla="*/ 427 h 427"/>
                  <a:gd name="connsiteX9" fmla="*/ 507 w 909"/>
                  <a:gd name="connsiteY9" fmla="*/ 120 h 427"/>
                  <a:gd name="connsiteX10" fmla="*/ 672 w 909"/>
                  <a:gd name="connsiteY10" fmla="*/ 120 h 427"/>
                  <a:gd name="connsiteX11" fmla="*/ 817 w 909"/>
                  <a:gd name="connsiteY11" fmla="*/ 427 h 427"/>
                  <a:gd name="connsiteX12" fmla="*/ 909 w 909"/>
                  <a:gd name="connsiteY12" fmla="*/ 427 h 427"/>
                  <a:gd name="connsiteX13" fmla="*/ 854 w 909"/>
                  <a:gd name="connsiteY13" fmla="*/ 303 h 427"/>
                  <a:gd name="connsiteX14" fmla="*/ 902 w 909"/>
                  <a:gd name="connsiteY14" fmla="*/ 231 h 427"/>
                  <a:gd name="connsiteX0" fmla="*/ 754 w 909"/>
                  <a:gd name="connsiteY0" fmla="*/ 76 h 427"/>
                  <a:gd name="connsiteX1" fmla="*/ 720 w 909"/>
                  <a:gd name="connsiteY1" fmla="*/ 0 h 427"/>
                  <a:gd name="connsiteX2" fmla="*/ 175 w 909"/>
                  <a:gd name="connsiteY2" fmla="*/ 0 h 427"/>
                  <a:gd name="connsiteX3" fmla="*/ 0 w 909"/>
                  <a:gd name="connsiteY3" fmla="*/ 427 h 427"/>
                  <a:gd name="connsiteX4" fmla="*/ 94 w 909"/>
                  <a:gd name="connsiteY4" fmla="*/ 427 h 427"/>
                  <a:gd name="connsiteX5" fmla="*/ 231 w 909"/>
                  <a:gd name="connsiteY5" fmla="*/ 120 h 427"/>
                  <a:gd name="connsiteX6" fmla="*/ 415 w 909"/>
                  <a:gd name="connsiteY6" fmla="*/ 120 h 427"/>
                  <a:gd name="connsiteX7" fmla="*/ 415 w 909"/>
                  <a:gd name="connsiteY7" fmla="*/ 427 h 427"/>
                  <a:gd name="connsiteX8" fmla="*/ 507 w 909"/>
                  <a:gd name="connsiteY8" fmla="*/ 427 h 427"/>
                  <a:gd name="connsiteX9" fmla="*/ 507 w 909"/>
                  <a:gd name="connsiteY9" fmla="*/ 120 h 427"/>
                  <a:gd name="connsiteX10" fmla="*/ 672 w 909"/>
                  <a:gd name="connsiteY10" fmla="*/ 120 h 427"/>
                  <a:gd name="connsiteX11" fmla="*/ 817 w 909"/>
                  <a:gd name="connsiteY11" fmla="*/ 427 h 427"/>
                  <a:gd name="connsiteX12" fmla="*/ 909 w 909"/>
                  <a:gd name="connsiteY12" fmla="*/ 427 h 427"/>
                  <a:gd name="connsiteX13" fmla="*/ 854 w 909"/>
                  <a:gd name="connsiteY13" fmla="*/ 303 h 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09" h="427">
                    <a:moveTo>
                      <a:pt x="754" y="76"/>
                    </a:moveTo>
                    <a:cubicBezTo>
                      <a:pt x="743" y="51"/>
                      <a:pt x="731" y="25"/>
                      <a:pt x="720" y="0"/>
                    </a:cubicBezTo>
                    <a:lnTo>
                      <a:pt x="175" y="0"/>
                    </a:lnTo>
                    <a:lnTo>
                      <a:pt x="0" y="427"/>
                    </a:lnTo>
                    <a:lnTo>
                      <a:pt x="94" y="427"/>
                    </a:lnTo>
                    <a:cubicBezTo>
                      <a:pt x="140" y="325"/>
                      <a:pt x="185" y="222"/>
                      <a:pt x="231" y="120"/>
                    </a:cubicBezTo>
                    <a:lnTo>
                      <a:pt x="415" y="120"/>
                    </a:lnTo>
                    <a:lnTo>
                      <a:pt x="415" y="427"/>
                    </a:lnTo>
                    <a:lnTo>
                      <a:pt x="507" y="427"/>
                    </a:lnTo>
                    <a:lnTo>
                      <a:pt x="507" y="120"/>
                    </a:lnTo>
                    <a:lnTo>
                      <a:pt x="672" y="120"/>
                    </a:lnTo>
                    <a:lnTo>
                      <a:pt x="817" y="427"/>
                    </a:lnTo>
                    <a:lnTo>
                      <a:pt x="909" y="427"/>
                    </a:lnTo>
                    <a:cubicBezTo>
                      <a:pt x="891" y="386"/>
                      <a:pt x="872" y="344"/>
                      <a:pt x="854" y="303"/>
                    </a:cubicBezTo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11" name="フローチャート: データ 10"/>
            <p:cNvSpPr/>
            <p:nvPr/>
          </p:nvSpPr>
          <p:spPr>
            <a:xfrm rot="10800000" flipH="1">
              <a:off x="4445950" y="2781801"/>
              <a:ext cx="316497" cy="220499"/>
            </a:xfrm>
            <a:prstGeom prst="flowChartInputOutpu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2" name="直線コネクタ 11"/>
            <p:cNvCxnSpPr>
              <a:stCxn id="11" idx="2"/>
              <a:endCxn id="11" idx="5"/>
            </p:cNvCxnSpPr>
            <p:nvPr/>
          </p:nvCxnSpPr>
          <p:spPr>
            <a:xfrm>
              <a:off x="4477600" y="2892050"/>
              <a:ext cx="253197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>
              <a:off x="4492436" y="2947210"/>
              <a:ext cx="253197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4462265" y="2837674"/>
              <a:ext cx="253197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15" name="直線コネクタ 14"/>
            <p:cNvCxnSpPr>
              <a:stCxn id="11" idx="3"/>
              <a:endCxn id="11" idx="0"/>
            </p:cNvCxnSpPr>
            <p:nvPr/>
          </p:nvCxnSpPr>
          <p:spPr>
            <a:xfrm>
              <a:off x="4572549" y="2781801"/>
              <a:ext cx="63299" cy="220499"/>
            </a:xfrm>
            <a:prstGeom prst="lin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>
              <a:off x="4635265" y="2786753"/>
              <a:ext cx="63299" cy="220499"/>
            </a:xfrm>
            <a:prstGeom prst="lin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>
              <a:off x="4513306" y="2783275"/>
              <a:ext cx="63299" cy="220499"/>
            </a:xfrm>
            <a:prstGeom prst="lin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</p:grpSp>
      <p:grpSp>
        <p:nvGrpSpPr>
          <p:cNvPr id="22" name="グループ化 21"/>
          <p:cNvGrpSpPr/>
          <p:nvPr/>
        </p:nvGrpSpPr>
        <p:grpSpPr>
          <a:xfrm>
            <a:off x="1070010" y="3942734"/>
            <a:ext cx="1290756" cy="1757485"/>
            <a:chOff x="4821237" y="3970338"/>
            <a:chExt cx="966789" cy="1401763"/>
          </a:xfrm>
        </p:grpSpPr>
        <p:sp>
          <p:nvSpPr>
            <p:cNvPr id="23" name="Freeform 96"/>
            <p:cNvSpPr>
              <a:spLocks/>
            </p:cNvSpPr>
            <p:nvPr/>
          </p:nvSpPr>
          <p:spPr bwMode="auto">
            <a:xfrm>
              <a:off x="5192713" y="4067176"/>
              <a:ext cx="573088" cy="574675"/>
            </a:xfrm>
            <a:custGeom>
              <a:avLst/>
              <a:gdLst/>
              <a:ahLst/>
              <a:cxnLst>
                <a:cxn ang="0">
                  <a:pos x="492" y="722"/>
                </a:cxn>
                <a:cxn ang="0">
                  <a:pos x="722" y="67"/>
                </a:cxn>
                <a:cxn ang="0">
                  <a:pos x="661" y="0"/>
                </a:cxn>
                <a:cxn ang="0">
                  <a:pos x="0" y="162"/>
                </a:cxn>
                <a:cxn ang="0">
                  <a:pos x="48" y="231"/>
                </a:cxn>
                <a:cxn ang="0">
                  <a:pos x="627" y="100"/>
                </a:cxn>
                <a:cxn ang="0">
                  <a:pos x="431" y="667"/>
                </a:cxn>
                <a:cxn ang="0">
                  <a:pos x="492" y="722"/>
                </a:cxn>
              </a:cxnLst>
              <a:rect l="0" t="0" r="r" b="b"/>
              <a:pathLst>
                <a:path w="722" h="722">
                  <a:moveTo>
                    <a:pt x="492" y="722"/>
                  </a:moveTo>
                  <a:lnTo>
                    <a:pt x="722" y="67"/>
                  </a:lnTo>
                  <a:lnTo>
                    <a:pt x="661" y="0"/>
                  </a:lnTo>
                  <a:lnTo>
                    <a:pt x="0" y="162"/>
                  </a:lnTo>
                  <a:lnTo>
                    <a:pt x="48" y="231"/>
                  </a:lnTo>
                  <a:lnTo>
                    <a:pt x="627" y="100"/>
                  </a:lnTo>
                  <a:lnTo>
                    <a:pt x="431" y="667"/>
                  </a:lnTo>
                  <a:lnTo>
                    <a:pt x="492" y="72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" name="Rectangle 97"/>
            <p:cNvSpPr>
              <a:spLocks noChangeArrowheads="1"/>
            </p:cNvSpPr>
            <p:nvPr/>
          </p:nvSpPr>
          <p:spPr bwMode="auto">
            <a:xfrm>
              <a:off x="5062538" y="4921251"/>
              <a:ext cx="249238" cy="7461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" name="Rectangle 98"/>
            <p:cNvSpPr>
              <a:spLocks noChangeArrowheads="1"/>
            </p:cNvSpPr>
            <p:nvPr/>
          </p:nvSpPr>
          <p:spPr bwMode="auto">
            <a:xfrm>
              <a:off x="5062538" y="4605338"/>
              <a:ext cx="215900" cy="7302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" name="Rectangle 99"/>
            <p:cNvSpPr>
              <a:spLocks noChangeArrowheads="1"/>
            </p:cNvSpPr>
            <p:nvPr/>
          </p:nvSpPr>
          <p:spPr bwMode="auto">
            <a:xfrm>
              <a:off x="4962525" y="4716463"/>
              <a:ext cx="425450" cy="16668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" name="Freeform 100"/>
            <p:cNvSpPr>
              <a:spLocks/>
            </p:cNvSpPr>
            <p:nvPr/>
          </p:nvSpPr>
          <p:spPr bwMode="auto">
            <a:xfrm>
              <a:off x="5356225" y="4337051"/>
              <a:ext cx="127000" cy="138113"/>
            </a:xfrm>
            <a:custGeom>
              <a:avLst/>
              <a:gdLst/>
              <a:ahLst/>
              <a:cxnLst>
                <a:cxn ang="0">
                  <a:pos x="37" y="123"/>
                </a:cxn>
                <a:cxn ang="0">
                  <a:pos x="51" y="138"/>
                </a:cxn>
                <a:cxn ang="0">
                  <a:pos x="67" y="151"/>
                </a:cxn>
                <a:cxn ang="0">
                  <a:pos x="82" y="161"/>
                </a:cxn>
                <a:cxn ang="0">
                  <a:pos x="97" y="168"/>
                </a:cxn>
                <a:cxn ang="0">
                  <a:pos x="112" y="172"/>
                </a:cxn>
                <a:cxn ang="0">
                  <a:pos x="125" y="174"/>
                </a:cxn>
                <a:cxn ang="0">
                  <a:pos x="136" y="171"/>
                </a:cxn>
                <a:cxn ang="0">
                  <a:pos x="146" y="166"/>
                </a:cxn>
                <a:cxn ang="0">
                  <a:pos x="153" y="156"/>
                </a:cxn>
                <a:cxn ang="0">
                  <a:pos x="158" y="145"/>
                </a:cxn>
                <a:cxn ang="0">
                  <a:pos x="159" y="131"/>
                </a:cxn>
                <a:cxn ang="0">
                  <a:pos x="158" y="116"/>
                </a:cxn>
                <a:cxn ang="0">
                  <a:pos x="153" y="100"/>
                </a:cxn>
                <a:cxn ang="0">
                  <a:pos x="146" y="83"/>
                </a:cxn>
                <a:cxn ang="0">
                  <a:pos x="137" y="66"/>
                </a:cxn>
                <a:cxn ang="0">
                  <a:pos x="125" y="49"/>
                </a:cxn>
                <a:cxn ang="0">
                  <a:pos x="111" y="34"/>
                </a:cxn>
                <a:cxn ang="0">
                  <a:pos x="95" y="22"/>
                </a:cxn>
                <a:cxn ang="0">
                  <a:pos x="80" y="11"/>
                </a:cxn>
                <a:cxn ang="0">
                  <a:pos x="65" y="4"/>
                </a:cxn>
                <a:cxn ang="0">
                  <a:pos x="50" y="0"/>
                </a:cxn>
                <a:cxn ang="0">
                  <a:pos x="36" y="0"/>
                </a:cxn>
                <a:cxn ang="0">
                  <a:pos x="24" y="2"/>
                </a:cxn>
                <a:cxn ang="0">
                  <a:pos x="14" y="8"/>
                </a:cxn>
                <a:cxn ang="0">
                  <a:pos x="6" y="17"/>
                </a:cxn>
                <a:cxn ang="0">
                  <a:pos x="3" y="28"/>
                </a:cxn>
                <a:cxn ang="0">
                  <a:pos x="0" y="41"/>
                </a:cxn>
                <a:cxn ang="0">
                  <a:pos x="3" y="56"/>
                </a:cxn>
                <a:cxn ang="0">
                  <a:pos x="7" y="73"/>
                </a:cxn>
                <a:cxn ang="0">
                  <a:pos x="14" y="90"/>
                </a:cxn>
                <a:cxn ang="0">
                  <a:pos x="24" y="107"/>
                </a:cxn>
                <a:cxn ang="0">
                  <a:pos x="37" y="123"/>
                </a:cxn>
              </a:cxnLst>
              <a:rect l="0" t="0" r="r" b="b"/>
              <a:pathLst>
                <a:path w="159" h="174">
                  <a:moveTo>
                    <a:pt x="37" y="123"/>
                  </a:moveTo>
                  <a:lnTo>
                    <a:pt x="51" y="138"/>
                  </a:lnTo>
                  <a:lnTo>
                    <a:pt x="67" y="151"/>
                  </a:lnTo>
                  <a:lnTo>
                    <a:pt x="82" y="161"/>
                  </a:lnTo>
                  <a:lnTo>
                    <a:pt x="97" y="168"/>
                  </a:lnTo>
                  <a:lnTo>
                    <a:pt x="112" y="172"/>
                  </a:lnTo>
                  <a:lnTo>
                    <a:pt x="125" y="174"/>
                  </a:lnTo>
                  <a:lnTo>
                    <a:pt x="136" y="171"/>
                  </a:lnTo>
                  <a:lnTo>
                    <a:pt x="146" y="166"/>
                  </a:lnTo>
                  <a:lnTo>
                    <a:pt x="153" y="156"/>
                  </a:lnTo>
                  <a:lnTo>
                    <a:pt x="158" y="145"/>
                  </a:lnTo>
                  <a:lnTo>
                    <a:pt x="159" y="131"/>
                  </a:lnTo>
                  <a:lnTo>
                    <a:pt x="158" y="116"/>
                  </a:lnTo>
                  <a:lnTo>
                    <a:pt x="153" y="100"/>
                  </a:lnTo>
                  <a:lnTo>
                    <a:pt x="146" y="83"/>
                  </a:lnTo>
                  <a:lnTo>
                    <a:pt x="137" y="66"/>
                  </a:lnTo>
                  <a:lnTo>
                    <a:pt x="125" y="49"/>
                  </a:lnTo>
                  <a:lnTo>
                    <a:pt x="111" y="34"/>
                  </a:lnTo>
                  <a:lnTo>
                    <a:pt x="95" y="22"/>
                  </a:lnTo>
                  <a:lnTo>
                    <a:pt x="80" y="11"/>
                  </a:lnTo>
                  <a:lnTo>
                    <a:pt x="65" y="4"/>
                  </a:lnTo>
                  <a:lnTo>
                    <a:pt x="50" y="0"/>
                  </a:lnTo>
                  <a:lnTo>
                    <a:pt x="36" y="0"/>
                  </a:lnTo>
                  <a:lnTo>
                    <a:pt x="24" y="2"/>
                  </a:lnTo>
                  <a:lnTo>
                    <a:pt x="14" y="8"/>
                  </a:lnTo>
                  <a:lnTo>
                    <a:pt x="6" y="17"/>
                  </a:lnTo>
                  <a:lnTo>
                    <a:pt x="3" y="28"/>
                  </a:lnTo>
                  <a:lnTo>
                    <a:pt x="0" y="41"/>
                  </a:lnTo>
                  <a:lnTo>
                    <a:pt x="3" y="56"/>
                  </a:lnTo>
                  <a:lnTo>
                    <a:pt x="7" y="73"/>
                  </a:lnTo>
                  <a:lnTo>
                    <a:pt x="14" y="90"/>
                  </a:lnTo>
                  <a:lnTo>
                    <a:pt x="24" y="107"/>
                  </a:lnTo>
                  <a:lnTo>
                    <a:pt x="37" y="123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" name="Freeform 102"/>
            <p:cNvSpPr>
              <a:spLocks/>
            </p:cNvSpPr>
            <p:nvPr/>
          </p:nvSpPr>
          <p:spPr bwMode="auto">
            <a:xfrm>
              <a:off x="4821237" y="5033963"/>
              <a:ext cx="721140" cy="338138"/>
            </a:xfrm>
            <a:custGeom>
              <a:avLst/>
              <a:gdLst>
                <a:gd name="connsiteX0" fmla="*/ 1830 w 1903"/>
                <a:gd name="connsiteY0" fmla="*/ 303 h 427"/>
                <a:gd name="connsiteX1" fmla="*/ 1290 w 1903"/>
                <a:gd name="connsiteY1" fmla="*/ 220 h 427"/>
                <a:gd name="connsiteX2" fmla="*/ 1290 w 1903"/>
                <a:gd name="connsiteY2" fmla="*/ 177 h 427"/>
                <a:gd name="connsiteX3" fmla="*/ 1123 w 1903"/>
                <a:gd name="connsiteY3" fmla="*/ 177 h 427"/>
                <a:gd name="connsiteX4" fmla="*/ 1123 w 1903"/>
                <a:gd name="connsiteY4" fmla="*/ 231 h 427"/>
                <a:gd name="connsiteX5" fmla="*/ 1059 w 1903"/>
                <a:gd name="connsiteY5" fmla="*/ 231 h 427"/>
                <a:gd name="connsiteX6" fmla="*/ 1059 w 1903"/>
                <a:gd name="connsiteY6" fmla="*/ 177 h 427"/>
                <a:gd name="connsiteX7" fmla="*/ 967 w 1903"/>
                <a:gd name="connsiteY7" fmla="*/ 177 h 427"/>
                <a:gd name="connsiteX8" fmla="*/ 967 w 1903"/>
                <a:gd name="connsiteY8" fmla="*/ 231 h 427"/>
                <a:gd name="connsiteX9" fmla="*/ 902 w 1903"/>
                <a:gd name="connsiteY9" fmla="*/ 231 h 427"/>
                <a:gd name="connsiteX10" fmla="*/ 902 w 1903"/>
                <a:gd name="connsiteY10" fmla="*/ 148 h 427"/>
                <a:gd name="connsiteX11" fmla="*/ 967 w 1903"/>
                <a:gd name="connsiteY11" fmla="*/ 148 h 427"/>
                <a:gd name="connsiteX12" fmla="*/ 967 w 1903"/>
                <a:gd name="connsiteY12" fmla="*/ 177 h 427"/>
                <a:gd name="connsiteX13" fmla="*/ 1059 w 1903"/>
                <a:gd name="connsiteY13" fmla="*/ 177 h 427"/>
                <a:gd name="connsiteX14" fmla="*/ 1059 w 1903"/>
                <a:gd name="connsiteY14" fmla="*/ 148 h 427"/>
                <a:gd name="connsiteX15" fmla="*/ 1123 w 1903"/>
                <a:gd name="connsiteY15" fmla="*/ 148 h 427"/>
                <a:gd name="connsiteX16" fmla="*/ 1123 w 1903"/>
                <a:gd name="connsiteY16" fmla="*/ 177 h 427"/>
                <a:gd name="connsiteX17" fmla="*/ 1290 w 1903"/>
                <a:gd name="connsiteY17" fmla="*/ 177 h 427"/>
                <a:gd name="connsiteX18" fmla="*/ 1290 w 1903"/>
                <a:gd name="connsiteY18" fmla="*/ 76 h 427"/>
                <a:gd name="connsiteX19" fmla="*/ 754 w 1903"/>
                <a:gd name="connsiteY19" fmla="*/ 76 h 427"/>
                <a:gd name="connsiteX20" fmla="*/ 720 w 1903"/>
                <a:gd name="connsiteY20" fmla="*/ 0 h 427"/>
                <a:gd name="connsiteX21" fmla="*/ 175 w 1903"/>
                <a:gd name="connsiteY21" fmla="*/ 0 h 427"/>
                <a:gd name="connsiteX22" fmla="*/ 0 w 1903"/>
                <a:gd name="connsiteY22" fmla="*/ 427 h 427"/>
                <a:gd name="connsiteX23" fmla="*/ 94 w 1903"/>
                <a:gd name="connsiteY23" fmla="*/ 427 h 427"/>
                <a:gd name="connsiteX24" fmla="*/ 231 w 1903"/>
                <a:gd name="connsiteY24" fmla="*/ 120 h 427"/>
                <a:gd name="connsiteX25" fmla="*/ 415 w 1903"/>
                <a:gd name="connsiteY25" fmla="*/ 120 h 427"/>
                <a:gd name="connsiteX26" fmla="*/ 415 w 1903"/>
                <a:gd name="connsiteY26" fmla="*/ 427 h 427"/>
                <a:gd name="connsiteX27" fmla="*/ 507 w 1903"/>
                <a:gd name="connsiteY27" fmla="*/ 427 h 427"/>
                <a:gd name="connsiteX28" fmla="*/ 507 w 1903"/>
                <a:gd name="connsiteY28" fmla="*/ 120 h 427"/>
                <a:gd name="connsiteX29" fmla="*/ 672 w 1903"/>
                <a:gd name="connsiteY29" fmla="*/ 120 h 427"/>
                <a:gd name="connsiteX30" fmla="*/ 817 w 1903"/>
                <a:gd name="connsiteY30" fmla="*/ 427 h 427"/>
                <a:gd name="connsiteX31" fmla="*/ 909 w 1903"/>
                <a:gd name="connsiteY31" fmla="*/ 427 h 427"/>
                <a:gd name="connsiteX32" fmla="*/ 854 w 1903"/>
                <a:gd name="connsiteY32" fmla="*/ 303 h 427"/>
                <a:gd name="connsiteX33" fmla="*/ 1830 w 1903"/>
                <a:gd name="connsiteY33" fmla="*/ 303 h 427"/>
                <a:gd name="connsiteX0" fmla="*/ 854 w 1290"/>
                <a:gd name="connsiteY0" fmla="*/ 303 h 427"/>
                <a:gd name="connsiteX1" fmla="*/ 1290 w 1290"/>
                <a:gd name="connsiteY1" fmla="*/ 220 h 427"/>
                <a:gd name="connsiteX2" fmla="*/ 1290 w 1290"/>
                <a:gd name="connsiteY2" fmla="*/ 177 h 427"/>
                <a:gd name="connsiteX3" fmla="*/ 1123 w 1290"/>
                <a:gd name="connsiteY3" fmla="*/ 177 h 427"/>
                <a:gd name="connsiteX4" fmla="*/ 1123 w 1290"/>
                <a:gd name="connsiteY4" fmla="*/ 231 h 427"/>
                <a:gd name="connsiteX5" fmla="*/ 1059 w 1290"/>
                <a:gd name="connsiteY5" fmla="*/ 231 h 427"/>
                <a:gd name="connsiteX6" fmla="*/ 1059 w 1290"/>
                <a:gd name="connsiteY6" fmla="*/ 177 h 427"/>
                <a:gd name="connsiteX7" fmla="*/ 967 w 1290"/>
                <a:gd name="connsiteY7" fmla="*/ 177 h 427"/>
                <a:gd name="connsiteX8" fmla="*/ 967 w 1290"/>
                <a:gd name="connsiteY8" fmla="*/ 231 h 427"/>
                <a:gd name="connsiteX9" fmla="*/ 902 w 1290"/>
                <a:gd name="connsiteY9" fmla="*/ 231 h 427"/>
                <a:gd name="connsiteX10" fmla="*/ 902 w 1290"/>
                <a:gd name="connsiteY10" fmla="*/ 148 h 427"/>
                <a:gd name="connsiteX11" fmla="*/ 967 w 1290"/>
                <a:gd name="connsiteY11" fmla="*/ 148 h 427"/>
                <a:gd name="connsiteX12" fmla="*/ 967 w 1290"/>
                <a:gd name="connsiteY12" fmla="*/ 177 h 427"/>
                <a:gd name="connsiteX13" fmla="*/ 1059 w 1290"/>
                <a:gd name="connsiteY13" fmla="*/ 177 h 427"/>
                <a:gd name="connsiteX14" fmla="*/ 1059 w 1290"/>
                <a:gd name="connsiteY14" fmla="*/ 148 h 427"/>
                <a:gd name="connsiteX15" fmla="*/ 1123 w 1290"/>
                <a:gd name="connsiteY15" fmla="*/ 148 h 427"/>
                <a:gd name="connsiteX16" fmla="*/ 1123 w 1290"/>
                <a:gd name="connsiteY16" fmla="*/ 177 h 427"/>
                <a:gd name="connsiteX17" fmla="*/ 1290 w 1290"/>
                <a:gd name="connsiteY17" fmla="*/ 177 h 427"/>
                <a:gd name="connsiteX18" fmla="*/ 1290 w 1290"/>
                <a:gd name="connsiteY18" fmla="*/ 76 h 427"/>
                <a:gd name="connsiteX19" fmla="*/ 754 w 1290"/>
                <a:gd name="connsiteY19" fmla="*/ 76 h 427"/>
                <a:gd name="connsiteX20" fmla="*/ 720 w 1290"/>
                <a:gd name="connsiteY20" fmla="*/ 0 h 427"/>
                <a:gd name="connsiteX21" fmla="*/ 175 w 1290"/>
                <a:gd name="connsiteY21" fmla="*/ 0 h 427"/>
                <a:gd name="connsiteX22" fmla="*/ 0 w 1290"/>
                <a:gd name="connsiteY22" fmla="*/ 427 h 427"/>
                <a:gd name="connsiteX23" fmla="*/ 94 w 1290"/>
                <a:gd name="connsiteY23" fmla="*/ 427 h 427"/>
                <a:gd name="connsiteX24" fmla="*/ 231 w 1290"/>
                <a:gd name="connsiteY24" fmla="*/ 120 h 427"/>
                <a:gd name="connsiteX25" fmla="*/ 415 w 1290"/>
                <a:gd name="connsiteY25" fmla="*/ 120 h 427"/>
                <a:gd name="connsiteX26" fmla="*/ 415 w 1290"/>
                <a:gd name="connsiteY26" fmla="*/ 427 h 427"/>
                <a:gd name="connsiteX27" fmla="*/ 507 w 1290"/>
                <a:gd name="connsiteY27" fmla="*/ 427 h 427"/>
                <a:gd name="connsiteX28" fmla="*/ 507 w 1290"/>
                <a:gd name="connsiteY28" fmla="*/ 120 h 427"/>
                <a:gd name="connsiteX29" fmla="*/ 672 w 1290"/>
                <a:gd name="connsiteY29" fmla="*/ 120 h 427"/>
                <a:gd name="connsiteX30" fmla="*/ 817 w 1290"/>
                <a:gd name="connsiteY30" fmla="*/ 427 h 427"/>
                <a:gd name="connsiteX31" fmla="*/ 909 w 1290"/>
                <a:gd name="connsiteY31" fmla="*/ 427 h 427"/>
                <a:gd name="connsiteX32" fmla="*/ 854 w 1290"/>
                <a:gd name="connsiteY32" fmla="*/ 303 h 427"/>
                <a:gd name="connsiteX0" fmla="*/ 854 w 1290"/>
                <a:gd name="connsiteY0" fmla="*/ 303 h 427"/>
                <a:gd name="connsiteX1" fmla="*/ 1290 w 1290"/>
                <a:gd name="connsiteY1" fmla="*/ 220 h 427"/>
                <a:gd name="connsiteX2" fmla="*/ 1290 w 1290"/>
                <a:gd name="connsiteY2" fmla="*/ 177 h 427"/>
                <a:gd name="connsiteX3" fmla="*/ 1123 w 1290"/>
                <a:gd name="connsiteY3" fmla="*/ 177 h 427"/>
                <a:gd name="connsiteX4" fmla="*/ 1123 w 1290"/>
                <a:gd name="connsiteY4" fmla="*/ 231 h 427"/>
                <a:gd name="connsiteX5" fmla="*/ 1059 w 1290"/>
                <a:gd name="connsiteY5" fmla="*/ 231 h 427"/>
                <a:gd name="connsiteX6" fmla="*/ 1059 w 1290"/>
                <a:gd name="connsiteY6" fmla="*/ 177 h 427"/>
                <a:gd name="connsiteX7" fmla="*/ 967 w 1290"/>
                <a:gd name="connsiteY7" fmla="*/ 177 h 427"/>
                <a:gd name="connsiteX8" fmla="*/ 967 w 1290"/>
                <a:gd name="connsiteY8" fmla="*/ 231 h 427"/>
                <a:gd name="connsiteX9" fmla="*/ 902 w 1290"/>
                <a:gd name="connsiteY9" fmla="*/ 231 h 427"/>
                <a:gd name="connsiteX10" fmla="*/ 902 w 1290"/>
                <a:gd name="connsiteY10" fmla="*/ 148 h 427"/>
                <a:gd name="connsiteX11" fmla="*/ 967 w 1290"/>
                <a:gd name="connsiteY11" fmla="*/ 148 h 427"/>
                <a:gd name="connsiteX12" fmla="*/ 967 w 1290"/>
                <a:gd name="connsiteY12" fmla="*/ 177 h 427"/>
                <a:gd name="connsiteX13" fmla="*/ 1059 w 1290"/>
                <a:gd name="connsiteY13" fmla="*/ 177 h 427"/>
                <a:gd name="connsiteX14" fmla="*/ 1059 w 1290"/>
                <a:gd name="connsiteY14" fmla="*/ 148 h 427"/>
                <a:gd name="connsiteX15" fmla="*/ 1123 w 1290"/>
                <a:gd name="connsiteY15" fmla="*/ 148 h 427"/>
                <a:gd name="connsiteX16" fmla="*/ 1123 w 1290"/>
                <a:gd name="connsiteY16" fmla="*/ 177 h 427"/>
                <a:gd name="connsiteX17" fmla="*/ 1290 w 1290"/>
                <a:gd name="connsiteY17" fmla="*/ 177 h 427"/>
                <a:gd name="connsiteX18" fmla="*/ 754 w 1290"/>
                <a:gd name="connsiteY18" fmla="*/ 76 h 427"/>
                <a:gd name="connsiteX19" fmla="*/ 720 w 1290"/>
                <a:gd name="connsiteY19" fmla="*/ 0 h 427"/>
                <a:gd name="connsiteX20" fmla="*/ 175 w 1290"/>
                <a:gd name="connsiteY20" fmla="*/ 0 h 427"/>
                <a:gd name="connsiteX21" fmla="*/ 0 w 1290"/>
                <a:gd name="connsiteY21" fmla="*/ 427 h 427"/>
                <a:gd name="connsiteX22" fmla="*/ 94 w 1290"/>
                <a:gd name="connsiteY22" fmla="*/ 427 h 427"/>
                <a:gd name="connsiteX23" fmla="*/ 231 w 1290"/>
                <a:gd name="connsiteY23" fmla="*/ 120 h 427"/>
                <a:gd name="connsiteX24" fmla="*/ 415 w 1290"/>
                <a:gd name="connsiteY24" fmla="*/ 120 h 427"/>
                <a:gd name="connsiteX25" fmla="*/ 415 w 1290"/>
                <a:gd name="connsiteY25" fmla="*/ 427 h 427"/>
                <a:gd name="connsiteX26" fmla="*/ 507 w 1290"/>
                <a:gd name="connsiteY26" fmla="*/ 427 h 427"/>
                <a:gd name="connsiteX27" fmla="*/ 507 w 1290"/>
                <a:gd name="connsiteY27" fmla="*/ 120 h 427"/>
                <a:gd name="connsiteX28" fmla="*/ 672 w 1290"/>
                <a:gd name="connsiteY28" fmla="*/ 120 h 427"/>
                <a:gd name="connsiteX29" fmla="*/ 817 w 1290"/>
                <a:gd name="connsiteY29" fmla="*/ 427 h 427"/>
                <a:gd name="connsiteX30" fmla="*/ 909 w 1290"/>
                <a:gd name="connsiteY30" fmla="*/ 427 h 427"/>
                <a:gd name="connsiteX31" fmla="*/ 854 w 1290"/>
                <a:gd name="connsiteY31" fmla="*/ 303 h 427"/>
                <a:gd name="connsiteX0" fmla="*/ 754 w 1405"/>
                <a:gd name="connsiteY0" fmla="*/ 76 h 427"/>
                <a:gd name="connsiteX1" fmla="*/ 720 w 1405"/>
                <a:gd name="connsiteY1" fmla="*/ 0 h 427"/>
                <a:gd name="connsiteX2" fmla="*/ 175 w 1405"/>
                <a:gd name="connsiteY2" fmla="*/ 0 h 427"/>
                <a:gd name="connsiteX3" fmla="*/ 0 w 1405"/>
                <a:gd name="connsiteY3" fmla="*/ 427 h 427"/>
                <a:gd name="connsiteX4" fmla="*/ 94 w 1405"/>
                <a:gd name="connsiteY4" fmla="*/ 427 h 427"/>
                <a:gd name="connsiteX5" fmla="*/ 231 w 1405"/>
                <a:gd name="connsiteY5" fmla="*/ 120 h 427"/>
                <a:gd name="connsiteX6" fmla="*/ 415 w 1405"/>
                <a:gd name="connsiteY6" fmla="*/ 120 h 427"/>
                <a:gd name="connsiteX7" fmla="*/ 415 w 1405"/>
                <a:gd name="connsiteY7" fmla="*/ 427 h 427"/>
                <a:gd name="connsiteX8" fmla="*/ 507 w 1405"/>
                <a:gd name="connsiteY8" fmla="*/ 427 h 427"/>
                <a:gd name="connsiteX9" fmla="*/ 507 w 1405"/>
                <a:gd name="connsiteY9" fmla="*/ 120 h 427"/>
                <a:gd name="connsiteX10" fmla="*/ 672 w 1405"/>
                <a:gd name="connsiteY10" fmla="*/ 120 h 427"/>
                <a:gd name="connsiteX11" fmla="*/ 817 w 1405"/>
                <a:gd name="connsiteY11" fmla="*/ 427 h 427"/>
                <a:gd name="connsiteX12" fmla="*/ 909 w 1405"/>
                <a:gd name="connsiteY12" fmla="*/ 427 h 427"/>
                <a:gd name="connsiteX13" fmla="*/ 854 w 1405"/>
                <a:gd name="connsiteY13" fmla="*/ 303 h 427"/>
                <a:gd name="connsiteX14" fmla="*/ 1290 w 1405"/>
                <a:gd name="connsiteY14" fmla="*/ 220 h 427"/>
                <a:gd name="connsiteX15" fmla="*/ 1290 w 1405"/>
                <a:gd name="connsiteY15" fmla="*/ 177 h 427"/>
                <a:gd name="connsiteX16" fmla="*/ 1123 w 1405"/>
                <a:gd name="connsiteY16" fmla="*/ 177 h 427"/>
                <a:gd name="connsiteX17" fmla="*/ 1123 w 1405"/>
                <a:gd name="connsiteY17" fmla="*/ 231 h 427"/>
                <a:gd name="connsiteX18" fmla="*/ 1059 w 1405"/>
                <a:gd name="connsiteY18" fmla="*/ 231 h 427"/>
                <a:gd name="connsiteX19" fmla="*/ 1059 w 1405"/>
                <a:gd name="connsiteY19" fmla="*/ 177 h 427"/>
                <a:gd name="connsiteX20" fmla="*/ 967 w 1405"/>
                <a:gd name="connsiteY20" fmla="*/ 177 h 427"/>
                <a:gd name="connsiteX21" fmla="*/ 967 w 1405"/>
                <a:gd name="connsiteY21" fmla="*/ 231 h 427"/>
                <a:gd name="connsiteX22" fmla="*/ 902 w 1405"/>
                <a:gd name="connsiteY22" fmla="*/ 231 h 427"/>
                <a:gd name="connsiteX23" fmla="*/ 902 w 1405"/>
                <a:gd name="connsiteY23" fmla="*/ 148 h 427"/>
                <a:gd name="connsiteX24" fmla="*/ 967 w 1405"/>
                <a:gd name="connsiteY24" fmla="*/ 148 h 427"/>
                <a:gd name="connsiteX25" fmla="*/ 967 w 1405"/>
                <a:gd name="connsiteY25" fmla="*/ 177 h 427"/>
                <a:gd name="connsiteX26" fmla="*/ 1059 w 1405"/>
                <a:gd name="connsiteY26" fmla="*/ 177 h 427"/>
                <a:gd name="connsiteX27" fmla="*/ 1059 w 1405"/>
                <a:gd name="connsiteY27" fmla="*/ 148 h 427"/>
                <a:gd name="connsiteX28" fmla="*/ 1123 w 1405"/>
                <a:gd name="connsiteY28" fmla="*/ 148 h 427"/>
                <a:gd name="connsiteX29" fmla="*/ 1123 w 1405"/>
                <a:gd name="connsiteY29" fmla="*/ 177 h 427"/>
                <a:gd name="connsiteX30" fmla="*/ 1405 w 1405"/>
                <a:gd name="connsiteY30" fmla="*/ 292 h 427"/>
                <a:gd name="connsiteX0" fmla="*/ 754 w 1405"/>
                <a:gd name="connsiteY0" fmla="*/ 76 h 427"/>
                <a:gd name="connsiteX1" fmla="*/ 720 w 1405"/>
                <a:gd name="connsiteY1" fmla="*/ 0 h 427"/>
                <a:gd name="connsiteX2" fmla="*/ 175 w 1405"/>
                <a:gd name="connsiteY2" fmla="*/ 0 h 427"/>
                <a:gd name="connsiteX3" fmla="*/ 0 w 1405"/>
                <a:gd name="connsiteY3" fmla="*/ 427 h 427"/>
                <a:gd name="connsiteX4" fmla="*/ 94 w 1405"/>
                <a:gd name="connsiteY4" fmla="*/ 427 h 427"/>
                <a:gd name="connsiteX5" fmla="*/ 231 w 1405"/>
                <a:gd name="connsiteY5" fmla="*/ 120 h 427"/>
                <a:gd name="connsiteX6" fmla="*/ 415 w 1405"/>
                <a:gd name="connsiteY6" fmla="*/ 120 h 427"/>
                <a:gd name="connsiteX7" fmla="*/ 415 w 1405"/>
                <a:gd name="connsiteY7" fmla="*/ 427 h 427"/>
                <a:gd name="connsiteX8" fmla="*/ 507 w 1405"/>
                <a:gd name="connsiteY8" fmla="*/ 427 h 427"/>
                <a:gd name="connsiteX9" fmla="*/ 507 w 1405"/>
                <a:gd name="connsiteY9" fmla="*/ 120 h 427"/>
                <a:gd name="connsiteX10" fmla="*/ 672 w 1405"/>
                <a:gd name="connsiteY10" fmla="*/ 120 h 427"/>
                <a:gd name="connsiteX11" fmla="*/ 817 w 1405"/>
                <a:gd name="connsiteY11" fmla="*/ 427 h 427"/>
                <a:gd name="connsiteX12" fmla="*/ 909 w 1405"/>
                <a:gd name="connsiteY12" fmla="*/ 427 h 427"/>
                <a:gd name="connsiteX13" fmla="*/ 854 w 1405"/>
                <a:gd name="connsiteY13" fmla="*/ 303 h 427"/>
                <a:gd name="connsiteX14" fmla="*/ 1290 w 1405"/>
                <a:gd name="connsiteY14" fmla="*/ 220 h 427"/>
                <a:gd name="connsiteX15" fmla="*/ 1123 w 1405"/>
                <a:gd name="connsiteY15" fmla="*/ 177 h 427"/>
                <a:gd name="connsiteX16" fmla="*/ 1123 w 1405"/>
                <a:gd name="connsiteY16" fmla="*/ 231 h 427"/>
                <a:gd name="connsiteX17" fmla="*/ 1059 w 1405"/>
                <a:gd name="connsiteY17" fmla="*/ 231 h 427"/>
                <a:gd name="connsiteX18" fmla="*/ 1059 w 1405"/>
                <a:gd name="connsiteY18" fmla="*/ 177 h 427"/>
                <a:gd name="connsiteX19" fmla="*/ 967 w 1405"/>
                <a:gd name="connsiteY19" fmla="*/ 177 h 427"/>
                <a:gd name="connsiteX20" fmla="*/ 967 w 1405"/>
                <a:gd name="connsiteY20" fmla="*/ 231 h 427"/>
                <a:gd name="connsiteX21" fmla="*/ 902 w 1405"/>
                <a:gd name="connsiteY21" fmla="*/ 231 h 427"/>
                <a:gd name="connsiteX22" fmla="*/ 902 w 1405"/>
                <a:gd name="connsiteY22" fmla="*/ 148 h 427"/>
                <a:gd name="connsiteX23" fmla="*/ 967 w 1405"/>
                <a:gd name="connsiteY23" fmla="*/ 148 h 427"/>
                <a:gd name="connsiteX24" fmla="*/ 967 w 1405"/>
                <a:gd name="connsiteY24" fmla="*/ 177 h 427"/>
                <a:gd name="connsiteX25" fmla="*/ 1059 w 1405"/>
                <a:gd name="connsiteY25" fmla="*/ 177 h 427"/>
                <a:gd name="connsiteX26" fmla="*/ 1059 w 1405"/>
                <a:gd name="connsiteY26" fmla="*/ 148 h 427"/>
                <a:gd name="connsiteX27" fmla="*/ 1123 w 1405"/>
                <a:gd name="connsiteY27" fmla="*/ 148 h 427"/>
                <a:gd name="connsiteX28" fmla="*/ 1123 w 1405"/>
                <a:gd name="connsiteY28" fmla="*/ 177 h 427"/>
                <a:gd name="connsiteX29" fmla="*/ 1405 w 1405"/>
                <a:gd name="connsiteY29" fmla="*/ 292 h 427"/>
                <a:gd name="connsiteX0" fmla="*/ 754 w 1405"/>
                <a:gd name="connsiteY0" fmla="*/ 76 h 427"/>
                <a:gd name="connsiteX1" fmla="*/ 720 w 1405"/>
                <a:gd name="connsiteY1" fmla="*/ 0 h 427"/>
                <a:gd name="connsiteX2" fmla="*/ 175 w 1405"/>
                <a:gd name="connsiteY2" fmla="*/ 0 h 427"/>
                <a:gd name="connsiteX3" fmla="*/ 0 w 1405"/>
                <a:gd name="connsiteY3" fmla="*/ 427 h 427"/>
                <a:gd name="connsiteX4" fmla="*/ 94 w 1405"/>
                <a:gd name="connsiteY4" fmla="*/ 427 h 427"/>
                <a:gd name="connsiteX5" fmla="*/ 231 w 1405"/>
                <a:gd name="connsiteY5" fmla="*/ 120 h 427"/>
                <a:gd name="connsiteX6" fmla="*/ 415 w 1405"/>
                <a:gd name="connsiteY6" fmla="*/ 120 h 427"/>
                <a:gd name="connsiteX7" fmla="*/ 415 w 1405"/>
                <a:gd name="connsiteY7" fmla="*/ 427 h 427"/>
                <a:gd name="connsiteX8" fmla="*/ 507 w 1405"/>
                <a:gd name="connsiteY8" fmla="*/ 427 h 427"/>
                <a:gd name="connsiteX9" fmla="*/ 507 w 1405"/>
                <a:gd name="connsiteY9" fmla="*/ 120 h 427"/>
                <a:gd name="connsiteX10" fmla="*/ 672 w 1405"/>
                <a:gd name="connsiteY10" fmla="*/ 120 h 427"/>
                <a:gd name="connsiteX11" fmla="*/ 817 w 1405"/>
                <a:gd name="connsiteY11" fmla="*/ 427 h 427"/>
                <a:gd name="connsiteX12" fmla="*/ 909 w 1405"/>
                <a:gd name="connsiteY12" fmla="*/ 427 h 427"/>
                <a:gd name="connsiteX13" fmla="*/ 854 w 1405"/>
                <a:gd name="connsiteY13" fmla="*/ 303 h 427"/>
                <a:gd name="connsiteX14" fmla="*/ 1290 w 1405"/>
                <a:gd name="connsiteY14" fmla="*/ 220 h 427"/>
                <a:gd name="connsiteX15" fmla="*/ 1123 w 1405"/>
                <a:gd name="connsiteY15" fmla="*/ 177 h 427"/>
                <a:gd name="connsiteX16" fmla="*/ 1123 w 1405"/>
                <a:gd name="connsiteY16" fmla="*/ 231 h 427"/>
                <a:gd name="connsiteX17" fmla="*/ 1059 w 1405"/>
                <a:gd name="connsiteY17" fmla="*/ 231 h 427"/>
                <a:gd name="connsiteX18" fmla="*/ 1059 w 1405"/>
                <a:gd name="connsiteY18" fmla="*/ 177 h 427"/>
                <a:gd name="connsiteX19" fmla="*/ 967 w 1405"/>
                <a:gd name="connsiteY19" fmla="*/ 177 h 427"/>
                <a:gd name="connsiteX20" fmla="*/ 967 w 1405"/>
                <a:gd name="connsiteY20" fmla="*/ 231 h 427"/>
                <a:gd name="connsiteX21" fmla="*/ 902 w 1405"/>
                <a:gd name="connsiteY21" fmla="*/ 231 h 427"/>
                <a:gd name="connsiteX22" fmla="*/ 902 w 1405"/>
                <a:gd name="connsiteY22" fmla="*/ 148 h 427"/>
                <a:gd name="connsiteX23" fmla="*/ 967 w 1405"/>
                <a:gd name="connsiteY23" fmla="*/ 148 h 427"/>
                <a:gd name="connsiteX24" fmla="*/ 967 w 1405"/>
                <a:gd name="connsiteY24" fmla="*/ 177 h 427"/>
                <a:gd name="connsiteX25" fmla="*/ 1059 w 1405"/>
                <a:gd name="connsiteY25" fmla="*/ 177 h 427"/>
                <a:gd name="connsiteX26" fmla="*/ 1059 w 1405"/>
                <a:gd name="connsiteY26" fmla="*/ 148 h 427"/>
                <a:gd name="connsiteX27" fmla="*/ 1123 w 1405"/>
                <a:gd name="connsiteY27" fmla="*/ 177 h 427"/>
                <a:gd name="connsiteX28" fmla="*/ 1405 w 1405"/>
                <a:gd name="connsiteY28" fmla="*/ 292 h 427"/>
                <a:gd name="connsiteX0" fmla="*/ 754 w 1405"/>
                <a:gd name="connsiteY0" fmla="*/ 76 h 427"/>
                <a:gd name="connsiteX1" fmla="*/ 720 w 1405"/>
                <a:gd name="connsiteY1" fmla="*/ 0 h 427"/>
                <a:gd name="connsiteX2" fmla="*/ 175 w 1405"/>
                <a:gd name="connsiteY2" fmla="*/ 0 h 427"/>
                <a:gd name="connsiteX3" fmla="*/ 0 w 1405"/>
                <a:gd name="connsiteY3" fmla="*/ 427 h 427"/>
                <a:gd name="connsiteX4" fmla="*/ 94 w 1405"/>
                <a:gd name="connsiteY4" fmla="*/ 427 h 427"/>
                <a:gd name="connsiteX5" fmla="*/ 231 w 1405"/>
                <a:gd name="connsiteY5" fmla="*/ 120 h 427"/>
                <a:gd name="connsiteX6" fmla="*/ 415 w 1405"/>
                <a:gd name="connsiteY6" fmla="*/ 120 h 427"/>
                <a:gd name="connsiteX7" fmla="*/ 415 w 1405"/>
                <a:gd name="connsiteY7" fmla="*/ 427 h 427"/>
                <a:gd name="connsiteX8" fmla="*/ 507 w 1405"/>
                <a:gd name="connsiteY8" fmla="*/ 427 h 427"/>
                <a:gd name="connsiteX9" fmla="*/ 507 w 1405"/>
                <a:gd name="connsiteY9" fmla="*/ 120 h 427"/>
                <a:gd name="connsiteX10" fmla="*/ 672 w 1405"/>
                <a:gd name="connsiteY10" fmla="*/ 120 h 427"/>
                <a:gd name="connsiteX11" fmla="*/ 817 w 1405"/>
                <a:gd name="connsiteY11" fmla="*/ 427 h 427"/>
                <a:gd name="connsiteX12" fmla="*/ 909 w 1405"/>
                <a:gd name="connsiteY12" fmla="*/ 427 h 427"/>
                <a:gd name="connsiteX13" fmla="*/ 854 w 1405"/>
                <a:gd name="connsiteY13" fmla="*/ 303 h 427"/>
                <a:gd name="connsiteX14" fmla="*/ 1290 w 1405"/>
                <a:gd name="connsiteY14" fmla="*/ 220 h 427"/>
                <a:gd name="connsiteX15" fmla="*/ 1123 w 1405"/>
                <a:gd name="connsiteY15" fmla="*/ 177 h 427"/>
                <a:gd name="connsiteX16" fmla="*/ 1123 w 1405"/>
                <a:gd name="connsiteY16" fmla="*/ 231 h 427"/>
                <a:gd name="connsiteX17" fmla="*/ 1059 w 1405"/>
                <a:gd name="connsiteY17" fmla="*/ 231 h 427"/>
                <a:gd name="connsiteX18" fmla="*/ 1059 w 1405"/>
                <a:gd name="connsiteY18" fmla="*/ 177 h 427"/>
                <a:gd name="connsiteX19" fmla="*/ 967 w 1405"/>
                <a:gd name="connsiteY19" fmla="*/ 177 h 427"/>
                <a:gd name="connsiteX20" fmla="*/ 967 w 1405"/>
                <a:gd name="connsiteY20" fmla="*/ 231 h 427"/>
                <a:gd name="connsiteX21" fmla="*/ 902 w 1405"/>
                <a:gd name="connsiteY21" fmla="*/ 231 h 427"/>
                <a:gd name="connsiteX22" fmla="*/ 902 w 1405"/>
                <a:gd name="connsiteY22" fmla="*/ 148 h 427"/>
                <a:gd name="connsiteX23" fmla="*/ 967 w 1405"/>
                <a:gd name="connsiteY23" fmla="*/ 148 h 427"/>
                <a:gd name="connsiteX24" fmla="*/ 967 w 1405"/>
                <a:gd name="connsiteY24" fmla="*/ 177 h 427"/>
                <a:gd name="connsiteX25" fmla="*/ 1059 w 1405"/>
                <a:gd name="connsiteY25" fmla="*/ 177 h 427"/>
                <a:gd name="connsiteX26" fmla="*/ 1123 w 1405"/>
                <a:gd name="connsiteY26" fmla="*/ 177 h 427"/>
                <a:gd name="connsiteX27" fmla="*/ 1405 w 1405"/>
                <a:gd name="connsiteY27" fmla="*/ 292 h 427"/>
                <a:gd name="connsiteX0" fmla="*/ 754 w 1405"/>
                <a:gd name="connsiteY0" fmla="*/ 76 h 427"/>
                <a:gd name="connsiteX1" fmla="*/ 720 w 1405"/>
                <a:gd name="connsiteY1" fmla="*/ 0 h 427"/>
                <a:gd name="connsiteX2" fmla="*/ 175 w 1405"/>
                <a:gd name="connsiteY2" fmla="*/ 0 h 427"/>
                <a:gd name="connsiteX3" fmla="*/ 0 w 1405"/>
                <a:gd name="connsiteY3" fmla="*/ 427 h 427"/>
                <a:gd name="connsiteX4" fmla="*/ 94 w 1405"/>
                <a:gd name="connsiteY4" fmla="*/ 427 h 427"/>
                <a:gd name="connsiteX5" fmla="*/ 231 w 1405"/>
                <a:gd name="connsiteY5" fmla="*/ 120 h 427"/>
                <a:gd name="connsiteX6" fmla="*/ 415 w 1405"/>
                <a:gd name="connsiteY6" fmla="*/ 120 h 427"/>
                <a:gd name="connsiteX7" fmla="*/ 415 w 1405"/>
                <a:gd name="connsiteY7" fmla="*/ 427 h 427"/>
                <a:gd name="connsiteX8" fmla="*/ 507 w 1405"/>
                <a:gd name="connsiteY8" fmla="*/ 427 h 427"/>
                <a:gd name="connsiteX9" fmla="*/ 507 w 1405"/>
                <a:gd name="connsiteY9" fmla="*/ 120 h 427"/>
                <a:gd name="connsiteX10" fmla="*/ 672 w 1405"/>
                <a:gd name="connsiteY10" fmla="*/ 120 h 427"/>
                <a:gd name="connsiteX11" fmla="*/ 817 w 1405"/>
                <a:gd name="connsiteY11" fmla="*/ 427 h 427"/>
                <a:gd name="connsiteX12" fmla="*/ 909 w 1405"/>
                <a:gd name="connsiteY12" fmla="*/ 427 h 427"/>
                <a:gd name="connsiteX13" fmla="*/ 854 w 1405"/>
                <a:gd name="connsiteY13" fmla="*/ 303 h 427"/>
                <a:gd name="connsiteX14" fmla="*/ 1290 w 1405"/>
                <a:gd name="connsiteY14" fmla="*/ 220 h 427"/>
                <a:gd name="connsiteX15" fmla="*/ 1123 w 1405"/>
                <a:gd name="connsiteY15" fmla="*/ 177 h 427"/>
                <a:gd name="connsiteX16" fmla="*/ 1123 w 1405"/>
                <a:gd name="connsiteY16" fmla="*/ 231 h 427"/>
                <a:gd name="connsiteX17" fmla="*/ 1059 w 1405"/>
                <a:gd name="connsiteY17" fmla="*/ 231 h 427"/>
                <a:gd name="connsiteX18" fmla="*/ 1059 w 1405"/>
                <a:gd name="connsiteY18" fmla="*/ 177 h 427"/>
                <a:gd name="connsiteX19" fmla="*/ 967 w 1405"/>
                <a:gd name="connsiteY19" fmla="*/ 177 h 427"/>
                <a:gd name="connsiteX20" fmla="*/ 967 w 1405"/>
                <a:gd name="connsiteY20" fmla="*/ 231 h 427"/>
                <a:gd name="connsiteX21" fmla="*/ 902 w 1405"/>
                <a:gd name="connsiteY21" fmla="*/ 231 h 427"/>
                <a:gd name="connsiteX22" fmla="*/ 902 w 1405"/>
                <a:gd name="connsiteY22" fmla="*/ 148 h 427"/>
                <a:gd name="connsiteX23" fmla="*/ 967 w 1405"/>
                <a:gd name="connsiteY23" fmla="*/ 148 h 427"/>
                <a:gd name="connsiteX24" fmla="*/ 1059 w 1405"/>
                <a:gd name="connsiteY24" fmla="*/ 177 h 427"/>
                <a:gd name="connsiteX25" fmla="*/ 1123 w 1405"/>
                <a:gd name="connsiteY25" fmla="*/ 177 h 427"/>
                <a:gd name="connsiteX26" fmla="*/ 1405 w 1405"/>
                <a:gd name="connsiteY26" fmla="*/ 292 h 427"/>
                <a:gd name="connsiteX0" fmla="*/ 754 w 1405"/>
                <a:gd name="connsiteY0" fmla="*/ 76 h 427"/>
                <a:gd name="connsiteX1" fmla="*/ 720 w 1405"/>
                <a:gd name="connsiteY1" fmla="*/ 0 h 427"/>
                <a:gd name="connsiteX2" fmla="*/ 175 w 1405"/>
                <a:gd name="connsiteY2" fmla="*/ 0 h 427"/>
                <a:gd name="connsiteX3" fmla="*/ 0 w 1405"/>
                <a:gd name="connsiteY3" fmla="*/ 427 h 427"/>
                <a:gd name="connsiteX4" fmla="*/ 94 w 1405"/>
                <a:gd name="connsiteY4" fmla="*/ 427 h 427"/>
                <a:gd name="connsiteX5" fmla="*/ 231 w 1405"/>
                <a:gd name="connsiteY5" fmla="*/ 120 h 427"/>
                <a:gd name="connsiteX6" fmla="*/ 415 w 1405"/>
                <a:gd name="connsiteY6" fmla="*/ 120 h 427"/>
                <a:gd name="connsiteX7" fmla="*/ 415 w 1405"/>
                <a:gd name="connsiteY7" fmla="*/ 427 h 427"/>
                <a:gd name="connsiteX8" fmla="*/ 507 w 1405"/>
                <a:gd name="connsiteY8" fmla="*/ 427 h 427"/>
                <a:gd name="connsiteX9" fmla="*/ 507 w 1405"/>
                <a:gd name="connsiteY9" fmla="*/ 120 h 427"/>
                <a:gd name="connsiteX10" fmla="*/ 672 w 1405"/>
                <a:gd name="connsiteY10" fmla="*/ 120 h 427"/>
                <a:gd name="connsiteX11" fmla="*/ 817 w 1405"/>
                <a:gd name="connsiteY11" fmla="*/ 427 h 427"/>
                <a:gd name="connsiteX12" fmla="*/ 909 w 1405"/>
                <a:gd name="connsiteY12" fmla="*/ 427 h 427"/>
                <a:gd name="connsiteX13" fmla="*/ 854 w 1405"/>
                <a:gd name="connsiteY13" fmla="*/ 303 h 427"/>
                <a:gd name="connsiteX14" fmla="*/ 1290 w 1405"/>
                <a:gd name="connsiteY14" fmla="*/ 220 h 427"/>
                <a:gd name="connsiteX15" fmla="*/ 1123 w 1405"/>
                <a:gd name="connsiteY15" fmla="*/ 177 h 427"/>
                <a:gd name="connsiteX16" fmla="*/ 1123 w 1405"/>
                <a:gd name="connsiteY16" fmla="*/ 231 h 427"/>
                <a:gd name="connsiteX17" fmla="*/ 1059 w 1405"/>
                <a:gd name="connsiteY17" fmla="*/ 231 h 427"/>
                <a:gd name="connsiteX18" fmla="*/ 1059 w 1405"/>
                <a:gd name="connsiteY18" fmla="*/ 177 h 427"/>
                <a:gd name="connsiteX19" fmla="*/ 967 w 1405"/>
                <a:gd name="connsiteY19" fmla="*/ 231 h 427"/>
                <a:gd name="connsiteX20" fmla="*/ 902 w 1405"/>
                <a:gd name="connsiteY20" fmla="*/ 231 h 427"/>
                <a:gd name="connsiteX21" fmla="*/ 902 w 1405"/>
                <a:gd name="connsiteY21" fmla="*/ 148 h 427"/>
                <a:gd name="connsiteX22" fmla="*/ 967 w 1405"/>
                <a:gd name="connsiteY22" fmla="*/ 148 h 427"/>
                <a:gd name="connsiteX23" fmla="*/ 1059 w 1405"/>
                <a:gd name="connsiteY23" fmla="*/ 177 h 427"/>
                <a:gd name="connsiteX24" fmla="*/ 1123 w 1405"/>
                <a:gd name="connsiteY24" fmla="*/ 177 h 427"/>
                <a:gd name="connsiteX25" fmla="*/ 1405 w 1405"/>
                <a:gd name="connsiteY25" fmla="*/ 292 h 427"/>
                <a:gd name="connsiteX0" fmla="*/ 754 w 1405"/>
                <a:gd name="connsiteY0" fmla="*/ 76 h 427"/>
                <a:gd name="connsiteX1" fmla="*/ 720 w 1405"/>
                <a:gd name="connsiteY1" fmla="*/ 0 h 427"/>
                <a:gd name="connsiteX2" fmla="*/ 175 w 1405"/>
                <a:gd name="connsiteY2" fmla="*/ 0 h 427"/>
                <a:gd name="connsiteX3" fmla="*/ 0 w 1405"/>
                <a:gd name="connsiteY3" fmla="*/ 427 h 427"/>
                <a:gd name="connsiteX4" fmla="*/ 94 w 1405"/>
                <a:gd name="connsiteY4" fmla="*/ 427 h 427"/>
                <a:gd name="connsiteX5" fmla="*/ 231 w 1405"/>
                <a:gd name="connsiteY5" fmla="*/ 120 h 427"/>
                <a:gd name="connsiteX6" fmla="*/ 415 w 1405"/>
                <a:gd name="connsiteY6" fmla="*/ 120 h 427"/>
                <a:gd name="connsiteX7" fmla="*/ 415 w 1405"/>
                <a:gd name="connsiteY7" fmla="*/ 427 h 427"/>
                <a:gd name="connsiteX8" fmla="*/ 507 w 1405"/>
                <a:gd name="connsiteY8" fmla="*/ 427 h 427"/>
                <a:gd name="connsiteX9" fmla="*/ 507 w 1405"/>
                <a:gd name="connsiteY9" fmla="*/ 120 h 427"/>
                <a:gd name="connsiteX10" fmla="*/ 672 w 1405"/>
                <a:gd name="connsiteY10" fmla="*/ 120 h 427"/>
                <a:gd name="connsiteX11" fmla="*/ 817 w 1405"/>
                <a:gd name="connsiteY11" fmla="*/ 427 h 427"/>
                <a:gd name="connsiteX12" fmla="*/ 909 w 1405"/>
                <a:gd name="connsiteY12" fmla="*/ 427 h 427"/>
                <a:gd name="connsiteX13" fmla="*/ 854 w 1405"/>
                <a:gd name="connsiteY13" fmla="*/ 303 h 427"/>
                <a:gd name="connsiteX14" fmla="*/ 1290 w 1405"/>
                <a:gd name="connsiteY14" fmla="*/ 220 h 427"/>
                <a:gd name="connsiteX15" fmla="*/ 1123 w 1405"/>
                <a:gd name="connsiteY15" fmla="*/ 177 h 427"/>
                <a:gd name="connsiteX16" fmla="*/ 1123 w 1405"/>
                <a:gd name="connsiteY16" fmla="*/ 231 h 427"/>
                <a:gd name="connsiteX17" fmla="*/ 1059 w 1405"/>
                <a:gd name="connsiteY17" fmla="*/ 231 h 427"/>
                <a:gd name="connsiteX18" fmla="*/ 1059 w 1405"/>
                <a:gd name="connsiteY18" fmla="*/ 177 h 427"/>
                <a:gd name="connsiteX19" fmla="*/ 902 w 1405"/>
                <a:gd name="connsiteY19" fmla="*/ 231 h 427"/>
                <a:gd name="connsiteX20" fmla="*/ 902 w 1405"/>
                <a:gd name="connsiteY20" fmla="*/ 148 h 427"/>
                <a:gd name="connsiteX21" fmla="*/ 967 w 1405"/>
                <a:gd name="connsiteY21" fmla="*/ 148 h 427"/>
                <a:gd name="connsiteX22" fmla="*/ 1059 w 1405"/>
                <a:gd name="connsiteY22" fmla="*/ 177 h 427"/>
                <a:gd name="connsiteX23" fmla="*/ 1123 w 1405"/>
                <a:gd name="connsiteY23" fmla="*/ 177 h 427"/>
                <a:gd name="connsiteX24" fmla="*/ 1405 w 1405"/>
                <a:gd name="connsiteY24" fmla="*/ 292 h 427"/>
                <a:gd name="connsiteX0" fmla="*/ 754 w 1405"/>
                <a:gd name="connsiteY0" fmla="*/ 76 h 427"/>
                <a:gd name="connsiteX1" fmla="*/ 720 w 1405"/>
                <a:gd name="connsiteY1" fmla="*/ 0 h 427"/>
                <a:gd name="connsiteX2" fmla="*/ 175 w 1405"/>
                <a:gd name="connsiteY2" fmla="*/ 0 h 427"/>
                <a:gd name="connsiteX3" fmla="*/ 0 w 1405"/>
                <a:gd name="connsiteY3" fmla="*/ 427 h 427"/>
                <a:gd name="connsiteX4" fmla="*/ 94 w 1405"/>
                <a:gd name="connsiteY4" fmla="*/ 427 h 427"/>
                <a:gd name="connsiteX5" fmla="*/ 231 w 1405"/>
                <a:gd name="connsiteY5" fmla="*/ 120 h 427"/>
                <a:gd name="connsiteX6" fmla="*/ 415 w 1405"/>
                <a:gd name="connsiteY6" fmla="*/ 120 h 427"/>
                <a:gd name="connsiteX7" fmla="*/ 415 w 1405"/>
                <a:gd name="connsiteY7" fmla="*/ 427 h 427"/>
                <a:gd name="connsiteX8" fmla="*/ 507 w 1405"/>
                <a:gd name="connsiteY8" fmla="*/ 427 h 427"/>
                <a:gd name="connsiteX9" fmla="*/ 507 w 1405"/>
                <a:gd name="connsiteY9" fmla="*/ 120 h 427"/>
                <a:gd name="connsiteX10" fmla="*/ 672 w 1405"/>
                <a:gd name="connsiteY10" fmla="*/ 120 h 427"/>
                <a:gd name="connsiteX11" fmla="*/ 817 w 1405"/>
                <a:gd name="connsiteY11" fmla="*/ 427 h 427"/>
                <a:gd name="connsiteX12" fmla="*/ 909 w 1405"/>
                <a:gd name="connsiteY12" fmla="*/ 427 h 427"/>
                <a:gd name="connsiteX13" fmla="*/ 854 w 1405"/>
                <a:gd name="connsiteY13" fmla="*/ 303 h 427"/>
                <a:gd name="connsiteX14" fmla="*/ 1290 w 1405"/>
                <a:gd name="connsiteY14" fmla="*/ 220 h 427"/>
                <a:gd name="connsiteX15" fmla="*/ 1123 w 1405"/>
                <a:gd name="connsiteY15" fmla="*/ 177 h 427"/>
                <a:gd name="connsiteX16" fmla="*/ 1123 w 1405"/>
                <a:gd name="connsiteY16" fmla="*/ 231 h 427"/>
                <a:gd name="connsiteX17" fmla="*/ 1059 w 1405"/>
                <a:gd name="connsiteY17" fmla="*/ 231 h 427"/>
                <a:gd name="connsiteX18" fmla="*/ 1059 w 1405"/>
                <a:gd name="connsiteY18" fmla="*/ 177 h 427"/>
                <a:gd name="connsiteX19" fmla="*/ 902 w 1405"/>
                <a:gd name="connsiteY19" fmla="*/ 231 h 427"/>
                <a:gd name="connsiteX20" fmla="*/ 967 w 1405"/>
                <a:gd name="connsiteY20" fmla="*/ 148 h 427"/>
                <a:gd name="connsiteX21" fmla="*/ 1059 w 1405"/>
                <a:gd name="connsiteY21" fmla="*/ 177 h 427"/>
                <a:gd name="connsiteX22" fmla="*/ 1123 w 1405"/>
                <a:gd name="connsiteY22" fmla="*/ 177 h 427"/>
                <a:gd name="connsiteX23" fmla="*/ 1405 w 1405"/>
                <a:gd name="connsiteY23" fmla="*/ 292 h 427"/>
                <a:gd name="connsiteX0" fmla="*/ 754 w 1405"/>
                <a:gd name="connsiteY0" fmla="*/ 76 h 427"/>
                <a:gd name="connsiteX1" fmla="*/ 720 w 1405"/>
                <a:gd name="connsiteY1" fmla="*/ 0 h 427"/>
                <a:gd name="connsiteX2" fmla="*/ 175 w 1405"/>
                <a:gd name="connsiteY2" fmla="*/ 0 h 427"/>
                <a:gd name="connsiteX3" fmla="*/ 0 w 1405"/>
                <a:gd name="connsiteY3" fmla="*/ 427 h 427"/>
                <a:gd name="connsiteX4" fmla="*/ 94 w 1405"/>
                <a:gd name="connsiteY4" fmla="*/ 427 h 427"/>
                <a:gd name="connsiteX5" fmla="*/ 231 w 1405"/>
                <a:gd name="connsiteY5" fmla="*/ 120 h 427"/>
                <a:gd name="connsiteX6" fmla="*/ 415 w 1405"/>
                <a:gd name="connsiteY6" fmla="*/ 120 h 427"/>
                <a:gd name="connsiteX7" fmla="*/ 415 w 1405"/>
                <a:gd name="connsiteY7" fmla="*/ 427 h 427"/>
                <a:gd name="connsiteX8" fmla="*/ 507 w 1405"/>
                <a:gd name="connsiteY8" fmla="*/ 427 h 427"/>
                <a:gd name="connsiteX9" fmla="*/ 507 w 1405"/>
                <a:gd name="connsiteY9" fmla="*/ 120 h 427"/>
                <a:gd name="connsiteX10" fmla="*/ 672 w 1405"/>
                <a:gd name="connsiteY10" fmla="*/ 120 h 427"/>
                <a:gd name="connsiteX11" fmla="*/ 817 w 1405"/>
                <a:gd name="connsiteY11" fmla="*/ 427 h 427"/>
                <a:gd name="connsiteX12" fmla="*/ 909 w 1405"/>
                <a:gd name="connsiteY12" fmla="*/ 427 h 427"/>
                <a:gd name="connsiteX13" fmla="*/ 854 w 1405"/>
                <a:gd name="connsiteY13" fmla="*/ 303 h 427"/>
                <a:gd name="connsiteX14" fmla="*/ 1290 w 1405"/>
                <a:gd name="connsiteY14" fmla="*/ 220 h 427"/>
                <a:gd name="connsiteX15" fmla="*/ 1123 w 1405"/>
                <a:gd name="connsiteY15" fmla="*/ 177 h 427"/>
                <a:gd name="connsiteX16" fmla="*/ 1123 w 1405"/>
                <a:gd name="connsiteY16" fmla="*/ 231 h 427"/>
                <a:gd name="connsiteX17" fmla="*/ 1059 w 1405"/>
                <a:gd name="connsiteY17" fmla="*/ 231 h 427"/>
                <a:gd name="connsiteX18" fmla="*/ 1059 w 1405"/>
                <a:gd name="connsiteY18" fmla="*/ 177 h 427"/>
                <a:gd name="connsiteX19" fmla="*/ 902 w 1405"/>
                <a:gd name="connsiteY19" fmla="*/ 231 h 427"/>
                <a:gd name="connsiteX20" fmla="*/ 1059 w 1405"/>
                <a:gd name="connsiteY20" fmla="*/ 177 h 427"/>
                <a:gd name="connsiteX21" fmla="*/ 1123 w 1405"/>
                <a:gd name="connsiteY21" fmla="*/ 177 h 427"/>
                <a:gd name="connsiteX22" fmla="*/ 1405 w 1405"/>
                <a:gd name="connsiteY22" fmla="*/ 292 h 427"/>
                <a:gd name="connsiteX0" fmla="*/ 754 w 1405"/>
                <a:gd name="connsiteY0" fmla="*/ 76 h 427"/>
                <a:gd name="connsiteX1" fmla="*/ 720 w 1405"/>
                <a:gd name="connsiteY1" fmla="*/ 0 h 427"/>
                <a:gd name="connsiteX2" fmla="*/ 175 w 1405"/>
                <a:gd name="connsiteY2" fmla="*/ 0 h 427"/>
                <a:gd name="connsiteX3" fmla="*/ 0 w 1405"/>
                <a:gd name="connsiteY3" fmla="*/ 427 h 427"/>
                <a:gd name="connsiteX4" fmla="*/ 94 w 1405"/>
                <a:gd name="connsiteY4" fmla="*/ 427 h 427"/>
                <a:gd name="connsiteX5" fmla="*/ 231 w 1405"/>
                <a:gd name="connsiteY5" fmla="*/ 120 h 427"/>
                <a:gd name="connsiteX6" fmla="*/ 415 w 1405"/>
                <a:gd name="connsiteY6" fmla="*/ 120 h 427"/>
                <a:gd name="connsiteX7" fmla="*/ 415 w 1405"/>
                <a:gd name="connsiteY7" fmla="*/ 427 h 427"/>
                <a:gd name="connsiteX8" fmla="*/ 507 w 1405"/>
                <a:gd name="connsiteY8" fmla="*/ 427 h 427"/>
                <a:gd name="connsiteX9" fmla="*/ 507 w 1405"/>
                <a:gd name="connsiteY9" fmla="*/ 120 h 427"/>
                <a:gd name="connsiteX10" fmla="*/ 672 w 1405"/>
                <a:gd name="connsiteY10" fmla="*/ 120 h 427"/>
                <a:gd name="connsiteX11" fmla="*/ 817 w 1405"/>
                <a:gd name="connsiteY11" fmla="*/ 427 h 427"/>
                <a:gd name="connsiteX12" fmla="*/ 909 w 1405"/>
                <a:gd name="connsiteY12" fmla="*/ 427 h 427"/>
                <a:gd name="connsiteX13" fmla="*/ 854 w 1405"/>
                <a:gd name="connsiteY13" fmla="*/ 303 h 427"/>
                <a:gd name="connsiteX14" fmla="*/ 1290 w 1405"/>
                <a:gd name="connsiteY14" fmla="*/ 220 h 427"/>
                <a:gd name="connsiteX15" fmla="*/ 1123 w 1405"/>
                <a:gd name="connsiteY15" fmla="*/ 177 h 427"/>
                <a:gd name="connsiteX16" fmla="*/ 1123 w 1405"/>
                <a:gd name="connsiteY16" fmla="*/ 231 h 427"/>
                <a:gd name="connsiteX17" fmla="*/ 1059 w 1405"/>
                <a:gd name="connsiteY17" fmla="*/ 231 h 427"/>
                <a:gd name="connsiteX18" fmla="*/ 1059 w 1405"/>
                <a:gd name="connsiteY18" fmla="*/ 177 h 427"/>
                <a:gd name="connsiteX19" fmla="*/ 902 w 1405"/>
                <a:gd name="connsiteY19" fmla="*/ 231 h 427"/>
                <a:gd name="connsiteX20" fmla="*/ 1059 w 1405"/>
                <a:gd name="connsiteY20" fmla="*/ 177 h 427"/>
                <a:gd name="connsiteX21" fmla="*/ 1405 w 1405"/>
                <a:gd name="connsiteY21" fmla="*/ 292 h 427"/>
                <a:gd name="connsiteX0" fmla="*/ 754 w 1405"/>
                <a:gd name="connsiteY0" fmla="*/ 76 h 427"/>
                <a:gd name="connsiteX1" fmla="*/ 720 w 1405"/>
                <a:gd name="connsiteY1" fmla="*/ 0 h 427"/>
                <a:gd name="connsiteX2" fmla="*/ 175 w 1405"/>
                <a:gd name="connsiteY2" fmla="*/ 0 h 427"/>
                <a:gd name="connsiteX3" fmla="*/ 0 w 1405"/>
                <a:gd name="connsiteY3" fmla="*/ 427 h 427"/>
                <a:gd name="connsiteX4" fmla="*/ 94 w 1405"/>
                <a:gd name="connsiteY4" fmla="*/ 427 h 427"/>
                <a:gd name="connsiteX5" fmla="*/ 231 w 1405"/>
                <a:gd name="connsiteY5" fmla="*/ 120 h 427"/>
                <a:gd name="connsiteX6" fmla="*/ 415 w 1405"/>
                <a:gd name="connsiteY6" fmla="*/ 120 h 427"/>
                <a:gd name="connsiteX7" fmla="*/ 415 w 1405"/>
                <a:gd name="connsiteY7" fmla="*/ 427 h 427"/>
                <a:gd name="connsiteX8" fmla="*/ 507 w 1405"/>
                <a:gd name="connsiteY8" fmla="*/ 427 h 427"/>
                <a:gd name="connsiteX9" fmla="*/ 507 w 1405"/>
                <a:gd name="connsiteY9" fmla="*/ 120 h 427"/>
                <a:gd name="connsiteX10" fmla="*/ 672 w 1405"/>
                <a:gd name="connsiteY10" fmla="*/ 120 h 427"/>
                <a:gd name="connsiteX11" fmla="*/ 817 w 1405"/>
                <a:gd name="connsiteY11" fmla="*/ 427 h 427"/>
                <a:gd name="connsiteX12" fmla="*/ 909 w 1405"/>
                <a:gd name="connsiteY12" fmla="*/ 427 h 427"/>
                <a:gd name="connsiteX13" fmla="*/ 854 w 1405"/>
                <a:gd name="connsiteY13" fmla="*/ 303 h 427"/>
                <a:gd name="connsiteX14" fmla="*/ 1290 w 1405"/>
                <a:gd name="connsiteY14" fmla="*/ 220 h 427"/>
                <a:gd name="connsiteX15" fmla="*/ 1123 w 1405"/>
                <a:gd name="connsiteY15" fmla="*/ 177 h 427"/>
                <a:gd name="connsiteX16" fmla="*/ 1123 w 1405"/>
                <a:gd name="connsiteY16" fmla="*/ 231 h 427"/>
                <a:gd name="connsiteX17" fmla="*/ 1059 w 1405"/>
                <a:gd name="connsiteY17" fmla="*/ 231 h 427"/>
                <a:gd name="connsiteX18" fmla="*/ 1059 w 1405"/>
                <a:gd name="connsiteY18" fmla="*/ 177 h 427"/>
                <a:gd name="connsiteX19" fmla="*/ 902 w 1405"/>
                <a:gd name="connsiteY19" fmla="*/ 231 h 427"/>
                <a:gd name="connsiteX20" fmla="*/ 1405 w 1405"/>
                <a:gd name="connsiteY20" fmla="*/ 292 h 427"/>
                <a:gd name="connsiteX0" fmla="*/ 754 w 1405"/>
                <a:gd name="connsiteY0" fmla="*/ 76 h 427"/>
                <a:gd name="connsiteX1" fmla="*/ 720 w 1405"/>
                <a:gd name="connsiteY1" fmla="*/ 0 h 427"/>
                <a:gd name="connsiteX2" fmla="*/ 175 w 1405"/>
                <a:gd name="connsiteY2" fmla="*/ 0 h 427"/>
                <a:gd name="connsiteX3" fmla="*/ 0 w 1405"/>
                <a:gd name="connsiteY3" fmla="*/ 427 h 427"/>
                <a:gd name="connsiteX4" fmla="*/ 94 w 1405"/>
                <a:gd name="connsiteY4" fmla="*/ 427 h 427"/>
                <a:gd name="connsiteX5" fmla="*/ 231 w 1405"/>
                <a:gd name="connsiteY5" fmla="*/ 120 h 427"/>
                <a:gd name="connsiteX6" fmla="*/ 415 w 1405"/>
                <a:gd name="connsiteY6" fmla="*/ 120 h 427"/>
                <a:gd name="connsiteX7" fmla="*/ 415 w 1405"/>
                <a:gd name="connsiteY7" fmla="*/ 427 h 427"/>
                <a:gd name="connsiteX8" fmla="*/ 507 w 1405"/>
                <a:gd name="connsiteY8" fmla="*/ 427 h 427"/>
                <a:gd name="connsiteX9" fmla="*/ 507 w 1405"/>
                <a:gd name="connsiteY9" fmla="*/ 120 h 427"/>
                <a:gd name="connsiteX10" fmla="*/ 672 w 1405"/>
                <a:gd name="connsiteY10" fmla="*/ 120 h 427"/>
                <a:gd name="connsiteX11" fmla="*/ 817 w 1405"/>
                <a:gd name="connsiteY11" fmla="*/ 427 h 427"/>
                <a:gd name="connsiteX12" fmla="*/ 909 w 1405"/>
                <a:gd name="connsiteY12" fmla="*/ 427 h 427"/>
                <a:gd name="connsiteX13" fmla="*/ 854 w 1405"/>
                <a:gd name="connsiteY13" fmla="*/ 303 h 427"/>
                <a:gd name="connsiteX14" fmla="*/ 1290 w 1405"/>
                <a:gd name="connsiteY14" fmla="*/ 220 h 427"/>
                <a:gd name="connsiteX15" fmla="*/ 1123 w 1405"/>
                <a:gd name="connsiteY15" fmla="*/ 177 h 427"/>
                <a:gd name="connsiteX16" fmla="*/ 1123 w 1405"/>
                <a:gd name="connsiteY16" fmla="*/ 231 h 427"/>
                <a:gd name="connsiteX17" fmla="*/ 1059 w 1405"/>
                <a:gd name="connsiteY17" fmla="*/ 231 h 427"/>
                <a:gd name="connsiteX18" fmla="*/ 902 w 1405"/>
                <a:gd name="connsiteY18" fmla="*/ 231 h 427"/>
                <a:gd name="connsiteX19" fmla="*/ 1405 w 1405"/>
                <a:gd name="connsiteY19" fmla="*/ 292 h 427"/>
                <a:gd name="connsiteX0" fmla="*/ 754 w 1290"/>
                <a:gd name="connsiteY0" fmla="*/ 76 h 427"/>
                <a:gd name="connsiteX1" fmla="*/ 720 w 1290"/>
                <a:gd name="connsiteY1" fmla="*/ 0 h 427"/>
                <a:gd name="connsiteX2" fmla="*/ 175 w 1290"/>
                <a:gd name="connsiteY2" fmla="*/ 0 h 427"/>
                <a:gd name="connsiteX3" fmla="*/ 0 w 1290"/>
                <a:gd name="connsiteY3" fmla="*/ 427 h 427"/>
                <a:gd name="connsiteX4" fmla="*/ 94 w 1290"/>
                <a:gd name="connsiteY4" fmla="*/ 427 h 427"/>
                <a:gd name="connsiteX5" fmla="*/ 231 w 1290"/>
                <a:gd name="connsiteY5" fmla="*/ 120 h 427"/>
                <a:gd name="connsiteX6" fmla="*/ 415 w 1290"/>
                <a:gd name="connsiteY6" fmla="*/ 120 h 427"/>
                <a:gd name="connsiteX7" fmla="*/ 415 w 1290"/>
                <a:gd name="connsiteY7" fmla="*/ 427 h 427"/>
                <a:gd name="connsiteX8" fmla="*/ 507 w 1290"/>
                <a:gd name="connsiteY8" fmla="*/ 427 h 427"/>
                <a:gd name="connsiteX9" fmla="*/ 507 w 1290"/>
                <a:gd name="connsiteY9" fmla="*/ 120 h 427"/>
                <a:gd name="connsiteX10" fmla="*/ 672 w 1290"/>
                <a:gd name="connsiteY10" fmla="*/ 120 h 427"/>
                <a:gd name="connsiteX11" fmla="*/ 817 w 1290"/>
                <a:gd name="connsiteY11" fmla="*/ 427 h 427"/>
                <a:gd name="connsiteX12" fmla="*/ 909 w 1290"/>
                <a:gd name="connsiteY12" fmla="*/ 427 h 427"/>
                <a:gd name="connsiteX13" fmla="*/ 854 w 1290"/>
                <a:gd name="connsiteY13" fmla="*/ 303 h 427"/>
                <a:gd name="connsiteX14" fmla="*/ 1290 w 1290"/>
                <a:gd name="connsiteY14" fmla="*/ 220 h 427"/>
                <a:gd name="connsiteX15" fmla="*/ 1123 w 1290"/>
                <a:gd name="connsiteY15" fmla="*/ 177 h 427"/>
                <a:gd name="connsiteX16" fmla="*/ 1123 w 1290"/>
                <a:gd name="connsiteY16" fmla="*/ 231 h 427"/>
                <a:gd name="connsiteX17" fmla="*/ 1059 w 1290"/>
                <a:gd name="connsiteY17" fmla="*/ 231 h 427"/>
                <a:gd name="connsiteX18" fmla="*/ 902 w 1290"/>
                <a:gd name="connsiteY18" fmla="*/ 231 h 427"/>
                <a:gd name="connsiteX0" fmla="*/ 754 w 1123"/>
                <a:gd name="connsiteY0" fmla="*/ 76 h 427"/>
                <a:gd name="connsiteX1" fmla="*/ 720 w 1123"/>
                <a:gd name="connsiteY1" fmla="*/ 0 h 427"/>
                <a:gd name="connsiteX2" fmla="*/ 175 w 1123"/>
                <a:gd name="connsiteY2" fmla="*/ 0 h 427"/>
                <a:gd name="connsiteX3" fmla="*/ 0 w 1123"/>
                <a:gd name="connsiteY3" fmla="*/ 427 h 427"/>
                <a:gd name="connsiteX4" fmla="*/ 94 w 1123"/>
                <a:gd name="connsiteY4" fmla="*/ 427 h 427"/>
                <a:gd name="connsiteX5" fmla="*/ 231 w 1123"/>
                <a:gd name="connsiteY5" fmla="*/ 120 h 427"/>
                <a:gd name="connsiteX6" fmla="*/ 415 w 1123"/>
                <a:gd name="connsiteY6" fmla="*/ 120 h 427"/>
                <a:gd name="connsiteX7" fmla="*/ 415 w 1123"/>
                <a:gd name="connsiteY7" fmla="*/ 427 h 427"/>
                <a:gd name="connsiteX8" fmla="*/ 507 w 1123"/>
                <a:gd name="connsiteY8" fmla="*/ 427 h 427"/>
                <a:gd name="connsiteX9" fmla="*/ 507 w 1123"/>
                <a:gd name="connsiteY9" fmla="*/ 120 h 427"/>
                <a:gd name="connsiteX10" fmla="*/ 672 w 1123"/>
                <a:gd name="connsiteY10" fmla="*/ 120 h 427"/>
                <a:gd name="connsiteX11" fmla="*/ 817 w 1123"/>
                <a:gd name="connsiteY11" fmla="*/ 427 h 427"/>
                <a:gd name="connsiteX12" fmla="*/ 909 w 1123"/>
                <a:gd name="connsiteY12" fmla="*/ 427 h 427"/>
                <a:gd name="connsiteX13" fmla="*/ 854 w 1123"/>
                <a:gd name="connsiteY13" fmla="*/ 303 h 427"/>
                <a:gd name="connsiteX14" fmla="*/ 1123 w 1123"/>
                <a:gd name="connsiteY14" fmla="*/ 177 h 427"/>
                <a:gd name="connsiteX15" fmla="*/ 1123 w 1123"/>
                <a:gd name="connsiteY15" fmla="*/ 231 h 427"/>
                <a:gd name="connsiteX16" fmla="*/ 1059 w 1123"/>
                <a:gd name="connsiteY16" fmla="*/ 231 h 427"/>
                <a:gd name="connsiteX17" fmla="*/ 902 w 1123"/>
                <a:gd name="connsiteY17" fmla="*/ 231 h 427"/>
                <a:gd name="connsiteX0" fmla="*/ 754 w 1123"/>
                <a:gd name="connsiteY0" fmla="*/ 76 h 427"/>
                <a:gd name="connsiteX1" fmla="*/ 720 w 1123"/>
                <a:gd name="connsiteY1" fmla="*/ 0 h 427"/>
                <a:gd name="connsiteX2" fmla="*/ 175 w 1123"/>
                <a:gd name="connsiteY2" fmla="*/ 0 h 427"/>
                <a:gd name="connsiteX3" fmla="*/ 0 w 1123"/>
                <a:gd name="connsiteY3" fmla="*/ 427 h 427"/>
                <a:gd name="connsiteX4" fmla="*/ 94 w 1123"/>
                <a:gd name="connsiteY4" fmla="*/ 427 h 427"/>
                <a:gd name="connsiteX5" fmla="*/ 231 w 1123"/>
                <a:gd name="connsiteY5" fmla="*/ 120 h 427"/>
                <a:gd name="connsiteX6" fmla="*/ 415 w 1123"/>
                <a:gd name="connsiteY6" fmla="*/ 120 h 427"/>
                <a:gd name="connsiteX7" fmla="*/ 415 w 1123"/>
                <a:gd name="connsiteY7" fmla="*/ 427 h 427"/>
                <a:gd name="connsiteX8" fmla="*/ 507 w 1123"/>
                <a:gd name="connsiteY8" fmla="*/ 427 h 427"/>
                <a:gd name="connsiteX9" fmla="*/ 507 w 1123"/>
                <a:gd name="connsiteY9" fmla="*/ 120 h 427"/>
                <a:gd name="connsiteX10" fmla="*/ 672 w 1123"/>
                <a:gd name="connsiteY10" fmla="*/ 120 h 427"/>
                <a:gd name="connsiteX11" fmla="*/ 817 w 1123"/>
                <a:gd name="connsiteY11" fmla="*/ 427 h 427"/>
                <a:gd name="connsiteX12" fmla="*/ 909 w 1123"/>
                <a:gd name="connsiteY12" fmla="*/ 427 h 427"/>
                <a:gd name="connsiteX13" fmla="*/ 854 w 1123"/>
                <a:gd name="connsiteY13" fmla="*/ 303 h 427"/>
                <a:gd name="connsiteX14" fmla="*/ 1123 w 1123"/>
                <a:gd name="connsiteY14" fmla="*/ 177 h 427"/>
                <a:gd name="connsiteX15" fmla="*/ 1123 w 1123"/>
                <a:gd name="connsiteY15" fmla="*/ 231 h 427"/>
                <a:gd name="connsiteX16" fmla="*/ 902 w 1123"/>
                <a:gd name="connsiteY16" fmla="*/ 231 h 427"/>
                <a:gd name="connsiteX0" fmla="*/ 754 w 1123"/>
                <a:gd name="connsiteY0" fmla="*/ 76 h 427"/>
                <a:gd name="connsiteX1" fmla="*/ 720 w 1123"/>
                <a:gd name="connsiteY1" fmla="*/ 0 h 427"/>
                <a:gd name="connsiteX2" fmla="*/ 175 w 1123"/>
                <a:gd name="connsiteY2" fmla="*/ 0 h 427"/>
                <a:gd name="connsiteX3" fmla="*/ 0 w 1123"/>
                <a:gd name="connsiteY3" fmla="*/ 427 h 427"/>
                <a:gd name="connsiteX4" fmla="*/ 94 w 1123"/>
                <a:gd name="connsiteY4" fmla="*/ 427 h 427"/>
                <a:gd name="connsiteX5" fmla="*/ 231 w 1123"/>
                <a:gd name="connsiteY5" fmla="*/ 120 h 427"/>
                <a:gd name="connsiteX6" fmla="*/ 415 w 1123"/>
                <a:gd name="connsiteY6" fmla="*/ 120 h 427"/>
                <a:gd name="connsiteX7" fmla="*/ 415 w 1123"/>
                <a:gd name="connsiteY7" fmla="*/ 427 h 427"/>
                <a:gd name="connsiteX8" fmla="*/ 507 w 1123"/>
                <a:gd name="connsiteY8" fmla="*/ 427 h 427"/>
                <a:gd name="connsiteX9" fmla="*/ 507 w 1123"/>
                <a:gd name="connsiteY9" fmla="*/ 120 h 427"/>
                <a:gd name="connsiteX10" fmla="*/ 672 w 1123"/>
                <a:gd name="connsiteY10" fmla="*/ 120 h 427"/>
                <a:gd name="connsiteX11" fmla="*/ 817 w 1123"/>
                <a:gd name="connsiteY11" fmla="*/ 427 h 427"/>
                <a:gd name="connsiteX12" fmla="*/ 909 w 1123"/>
                <a:gd name="connsiteY12" fmla="*/ 427 h 427"/>
                <a:gd name="connsiteX13" fmla="*/ 854 w 1123"/>
                <a:gd name="connsiteY13" fmla="*/ 303 h 427"/>
                <a:gd name="connsiteX14" fmla="*/ 1123 w 1123"/>
                <a:gd name="connsiteY14" fmla="*/ 231 h 427"/>
                <a:gd name="connsiteX15" fmla="*/ 902 w 1123"/>
                <a:gd name="connsiteY15" fmla="*/ 231 h 427"/>
                <a:gd name="connsiteX0" fmla="*/ 754 w 909"/>
                <a:gd name="connsiteY0" fmla="*/ 76 h 427"/>
                <a:gd name="connsiteX1" fmla="*/ 720 w 909"/>
                <a:gd name="connsiteY1" fmla="*/ 0 h 427"/>
                <a:gd name="connsiteX2" fmla="*/ 175 w 909"/>
                <a:gd name="connsiteY2" fmla="*/ 0 h 427"/>
                <a:gd name="connsiteX3" fmla="*/ 0 w 909"/>
                <a:gd name="connsiteY3" fmla="*/ 427 h 427"/>
                <a:gd name="connsiteX4" fmla="*/ 94 w 909"/>
                <a:gd name="connsiteY4" fmla="*/ 427 h 427"/>
                <a:gd name="connsiteX5" fmla="*/ 231 w 909"/>
                <a:gd name="connsiteY5" fmla="*/ 120 h 427"/>
                <a:gd name="connsiteX6" fmla="*/ 415 w 909"/>
                <a:gd name="connsiteY6" fmla="*/ 120 h 427"/>
                <a:gd name="connsiteX7" fmla="*/ 415 w 909"/>
                <a:gd name="connsiteY7" fmla="*/ 427 h 427"/>
                <a:gd name="connsiteX8" fmla="*/ 507 w 909"/>
                <a:gd name="connsiteY8" fmla="*/ 427 h 427"/>
                <a:gd name="connsiteX9" fmla="*/ 507 w 909"/>
                <a:gd name="connsiteY9" fmla="*/ 120 h 427"/>
                <a:gd name="connsiteX10" fmla="*/ 672 w 909"/>
                <a:gd name="connsiteY10" fmla="*/ 120 h 427"/>
                <a:gd name="connsiteX11" fmla="*/ 817 w 909"/>
                <a:gd name="connsiteY11" fmla="*/ 427 h 427"/>
                <a:gd name="connsiteX12" fmla="*/ 909 w 909"/>
                <a:gd name="connsiteY12" fmla="*/ 427 h 427"/>
                <a:gd name="connsiteX13" fmla="*/ 854 w 909"/>
                <a:gd name="connsiteY13" fmla="*/ 303 h 427"/>
                <a:gd name="connsiteX14" fmla="*/ 902 w 909"/>
                <a:gd name="connsiteY14" fmla="*/ 231 h 427"/>
                <a:gd name="connsiteX0" fmla="*/ 754 w 909"/>
                <a:gd name="connsiteY0" fmla="*/ 76 h 427"/>
                <a:gd name="connsiteX1" fmla="*/ 720 w 909"/>
                <a:gd name="connsiteY1" fmla="*/ 0 h 427"/>
                <a:gd name="connsiteX2" fmla="*/ 175 w 909"/>
                <a:gd name="connsiteY2" fmla="*/ 0 h 427"/>
                <a:gd name="connsiteX3" fmla="*/ 0 w 909"/>
                <a:gd name="connsiteY3" fmla="*/ 427 h 427"/>
                <a:gd name="connsiteX4" fmla="*/ 94 w 909"/>
                <a:gd name="connsiteY4" fmla="*/ 427 h 427"/>
                <a:gd name="connsiteX5" fmla="*/ 231 w 909"/>
                <a:gd name="connsiteY5" fmla="*/ 120 h 427"/>
                <a:gd name="connsiteX6" fmla="*/ 415 w 909"/>
                <a:gd name="connsiteY6" fmla="*/ 120 h 427"/>
                <a:gd name="connsiteX7" fmla="*/ 415 w 909"/>
                <a:gd name="connsiteY7" fmla="*/ 427 h 427"/>
                <a:gd name="connsiteX8" fmla="*/ 507 w 909"/>
                <a:gd name="connsiteY8" fmla="*/ 427 h 427"/>
                <a:gd name="connsiteX9" fmla="*/ 507 w 909"/>
                <a:gd name="connsiteY9" fmla="*/ 120 h 427"/>
                <a:gd name="connsiteX10" fmla="*/ 672 w 909"/>
                <a:gd name="connsiteY10" fmla="*/ 120 h 427"/>
                <a:gd name="connsiteX11" fmla="*/ 817 w 909"/>
                <a:gd name="connsiteY11" fmla="*/ 427 h 427"/>
                <a:gd name="connsiteX12" fmla="*/ 909 w 909"/>
                <a:gd name="connsiteY12" fmla="*/ 427 h 427"/>
                <a:gd name="connsiteX13" fmla="*/ 854 w 909"/>
                <a:gd name="connsiteY13" fmla="*/ 303 h 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09" h="427">
                  <a:moveTo>
                    <a:pt x="754" y="76"/>
                  </a:moveTo>
                  <a:cubicBezTo>
                    <a:pt x="743" y="51"/>
                    <a:pt x="731" y="25"/>
                    <a:pt x="720" y="0"/>
                  </a:cubicBezTo>
                  <a:lnTo>
                    <a:pt x="175" y="0"/>
                  </a:lnTo>
                  <a:lnTo>
                    <a:pt x="0" y="427"/>
                  </a:lnTo>
                  <a:lnTo>
                    <a:pt x="94" y="427"/>
                  </a:lnTo>
                  <a:cubicBezTo>
                    <a:pt x="140" y="325"/>
                    <a:pt x="185" y="222"/>
                    <a:pt x="231" y="120"/>
                  </a:cubicBezTo>
                  <a:lnTo>
                    <a:pt x="415" y="120"/>
                  </a:lnTo>
                  <a:lnTo>
                    <a:pt x="415" y="427"/>
                  </a:lnTo>
                  <a:lnTo>
                    <a:pt x="507" y="427"/>
                  </a:lnTo>
                  <a:lnTo>
                    <a:pt x="507" y="120"/>
                  </a:lnTo>
                  <a:lnTo>
                    <a:pt x="672" y="120"/>
                  </a:lnTo>
                  <a:lnTo>
                    <a:pt x="817" y="427"/>
                  </a:lnTo>
                  <a:lnTo>
                    <a:pt x="909" y="427"/>
                  </a:lnTo>
                  <a:cubicBezTo>
                    <a:pt x="891" y="386"/>
                    <a:pt x="872" y="344"/>
                    <a:pt x="854" y="303"/>
                  </a:cubicBez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" name="Freeform 95"/>
            <p:cNvSpPr>
              <a:spLocks/>
            </p:cNvSpPr>
            <p:nvPr/>
          </p:nvSpPr>
          <p:spPr bwMode="auto">
            <a:xfrm>
              <a:off x="4960938" y="3970338"/>
              <a:ext cx="827088" cy="909638"/>
            </a:xfrm>
            <a:custGeom>
              <a:avLst/>
              <a:gdLst/>
              <a:ahLst/>
              <a:cxnLst>
                <a:cxn ang="0">
                  <a:pos x="1027" y="859"/>
                </a:cxn>
                <a:cxn ang="0">
                  <a:pos x="1026" y="911"/>
                </a:cxn>
                <a:cxn ang="0">
                  <a:pos x="1014" y="956"/>
                </a:cxn>
                <a:cxn ang="0">
                  <a:pos x="994" y="992"/>
                </a:cxn>
                <a:cxn ang="0">
                  <a:pos x="956" y="1023"/>
                </a:cxn>
                <a:cxn ang="0">
                  <a:pos x="899" y="1039"/>
                </a:cxn>
                <a:cxn ang="0">
                  <a:pos x="831" y="1035"/>
                </a:cxn>
                <a:cxn ang="0">
                  <a:pos x="754" y="1012"/>
                </a:cxn>
                <a:cxn ang="0">
                  <a:pos x="670" y="973"/>
                </a:cxn>
                <a:cxn ang="0">
                  <a:pos x="582" y="917"/>
                </a:cxn>
                <a:cxn ang="0">
                  <a:pos x="494" y="845"/>
                </a:cxn>
                <a:cxn ang="0">
                  <a:pos x="405" y="759"/>
                </a:cxn>
                <a:cxn ang="0">
                  <a:pos x="321" y="662"/>
                </a:cxn>
                <a:cxn ang="0">
                  <a:pos x="250" y="562"/>
                </a:cxn>
                <a:cxn ang="0">
                  <a:pos x="192" y="463"/>
                </a:cxn>
                <a:cxn ang="0">
                  <a:pos x="148" y="368"/>
                </a:cxn>
                <a:cxn ang="0">
                  <a:pos x="121" y="280"/>
                </a:cxn>
                <a:cxn ang="0">
                  <a:pos x="110" y="199"/>
                </a:cxn>
                <a:cxn ang="0">
                  <a:pos x="116" y="131"/>
                </a:cxn>
                <a:cxn ang="0">
                  <a:pos x="140" y="77"/>
                </a:cxn>
                <a:cxn ang="0">
                  <a:pos x="176" y="43"/>
                </a:cxn>
                <a:cxn ang="0">
                  <a:pos x="215" y="29"/>
                </a:cxn>
                <a:cxn ang="0">
                  <a:pos x="261" y="24"/>
                </a:cxn>
                <a:cxn ang="0">
                  <a:pos x="314" y="30"/>
                </a:cxn>
                <a:cxn ang="0">
                  <a:pos x="320" y="29"/>
                </a:cxn>
                <a:cxn ang="0">
                  <a:pos x="277" y="15"/>
                </a:cxn>
                <a:cxn ang="0">
                  <a:pos x="237" y="5"/>
                </a:cxn>
                <a:cxn ang="0">
                  <a:pos x="199" y="1"/>
                </a:cxn>
                <a:cxn ang="0">
                  <a:pos x="163" y="1"/>
                </a:cxn>
                <a:cxn ang="0">
                  <a:pos x="130" y="5"/>
                </a:cxn>
                <a:cxn ang="0">
                  <a:pos x="99" y="16"/>
                </a:cxn>
                <a:cxn ang="0">
                  <a:pos x="72" y="31"/>
                </a:cxn>
                <a:cxn ang="0">
                  <a:pos x="38" y="64"/>
                </a:cxn>
                <a:cxn ang="0">
                  <a:pos x="9" y="126"/>
                </a:cxn>
                <a:cxn ang="0">
                  <a:pos x="0" y="205"/>
                </a:cxn>
                <a:cxn ang="0">
                  <a:pos x="11" y="296"/>
                </a:cxn>
                <a:cxn ang="0">
                  <a:pos x="40" y="396"/>
                </a:cxn>
                <a:cxn ang="0">
                  <a:pos x="88" y="503"/>
                </a:cxn>
                <a:cxn ang="0">
                  <a:pos x="152" y="615"/>
                </a:cxn>
                <a:cxn ang="0">
                  <a:pos x="232" y="728"/>
                </a:cxn>
                <a:cxn ang="0">
                  <a:pos x="327" y="836"/>
                </a:cxn>
                <a:cxn ang="0">
                  <a:pos x="426" y="932"/>
                </a:cxn>
                <a:cxn ang="0">
                  <a:pos x="527" y="1011"/>
                </a:cxn>
                <a:cxn ang="0">
                  <a:pos x="626" y="1073"/>
                </a:cxn>
                <a:cxn ang="0">
                  <a:pos x="722" y="1117"/>
                </a:cxn>
                <a:cxn ang="0">
                  <a:pos x="809" y="1140"/>
                </a:cxn>
                <a:cxn ang="0">
                  <a:pos x="888" y="1144"/>
                </a:cxn>
                <a:cxn ang="0">
                  <a:pos x="953" y="1123"/>
                </a:cxn>
                <a:cxn ang="0">
                  <a:pos x="1002" y="1083"/>
                </a:cxn>
                <a:cxn ang="0">
                  <a:pos x="1030" y="1026"/>
                </a:cxn>
                <a:cxn ang="0">
                  <a:pos x="1041" y="956"/>
                </a:cxn>
                <a:cxn ang="0">
                  <a:pos x="1034" y="874"/>
                </a:cxn>
              </a:cxnLst>
              <a:rect l="0" t="0" r="r" b="b"/>
              <a:pathLst>
                <a:path w="1041" h="1145">
                  <a:moveTo>
                    <a:pt x="1025" y="830"/>
                  </a:moveTo>
                  <a:lnTo>
                    <a:pt x="1027" y="859"/>
                  </a:lnTo>
                  <a:lnTo>
                    <a:pt x="1028" y="886"/>
                  </a:lnTo>
                  <a:lnTo>
                    <a:pt x="1026" y="911"/>
                  </a:lnTo>
                  <a:lnTo>
                    <a:pt x="1021" y="934"/>
                  </a:lnTo>
                  <a:lnTo>
                    <a:pt x="1014" y="956"/>
                  </a:lnTo>
                  <a:lnTo>
                    <a:pt x="1005" y="975"/>
                  </a:lnTo>
                  <a:lnTo>
                    <a:pt x="994" y="992"/>
                  </a:lnTo>
                  <a:lnTo>
                    <a:pt x="979" y="1007"/>
                  </a:lnTo>
                  <a:lnTo>
                    <a:pt x="956" y="1023"/>
                  </a:lnTo>
                  <a:lnTo>
                    <a:pt x="929" y="1033"/>
                  </a:lnTo>
                  <a:lnTo>
                    <a:pt x="899" y="1039"/>
                  </a:lnTo>
                  <a:lnTo>
                    <a:pt x="866" y="1039"/>
                  </a:lnTo>
                  <a:lnTo>
                    <a:pt x="831" y="1035"/>
                  </a:lnTo>
                  <a:lnTo>
                    <a:pt x="793" y="1026"/>
                  </a:lnTo>
                  <a:lnTo>
                    <a:pt x="754" y="1012"/>
                  </a:lnTo>
                  <a:lnTo>
                    <a:pt x="713" y="995"/>
                  </a:lnTo>
                  <a:lnTo>
                    <a:pt x="670" y="973"/>
                  </a:lnTo>
                  <a:lnTo>
                    <a:pt x="627" y="947"/>
                  </a:lnTo>
                  <a:lnTo>
                    <a:pt x="582" y="917"/>
                  </a:lnTo>
                  <a:lnTo>
                    <a:pt x="539" y="882"/>
                  </a:lnTo>
                  <a:lnTo>
                    <a:pt x="494" y="845"/>
                  </a:lnTo>
                  <a:lnTo>
                    <a:pt x="449" y="804"/>
                  </a:lnTo>
                  <a:lnTo>
                    <a:pt x="405" y="759"/>
                  </a:lnTo>
                  <a:lnTo>
                    <a:pt x="362" y="712"/>
                  </a:lnTo>
                  <a:lnTo>
                    <a:pt x="321" y="662"/>
                  </a:lnTo>
                  <a:lnTo>
                    <a:pt x="284" y="613"/>
                  </a:lnTo>
                  <a:lnTo>
                    <a:pt x="250" y="562"/>
                  </a:lnTo>
                  <a:lnTo>
                    <a:pt x="218" y="512"/>
                  </a:lnTo>
                  <a:lnTo>
                    <a:pt x="192" y="463"/>
                  </a:lnTo>
                  <a:lnTo>
                    <a:pt x="168" y="414"/>
                  </a:lnTo>
                  <a:lnTo>
                    <a:pt x="148" y="368"/>
                  </a:lnTo>
                  <a:lnTo>
                    <a:pt x="133" y="322"/>
                  </a:lnTo>
                  <a:lnTo>
                    <a:pt x="121" y="280"/>
                  </a:lnTo>
                  <a:lnTo>
                    <a:pt x="114" y="238"/>
                  </a:lnTo>
                  <a:lnTo>
                    <a:pt x="110" y="199"/>
                  </a:lnTo>
                  <a:lnTo>
                    <a:pt x="110" y="163"/>
                  </a:lnTo>
                  <a:lnTo>
                    <a:pt x="116" y="131"/>
                  </a:lnTo>
                  <a:lnTo>
                    <a:pt x="125" y="102"/>
                  </a:lnTo>
                  <a:lnTo>
                    <a:pt x="140" y="77"/>
                  </a:lnTo>
                  <a:lnTo>
                    <a:pt x="159" y="56"/>
                  </a:lnTo>
                  <a:lnTo>
                    <a:pt x="176" y="43"/>
                  </a:lnTo>
                  <a:lnTo>
                    <a:pt x="194" y="34"/>
                  </a:lnTo>
                  <a:lnTo>
                    <a:pt x="215" y="29"/>
                  </a:lnTo>
                  <a:lnTo>
                    <a:pt x="238" y="24"/>
                  </a:lnTo>
                  <a:lnTo>
                    <a:pt x="261" y="24"/>
                  </a:lnTo>
                  <a:lnTo>
                    <a:pt x="288" y="25"/>
                  </a:lnTo>
                  <a:lnTo>
                    <a:pt x="314" y="30"/>
                  </a:lnTo>
                  <a:lnTo>
                    <a:pt x="342" y="37"/>
                  </a:lnTo>
                  <a:lnTo>
                    <a:pt x="320" y="29"/>
                  </a:lnTo>
                  <a:lnTo>
                    <a:pt x="298" y="20"/>
                  </a:lnTo>
                  <a:lnTo>
                    <a:pt x="277" y="15"/>
                  </a:lnTo>
                  <a:lnTo>
                    <a:pt x="256" y="9"/>
                  </a:lnTo>
                  <a:lnTo>
                    <a:pt x="237" y="5"/>
                  </a:lnTo>
                  <a:lnTo>
                    <a:pt x="217" y="2"/>
                  </a:lnTo>
                  <a:lnTo>
                    <a:pt x="199" y="1"/>
                  </a:lnTo>
                  <a:lnTo>
                    <a:pt x="180" y="0"/>
                  </a:lnTo>
                  <a:lnTo>
                    <a:pt x="163" y="1"/>
                  </a:lnTo>
                  <a:lnTo>
                    <a:pt x="146" y="2"/>
                  </a:lnTo>
                  <a:lnTo>
                    <a:pt x="130" y="5"/>
                  </a:lnTo>
                  <a:lnTo>
                    <a:pt x="114" y="10"/>
                  </a:lnTo>
                  <a:lnTo>
                    <a:pt x="99" y="16"/>
                  </a:lnTo>
                  <a:lnTo>
                    <a:pt x="85" y="23"/>
                  </a:lnTo>
                  <a:lnTo>
                    <a:pt x="72" y="31"/>
                  </a:lnTo>
                  <a:lnTo>
                    <a:pt x="60" y="40"/>
                  </a:lnTo>
                  <a:lnTo>
                    <a:pt x="38" y="64"/>
                  </a:lnTo>
                  <a:lnTo>
                    <a:pt x="20" y="93"/>
                  </a:lnTo>
                  <a:lnTo>
                    <a:pt x="9" y="126"/>
                  </a:lnTo>
                  <a:lnTo>
                    <a:pt x="2" y="163"/>
                  </a:lnTo>
                  <a:lnTo>
                    <a:pt x="0" y="205"/>
                  </a:lnTo>
                  <a:lnTo>
                    <a:pt x="3" y="249"/>
                  </a:lnTo>
                  <a:lnTo>
                    <a:pt x="11" y="296"/>
                  </a:lnTo>
                  <a:lnTo>
                    <a:pt x="24" y="344"/>
                  </a:lnTo>
                  <a:lnTo>
                    <a:pt x="40" y="396"/>
                  </a:lnTo>
                  <a:lnTo>
                    <a:pt x="62" y="449"/>
                  </a:lnTo>
                  <a:lnTo>
                    <a:pt x="88" y="503"/>
                  </a:lnTo>
                  <a:lnTo>
                    <a:pt x="118" y="558"/>
                  </a:lnTo>
                  <a:lnTo>
                    <a:pt x="152" y="615"/>
                  </a:lnTo>
                  <a:lnTo>
                    <a:pt x="191" y="671"/>
                  </a:lnTo>
                  <a:lnTo>
                    <a:pt x="232" y="728"/>
                  </a:lnTo>
                  <a:lnTo>
                    <a:pt x="278" y="783"/>
                  </a:lnTo>
                  <a:lnTo>
                    <a:pt x="327" y="836"/>
                  </a:lnTo>
                  <a:lnTo>
                    <a:pt x="376" y="886"/>
                  </a:lnTo>
                  <a:lnTo>
                    <a:pt x="426" y="932"/>
                  </a:lnTo>
                  <a:lnTo>
                    <a:pt x="476" y="973"/>
                  </a:lnTo>
                  <a:lnTo>
                    <a:pt x="527" y="1011"/>
                  </a:lnTo>
                  <a:lnTo>
                    <a:pt x="577" y="1045"/>
                  </a:lnTo>
                  <a:lnTo>
                    <a:pt x="626" y="1073"/>
                  </a:lnTo>
                  <a:lnTo>
                    <a:pt x="675" y="1098"/>
                  </a:lnTo>
                  <a:lnTo>
                    <a:pt x="722" y="1117"/>
                  </a:lnTo>
                  <a:lnTo>
                    <a:pt x="767" y="1131"/>
                  </a:lnTo>
                  <a:lnTo>
                    <a:pt x="809" y="1140"/>
                  </a:lnTo>
                  <a:lnTo>
                    <a:pt x="850" y="1145"/>
                  </a:lnTo>
                  <a:lnTo>
                    <a:pt x="888" y="1144"/>
                  </a:lnTo>
                  <a:lnTo>
                    <a:pt x="922" y="1136"/>
                  </a:lnTo>
                  <a:lnTo>
                    <a:pt x="953" y="1123"/>
                  </a:lnTo>
                  <a:lnTo>
                    <a:pt x="981" y="1105"/>
                  </a:lnTo>
                  <a:lnTo>
                    <a:pt x="1002" y="1083"/>
                  </a:lnTo>
                  <a:lnTo>
                    <a:pt x="1019" y="1056"/>
                  </a:lnTo>
                  <a:lnTo>
                    <a:pt x="1030" y="1026"/>
                  </a:lnTo>
                  <a:lnTo>
                    <a:pt x="1037" y="993"/>
                  </a:lnTo>
                  <a:lnTo>
                    <a:pt x="1041" y="956"/>
                  </a:lnTo>
                  <a:lnTo>
                    <a:pt x="1040" y="917"/>
                  </a:lnTo>
                  <a:lnTo>
                    <a:pt x="1034" y="874"/>
                  </a:lnTo>
                  <a:lnTo>
                    <a:pt x="1025" y="83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cxnSp>
        <p:nvCxnSpPr>
          <p:cNvPr id="31" name="直線コネクタ 30"/>
          <p:cNvCxnSpPr/>
          <p:nvPr/>
        </p:nvCxnSpPr>
        <p:spPr bwMode="auto">
          <a:xfrm>
            <a:off x="1680417" y="2187770"/>
            <a:ext cx="0" cy="167797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 bwMode="auto">
          <a:xfrm>
            <a:off x="6099150" y="2136970"/>
            <a:ext cx="0" cy="167797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6" name="下カーブ矢印 35"/>
          <p:cNvSpPr/>
          <p:nvPr/>
        </p:nvSpPr>
        <p:spPr bwMode="auto">
          <a:xfrm rot="15988394">
            <a:off x="1209406" y="3059677"/>
            <a:ext cx="466835" cy="499621"/>
          </a:xfrm>
          <a:prstGeom prst="curvedDownArrow">
            <a:avLst/>
          </a:prstGeom>
          <a:solidFill>
            <a:srgbClr val="9999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7" name="下カーブ矢印 36"/>
          <p:cNvSpPr/>
          <p:nvPr/>
        </p:nvSpPr>
        <p:spPr bwMode="auto">
          <a:xfrm rot="15988394">
            <a:off x="5616596" y="3041116"/>
            <a:ext cx="466835" cy="499621"/>
          </a:xfrm>
          <a:prstGeom prst="curvedDownArrow">
            <a:avLst/>
          </a:prstGeom>
          <a:solidFill>
            <a:srgbClr val="9999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3" name="正方形/長方形 42"/>
          <p:cNvSpPr/>
          <p:nvPr/>
        </p:nvSpPr>
        <p:spPr bwMode="auto">
          <a:xfrm>
            <a:off x="1724927" y="3637090"/>
            <a:ext cx="1832761" cy="18381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4" name="正方形/長方形 43"/>
          <p:cNvSpPr/>
          <p:nvPr/>
        </p:nvSpPr>
        <p:spPr bwMode="auto">
          <a:xfrm rot="20895121">
            <a:off x="1697006" y="3366046"/>
            <a:ext cx="1832761" cy="18381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5" name="正方形/長方形 44"/>
          <p:cNvSpPr/>
          <p:nvPr/>
        </p:nvSpPr>
        <p:spPr bwMode="auto">
          <a:xfrm rot="19972915">
            <a:off x="1621571" y="3103617"/>
            <a:ext cx="1832761" cy="18381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6" name="上下矢印 55"/>
          <p:cNvSpPr/>
          <p:nvPr/>
        </p:nvSpPr>
        <p:spPr bwMode="auto">
          <a:xfrm rot="20474689">
            <a:off x="3538245" y="2748013"/>
            <a:ext cx="299598" cy="701819"/>
          </a:xfrm>
          <a:prstGeom prst="upDownArrow">
            <a:avLst>
              <a:gd name="adj1" fmla="val 42429"/>
              <a:gd name="adj2" fmla="val 38175"/>
            </a:avLst>
          </a:prstGeom>
          <a:solidFill>
            <a:srgbClr val="9999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8" name="角丸四角形 57"/>
          <p:cNvSpPr/>
          <p:nvPr/>
        </p:nvSpPr>
        <p:spPr bwMode="auto">
          <a:xfrm>
            <a:off x="5027208" y="923277"/>
            <a:ext cx="3500212" cy="5277498"/>
          </a:xfrm>
          <a:prstGeom prst="roundRect">
            <a:avLst>
              <a:gd name="adj" fmla="val 4770"/>
            </a:avLst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9" name="ホームベース 58"/>
          <p:cNvSpPr/>
          <p:nvPr/>
        </p:nvSpPr>
        <p:spPr bwMode="auto">
          <a:xfrm>
            <a:off x="4946076" y="51952"/>
            <a:ext cx="1350817" cy="246642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dirty="0" smtClean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1.</a:t>
            </a:r>
            <a:r>
              <a:rPr kumimoji="0" lang="en-US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Application</a:t>
            </a:r>
            <a:endParaRPr kumimoji="0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60" name="ホームベース 59"/>
          <p:cNvSpPr/>
          <p:nvPr/>
        </p:nvSpPr>
        <p:spPr bwMode="auto">
          <a:xfrm>
            <a:off x="6348848" y="51952"/>
            <a:ext cx="1350817" cy="246642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2. X3D/X3DOM</a:t>
            </a:r>
            <a:endParaRPr kumimoji="0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61" name="ホームベース 60"/>
          <p:cNvSpPr/>
          <p:nvPr/>
        </p:nvSpPr>
        <p:spPr bwMode="auto">
          <a:xfrm>
            <a:off x="7741229" y="51952"/>
            <a:ext cx="1350817" cy="246642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dirty="0" smtClean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3. Compression</a:t>
            </a:r>
            <a:endParaRPr kumimoji="0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62" name="右矢印 61"/>
          <p:cNvSpPr/>
          <p:nvPr/>
        </p:nvSpPr>
        <p:spPr bwMode="auto">
          <a:xfrm>
            <a:off x="4297312" y="3646484"/>
            <a:ext cx="624874" cy="414780"/>
          </a:xfrm>
          <a:prstGeom prst="rightArrow">
            <a:avLst/>
          </a:prstGeom>
          <a:solidFill>
            <a:srgbClr val="9999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" name="角丸四角形吹き出し 3"/>
          <p:cNvSpPr/>
          <p:nvPr/>
        </p:nvSpPr>
        <p:spPr bwMode="auto">
          <a:xfrm>
            <a:off x="4009658" y="1629546"/>
            <a:ext cx="4344634" cy="846980"/>
          </a:xfrm>
          <a:prstGeom prst="wedgeRoundRectCallout">
            <a:avLst>
              <a:gd name="adj1" fmla="val -8279"/>
              <a:gd name="adj2" fmla="val 122580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altLang="ja-JP" sz="2000" dirty="0" smtClean="0">
                <a:solidFill>
                  <a:srgbClr val="0070C0"/>
                </a:solidFill>
                <a:latin typeface="+mj-ea"/>
                <a:ea typeface="+mj-ea"/>
              </a:rPr>
              <a:t>In 10~ 30 </a:t>
            </a:r>
            <a:r>
              <a:rPr lang="en-US" altLang="ja-JP" sz="2000" dirty="0">
                <a:solidFill>
                  <a:srgbClr val="0070C0"/>
                </a:solidFill>
                <a:latin typeface="+mj-ea"/>
                <a:ea typeface="+mj-ea"/>
              </a:rPr>
              <a:t>sec. one single cycle </a:t>
            </a:r>
            <a:r>
              <a:rPr lang="en-US" altLang="ja-JP" sz="2000" dirty="0" smtClean="0">
                <a:solidFill>
                  <a:srgbClr val="0070C0"/>
                </a:solidFill>
                <a:latin typeface="+mj-ea"/>
                <a:ea typeface="+mj-ea"/>
              </a:rPr>
              <a:t/>
            </a:r>
            <a:br>
              <a:rPr lang="en-US" altLang="ja-JP" sz="2000" dirty="0" smtClean="0">
                <a:solidFill>
                  <a:srgbClr val="0070C0"/>
                </a:solidFill>
                <a:latin typeface="+mj-ea"/>
                <a:ea typeface="+mj-ea"/>
              </a:rPr>
            </a:br>
            <a:r>
              <a:rPr lang="en-US" altLang="ja-JP" sz="2000" dirty="0" smtClean="0">
                <a:solidFill>
                  <a:srgbClr val="0070C0"/>
                </a:solidFill>
                <a:latin typeface="+mj-ea"/>
                <a:ea typeface="+mj-ea"/>
              </a:rPr>
              <a:t>can </a:t>
            </a:r>
            <a:r>
              <a:rPr lang="en-US" altLang="ja-JP" sz="2000" dirty="0">
                <a:solidFill>
                  <a:srgbClr val="0070C0"/>
                </a:solidFill>
                <a:latin typeface="+mj-ea"/>
                <a:ea typeface="+mj-ea"/>
              </a:rPr>
              <a:t>scan </a:t>
            </a:r>
            <a:r>
              <a:rPr lang="en-US" altLang="ja-JP" sz="2000" dirty="0" smtClean="0">
                <a:solidFill>
                  <a:srgbClr val="0070C0"/>
                </a:solidFill>
                <a:latin typeface="+mj-ea"/>
                <a:ea typeface="+mj-ea"/>
              </a:rPr>
              <a:t>100 angles </a:t>
            </a:r>
            <a:r>
              <a:rPr lang="en-US" altLang="ja-JP" sz="2000" dirty="0">
                <a:solidFill>
                  <a:srgbClr val="0070C0"/>
                </a:solidFill>
                <a:latin typeface="+mj-ea"/>
                <a:ea typeface="+mj-ea"/>
              </a:rPr>
              <a:t>of </a:t>
            </a:r>
            <a:r>
              <a:rPr lang="en-US" altLang="ja-JP" sz="2000" dirty="0" smtClean="0">
                <a:solidFill>
                  <a:srgbClr val="0070C0"/>
                </a:solidFill>
                <a:latin typeface="+mj-ea"/>
                <a:ea typeface="+mj-ea"/>
              </a:rPr>
              <a:t>elevation</a:t>
            </a:r>
            <a:endParaRPr lang="en-US" altLang="ja-JP" sz="2000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sp>
        <p:nvSpPr>
          <p:cNvPr id="42" name="角丸四角形吹き出し 41"/>
          <p:cNvSpPr/>
          <p:nvPr/>
        </p:nvSpPr>
        <p:spPr bwMode="auto">
          <a:xfrm>
            <a:off x="2327320" y="5200031"/>
            <a:ext cx="3554681" cy="885457"/>
          </a:xfrm>
          <a:prstGeom prst="wedgeRoundRectCallout">
            <a:avLst>
              <a:gd name="adj1" fmla="val 51938"/>
              <a:gd name="adj2" fmla="val -113139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altLang="ja-JP" sz="2000" dirty="0">
                <a:solidFill>
                  <a:srgbClr val="0070C0"/>
                </a:solidFill>
                <a:latin typeface="+mj-ea"/>
                <a:ea typeface="+mj-ea"/>
              </a:rPr>
              <a:t>TOSHIBA’s  </a:t>
            </a:r>
            <a:r>
              <a:rPr lang="en-US" altLang="ja-JP" sz="2000" dirty="0" smtClean="0">
                <a:solidFill>
                  <a:srgbClr val="0070C0"/>
                </a:solidFill>
                <a:latin typeface="+mj-ea"/>
                <a:ea typeface="+mj-ea"/>
              </a:rPr>
              <a:t>semiconductor</a:t>
            </a:r>
            <a:br>
              <a:rPr lang="en-US" altLang="ja-JP" sz="2000" dirty="0" smtClean="0">
                <a:solidFill>
                  <a:srgbClr val="0070C0"/>
                </a:solidFill>
                <a:latin typeface="+mj-ea"/>
                <a:ea typeface="+mj-ea"/>
              </a:rPr>
            </a:br>
            <a:r>
              <a:rPr lang="en-US" altLang="ja-JP" sz="2000" dirty="0" smtClean="0">
                <a:solidFill>
                  <a:srgbClr val="0070C0"/>
                </a:solidFill>
                <a:latin typeface="+mj-ea"/>
                <a:ea typeface="+mj-ea"/>
              </a:rPr>
              <a:t> </a:t>
            </a:r>
            <a:r>
              <a:rPr lang="en-US" altLang="ja-JP" sz="2000" dirty="0">
                <a:solidFill>
                  <a:srgbClr val="0070C0"/>
                </a:solidFill>
                <a:latin typeface="+mj-ea"/>
                <a:ea typeface="+mj-ea"/>
              </a:rPr>
              <a:t>technology is </a:t>
            </a:r>
            <a:r>
              <a:rPr lang="en-US" altLang="ja-JP" sz="2000" dirty="0" smtClean="0">
                <a:solidFill>
                  <a:srgbClr val="0070C0"/>
                </a:solidFill>
                <a:latin typeface="+mj-ea"/>
                <a:ea typeface="+mj-ea"/>
              </a:rPr>
              <a:t>used</a:t>
            </a:r>
            <a:endParaRPr lang="en-US" altLang="ja-JP" sz="2000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sp>
        <p:nvSpPr>
          <p:cNvPr id="6" name="パイ 5"/>
          <p:cNvSpPr/>
          <p:nvPr/>
        </p:nvSpPr>
        <p:spPr bwMode="auto">
          <a:xfrm>
            <a:off x="4302199" y="2743878"/>
            <a:ext cx="3687958" cy="2100276"/>
          </a:xfrm>
          <a:prstGeom prst="pie">
            <a:avLst>
              <a:gd name="adj1" fmla="val 16171312"/>
              <a:gd name="adj2" fmla="val 53858"/>
            </a:avLst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6" name="コンテンツ プレースホルダー 1"/>
          <p:cNvSpPr txBox="1">
            <a:spLocks/>
          </p:cNvSpPr>
          <p:nvPr/>
        </p:nvSpPr>
        <p:spPr bwMode="auto">
          <a:xfrm>
            <a:off x="6037911" y="923277"/>
            <a:ext cx="2476499" cy="996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7338" indent="-287338" algn="l" rtl="0" eaLnBrk="1" fontAlgn="base" hangingPunct="1">
              <a:spcBef>
                <a:spcPct val="0"/>
              </a:spcBef>
              <a:spcAft>
                <a:spcPct val="25000"/>
              </a:spcAft>
              <a:buChar char="•"/>
              <a:defRPr kumimoji="1" sz="2400" b="1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  <a:lvl2pPr marL="573088" indent="-284163" algn="l" rtl="0" eaLnBrk="1" fontAlgn="base" hangingPunct="1">
              <a:spcBef>
                <a:spcPct val="0"/>
              </a:spcBef>
              <a:spcAft>
                <a:spcPct val="25000"/>
              </a:spcAft>
              <a:buChar char="–"/>
              <a:defRPr kumimoji="1" sz="200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2pPr>
            <a:lvl3pPr marL="857250" indent="-282575" algn="l" rtl="0" eaLnBrk="1" fontAlgn="base" hangingPunct="1">
              <a:spcBef>
                <a:spcPct val="0"/>
              </a:spcBef>
              <a:spcAft>
                <a:spcPct val="25000"/>
              </a:spcAft>
              <a:buFont typeface="Helvetica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3pPr>
            <a:lvl4pPr marL="1138238" indent="-279400" algn="l" rtl="0" eaLnBrk="1" fontAlgn="base" hangingPunct="1">
              <a:spcBef>
                <a:spcPct val="0"/>
              </a:spcBef>
              <a:spcAft>
                <a:spcPct val="25000"/>
              </a:spcAft>
              <a:buChar char="–"/>
              <a:defRPr kumimoji="1" sz="200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4pPr>
            <a:lvl5pPr marL="1425575" indent="-284163" algn="l" rtl="0" eaLnBrk="1" fontAlgn="base" hangingPunct="1">
              <a:spcBef>
                <a:spcPct val="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5pPr>
            <a:lvl6pPr marL="1882775" indent="-284163" algn="l" rtl="0" eaLnBrk="1" fontAlgn="base" hangingPunct="1">
              <a:spcBef>
                <a:spcPct val="0"/>
              </a:spcBef>
              <a:spcAft>
                <a:spcPct val="2500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339975" indent="-284163" algn="l" rtl="0" eaLnBrk="1" fontAlgn="base" hangingPunct="1">
              <a:spcBef>
                <a:spcPct val="0"/>
              </a:spcBef>
              <a:spcAft>
                <a:spcPct val="2500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797175" indent="-284163" algn="l" rtl="0" eaLnBrk="1" fontAlgn="base" hangingPunct="1">
              <a:spcBef>
                <a:spcPct val="0"/>
              </a:spcBef>
              <a:spcAft>
                <a:spcPct val="2500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254375" indent="-284163" algn="l" rtl="0" eaLnBrk="1" fontAlgn="base" hangingPunct="1">
              <a:spcBef>
                <a:spcPct val="0"/>
              </a:spcBef>
              <a:spcAft>
                <a:spcPct val="2500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ja-JP" kern="0" dirty="0" smtClean="0">
                <a:solidFill>
                  <a:srgbClr val="0070C0"/>
                </a:solidFill>
              </a:rPr>
              <a:t>PAWR</a:t>
            </a:r>
            <a:endParaRPr lang="ja-JP" altLang="en-US" kern="0" dirty="0"/>
          </a:p>
        </p:txBody>
      </p:sp>
      <p:sp>
        <p:nvSpPr>
          <p:cNvPr id="47" name="コンテンツ プレースホルダー 1"/>
          <p:cNvSpPr txBox="1">
            <a:spLocks/>
          </p:cNvSpPr>
          <p:nvPr/>
        </p:nvSpPr>
        <p:spPr bwMode="auto">
          <a:xfrm>
            <a:off x="698500" y="923277"/>
            <a:ext cx="2900515" cy="996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7338" indent="-287338" algn="l" rtl="0" eaLnBrk="1" fontAlgn="base" hangingPunct="1">
              <a:spcBef>
                <a:spcPct val="0"/>
              </a:spcBef>
              <a:spcAft>
                <a:spcPct val="25000"/>
              </a:spcAft>
              <a:buChar char="•"/>
              <a:defRPr kumimoji="1" sz="2400" b="1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  <a:lvl2pPr marL="573088" indent="-284163" algn="l" rtl="0" eaLnBrk="1" fontAlgn="base" hangingPunct="1">
              <a:spcBef>
                <a:spcPct val="0"/>
              </a:spcBef>
              <a:spcAft>
                <a:spcPct val="25000"/>
              </a:spcAft>
              <a:buChar char="–"/>
              <a:defRPr kumimoji="1" sz="200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2pPr>
            <a:lvl3pPr marL="857250" indent="-282575" algn="l" rtl="0" eaLnBrk="1" fontAlgn="base" hangingPunct="1">
              <a:spcBef>
                <a:spcPct val="0"/>
              </a:spcBef>
              <a:spcAft>
                <a:spcPct val="25000"/>
              </a:spcAft>
              <a:buFont typeface="Helvetica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3pPr>
            <a:lvl4pPr marL="1138238" indent="-279400" algn="l" rtl="0" eaLnBrk="1" fontAlgn="base" hangingPunct="1">
              <a:spcBef>
                <a:spcPct val="0"/>
              </a:spcBef>
              <a:spcAft>
                <a:spcPct val="25000"/>
              </a:spcAft>
              <a:buChar char="–"/>
              <a:defRPr kumimoji="1" sz="200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4pPr>
            <a:lvl5pPr marL="1425575" indent="-284163" algn="l" rtl="0" eaLnBrk="1" fontAlgn="base" hangingPunct="1">
              <a:spcBef>
                <a:spcPct val="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5pPr>
            <a:lvl6pPr marL="1882775" indent="-284163" algn="l" rtl="0" eaLnBrk="1" fontAlgn="base" hangingPunct="1">
              <a:spcBef>
                <a:spcPct val="0"/>
              </a:spcBef>
              <a:spcAft>
                <a:spcPct val="2500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339975" indent="-284163" algn="l" rtl="0" eaLnBrk="1" fontAlgn="base" hangingPunct="1">
              <a:spcBef>
                <a:spcPct val="0"/>
              </a:spcBef>
              <a:spcAft>
                <a:spcPct val="2500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797175" indent="-284163" algn="l" rtl="0" eaLnBrk="1" fontAlgn="base" hangingPunct="1">
              <a:spcBef>
                <a:spcPct val="0"/>
              </a:spcBef>
              <a:spcAft>
                <a:spcPct val="2500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254375" indent="-284163" algn="l" rtl="0" eaLnBrk="1" fontAlgn="base" hangingPunct="1">
              <a:spcBef>
                <a:spcPct val="0"/>
              </a:spcBef>
              <a:spcAft>
                <a:spcPct val="2500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ja-JP" kern="0" dirty="0" smtClean="0">
                <a:solidFill>
                  <a:srgbClr val="0070C0"/>
                </a:solidFill>
              </a:rPr>
              <a:t>Parabolic </a:t>
            </a:r>
            <a:r>
              <a:rPr lang="en-US" altLang="ja-JP" kern="0" dirty="0" smtClean="0">
                <a:solidFill>
                  <a:srgbClr val="0070C0"/>
                </a:solidFill>
              </a:rPr>
              <a:t>Radar</a:t>
            </a:r>
            <a:endParaRPr lang="ja-JP" altLang="en-US" kern="0" dirty="0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How much real-time?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250492" y="3424300"/>
            <a:ext cx="1818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60km</a:t>
            </a:r>
            <a:r>
              <a:rPr kumimoji="1" lang="ja-JP" altLang="en-US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kumimoji="1" lang="en-US" altLang="ja-JP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radius</a:t>
            </a:r>
            <a:endParaRPr kumimoji="1" lang="ja-JP" altLang="en-US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316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381596" y="3304011"/>
            <a:ext cx="2638424" cy="2235198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Real time scanned polar coordinates data</a:t>
            </a:r>
            <a:endParaRPr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379414" y="28577"/>
            <a:ext cx="8369300" cy="620713"/>
          </a:xfrm>
        </p:spPr>
        <p:txBody>
          <a:bodyPr/>
          <a:lstStyle/>
          <a:p>
            <a:r>
              <a:rPr kumimoji="1" lang="en-US" altLang="ja-JP" dirty="0" smtClean="0"/>
              <a:t>PAWR </a:t>
            </a:r>
            <a:r>
              <a:rPr lang="en-US" altLang="ja-JP" dirty="0"/>
              <a:t>D</a:t>
            </a:r>
            <a:r>
              <a:rPr lang="en-US" altLang="ja-JP" dirty="0" smtClean="0"/>
              <a:t>ata </a:t>
            </a:r>
            <a:r>
              <a:rPr lang="en-US" altLang="ja-JP" dirty="0"/>
              <a:t>P</a:t>
            </a:r>
            <a:r>
              <a:rPr lang="en-US" altLang="ja-JP" dirty="0" smtClean="0"/>
              <a:t>re-processing </a:t>
            </a:r>
            <a:endParaRPr kumimoji="1" lang="ja-JP" altLang="en-US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04825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74" y="1284027"/>
            <a:ext cx="2429880" cy="1728000"/>
          </a:xfrm>
          <a:prstGeom prst="rect">
            <a:avLst/>
          </a:prstGeom>
        </p:spPr>
      </p:pic>
      <p:pic>
        <p:nvPicPr>
          <p:cNvPr id="24" name="Picture 2" descr="C:\Users\f6071210\Desktop\18043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76" y="1397374"/>
            <a:ext cx="1729905" cy="1729905"/>
          </a:xfrm>
          <a:prstGeom prst="rect">
            <a:avLst/>
          </a:prstGeom>
          <a:noFill/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907" y="1470327"/>
            <a:ext cx="2487761" cy="158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右矢印 26"/>
          <p:cNvSpPr/>
          <p:nvPr/>
        </p:nvSpPr>
        <p:spPr bwMode="auto">
          <a:xfrm>
            <a:off x="5827700" y="2639547"/>
            <a:ext cx="624874" cy="414780"/>
          </a:xfrm>
          <a:prstGeom prst="rightArrow">
            <a:avLst/>
          </a:prstGeom>
          <a:solidFill>
            <a:srgbClr val="9999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8" name="ホームベース 27"/>
          <p:cNvSpPr/>
          <p:nvPr/>
        </p:nvSpPr>
        <p:spPr bwMode="auto">
          <a:xfrm>
            <a:off x="4946076" y="51952"/>
            <a:ext cx="1350817" cy="246642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dirty="0" smtClean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1.</a:t>
            </a:r>
            <a:r>
              <a:rPr kumimoji="0" lang="en-US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Application</a:t>
            </a:r>
            <a:endParaRPr kumimoji="0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9" name="ホームベース 28"/>
          <p:cNvSpPr/>
          <p:nvPr/>
        </p:nvSpPr>
        <p:spPr bwMode="auto">
          <a:xfrm>
            <a:off x="6348848" y="51952"/>
            <a:ext cx="1350817" cy="246642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2. X3D/X3DOM</a:t>
            </a:r>
            <a:endParaRPr kumimoji="0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0" name="ホームベース 29"/>
          <p:cNvSpPr/>
          <p:nvPr/>
        </p:nvSpPr>
        <p:spPr bwMode="auto">
          <a:xfrm>
            <a:off x="7741229" y="51952"/>
            <a:ext cx="1350817" cy="246642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dirty="0" smtClean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3. Compression</a:t>
            </a:r>
            <a:endParaRPr kumimoji="0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9" name="コンテンツ プレースホルダー 1"/>
          <p:cNvSpPr txBox="1">
            <a:spLocks/>
          </p:cNvSpPr>
          <p:nvPr/>
        </p:nvSpPr>
        <p:spPr bwMode="auto">
          <a:xfrm>
            <a:off x="3591266" y="3291311"/>
            <a:ext cx="2488282" cy="1454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7338" indent="-287338" algn="l" rtl="0" eaLnBrk="1" fontAlgn="base" hangingPunct="1">
              <a:spcBef>
                <a:spcPct val="0"/>
              </a:spcBef>
              <a:spcAft>
                <a:spcPct val="25000"/>
              </a:spcAft>
              <a:buChar char="•"/>
              <a:defRPr kumimoji="1" sz="2400" b="1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  <a:lvl2pPr marL="573088" indent="-284163" algn="l" rtl="0" eaLnBrk="1" fontAlgn="base" hangingPunct="1">
              <a:spcBef>
                <a:spcPct val="0"/>
              </a:spcBef>
              <a:spcAft>
                <a:spcPct val="25000"/>
              </a:spcAft>
              <a:buChar char="–"/>
              <a:defRPr kumimoji="1" sz="200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2pPr>
            <a:lvl3pPr marL="857250" indent="-282575" algn="l" rtl="0" eaLnBrk="1" fontAlgn="base" hangingPunct="1">
              <a:spcBef>
                <a:spcPct val="0"/>
              </a:spcBef>
              <a:spcAft>
                <a:spcPct val="25000"/>
              </a:spcAft>
              <a:buFont typeface="Helvetica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3pPr>
            <a:lvl4pPr marL="1138238" indent="-279400" algn="l" rtl="0" eaLnBrk="1" fontAlgn="base" hangingPunct="1">
              <a:spcBef>
                <a:spcPct val="0"/>
              </a:spcBef>
              <a:spcAft>
                <a:spcPct val="25000"/>
              </a:spcAft>
              <a:buChar char="–"/>
              <a:defRPr kumimoji="1" sz="200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4pPr>
            <a:lvl5pPr marL="1425575" indent="-284163" algn="l" rtl="0" eaLnBrk="1" fontAlgn="base" hangingPunct="1">
              <a:spcBef>
                <a:spcPct val="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5pPr>
            <a:lvl6pPr marL="1882775" indent="-284163" algn="l" rtl="0" eaLnBrk="1" fontAlgn="base" hangingPunct="1">
              <a:spcBef>
                <a:spcPct val="0"/>
              </a:spcBef>
              <a:spcAft>
                <a:spcPct val="2500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339975" indent="-284163" algn="l" rtl="0" eaLnBrk="1" fontAlgn="base" hangingPunct="1">
              <a:spcBef>
                <a:spcPct val="0"/>
              </a:spcBef>
              <a:spcAft>
                <a:spcPct val="2500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797175" indent="-284163" algn="l" rtl="0" eaLnBrk="1" fontAlgn="base" hangingPunct="1">
              <a:spcBef>
                <a:spcPct val="0"/>
              </a:spcBef>
              <a:spcAft>
                <a:spcPct val="2500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254375" indent="-284163" algn="l" rtl="0" eaLnBrk="1" fontAlgn="base" hangingPunct="1">
              <a:spcBef>
                <a:spcPct val="0"/>
              </a:spcBef>
              <a:spcAft>
                <a:spcPct val="2500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ja-JP" kern="0" dirty="0" smtClean="0"/>
              <a:t>Data is interpolated into uniform Cartesian </a:t>
            </a:r>
            <a:r>
              <a:rPr lang="en-US" altLang="ja-JP" kern="0" dirty="0" smtClean="0"/>
              <a:t>coordinates</a:t>
            </a:r>
            <a:endParaRPr lang="en-US" altLang="ja-JP" kern="0" dirty="0" smtClean="0"/>
          </a:p>
        </p:txBody>
      </p:sp>
      <p:sp>
        <p:nvSpPr>
          <p:cNvPr id="21" name="コンテンツ プレースホルダー 1"/>
          <p:cNvSpPr txBox="1">
            <a:spLocks/>
          </p:cNvSpPr>
          <p:nvPr/>
        </p:nvSpPr>
        <p:spPr bwMode="auto">
          <a:xfrm>
            <a:off x="6650794" y="3355029"/>
            <a:ext cx="2638424" cy="134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7338" indent="-287338" algn="l" rtl="0" eaLnBrk="1" fontAlgn="base" hangingPunct="1">
              <a:spcBef>
                <a:spcPct val="0"/>
              </a:spcBef>
              <a:spcAft>
                <a:spcPct val="25000"/>
              </a:spcAft>
              <a:buChar char="•"/>
              <a:defRPr kumimoji="1" sz="2400" b="1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  <a:lvl2pPr marL="573088" indent="-284163" algn="l" rtl="0" eaLnBrk="1" fontAlgn="base" hangingPunct="1">
              <a:spcBef>
                <a:spcPct val="0"/>
              </a:spcBef>
              <a:spcAft>
                <a:spcPct val="25000"/>
              </a:spcAft>
              <a:buChar char="–"/>
              <a:defRPr kumimoji="1" sz="200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2pPr>
            <a:lvl3pPr marL="857250" indent="-282575" algn="l" rtl="0" eaLnBrk="1" fontAlgn="base" hangingPunct="1">
              <a:spcBef>
                <a:spcPct val="0"/>
              </a:spcBef>
              <a:spcAft>
                <a:spcPct val="25000"/>
              </a:spcAft>
              <a:buFont typeface="Helvetica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3pPr>
            <a:lvl4pPr marL="1138238" indent="-279400" algn="l" rtl="0" eaLnBrk="1" fontAlgn="base" hangingPunct="1">
              <a:spcBef>
                <a:spcPct val="0"/>
              </a:spcBef>
              <a:spcAft>
                <a:spcPct val="25000"/>
              </a:spcAft>
              <a:buChar char="–"/>
              <a:defRPr kumimoji="1" sz="200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4pPr>
            <a:lvl5pPr marL="1425575" indent="-284163" algn="l" rtl="0" eaLnBrk="1" fontAlgn="base" hangingPunct="1">
              <a:spcBef>
                <a:spcPct val="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5pPr>
            <a:lvl6pPr marL="1882775" indent="-284163" algn="l" rtl="0" eaLnBrk="1" fontAlgn="base" hangingPunct="1">
              <a:spcBef>
                <a:spcPct val="0"/>
              </a:spcBef>
              <a:spcAft>
                <a:spcPct val="2500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339975" indent="-284163" algn="l" rtl="0" eaLnBrk="1" fontAlgn="base" hangingPunct="1">
              <a:spcBef>
                <a:spcPct val="0"/>
              </a:spcBef>
              <a:spcAft>
                <a:spcPct val="2500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797175" indent="-284163" algn="l" rtl="0" eaLnBrk="1" fontAlgn="base" hangingPunct="1">
              <a:spcBef>
                <a:spcPct val="0"/>
              </a:spcBef>
              <a:spcAft>
                <a:spcPct val="2500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254375" indent="-284163" algn="l" rtl="0" eaLnBrk="1" fontAlgn="base" hangingPunct="1">
              <a:spcBef>
                <a:spcPct val="0"/>
              </a:spcBef>
              <a:spcAft>
                <a:spcPct val="2500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ja-JP" kern="0" dirty="0" smtClean="0"/>
              <a:t>Generate 2D texture Atlas Image</a:t>
            </a:r>
          </a:p>
          <a:p>
            <a:pPr marL="0" indent="0">
              <a:buNone/>
            </a:pPr>
            <a:endParaRPr lang="en-US" altLang="ja-JP" kern="0" dirty="0" smtClean="0"/>
          </a:p>
          <a:p>
            <a:pPr marL="0" indent="0">
              <a:buNone/>
            </a:pPr>
            <a:endParaRPr lang="en-US" altLang="ja-JP" kern="0" dirty="0" smtClean="0"/>
          </a:p>
          <a:p>
            <a:pPr marL="0" indent="0">
              <a:buNone/>
            </a:pPr>
            <a:endParaRPr lang="en-US" altLang="ja-JP" kern="0" dirty="0" smtClean="0"/>
          </a:p>
          <a:p>
            <a:pPr marL="0" indent="0">
              <a:buNone/>
            </a:pPr>
            <a:endParaRPr lang="en-US" altLang="ja-JP" kern="0" dirty="0" smtClean="0"/>
          </a:p>
          <a:p>
            <a:pPr marL="0" indent="0">
              <a:buNone/>
            </a:pPr>
            <a:endParaRPr lang="en-US" altLang="ja-JP" kern="0" dirty="0" smtClean="0"/>
          </a:p>
          <a:p>
            <a:pPr marL="0" indent="0">
              <a:buNone/>
            </a:pPr>
            <a:endParaRPr lang="en-US" altLang="ja-JP" kern="0" dirty="0" smtClean="0"/>
          </a:p>
          <a:p>
            <a:pPr marL="0" indent="0">
              <a:buNone/>
            </a:pPr>
            <a:endParaRPr lang="ja-JP" altLang="en-US" kern="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0974" y="5330199"/>
            <a:ext cx="8762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kern="0" dirty="0">
                <a:solidFill>
                  <a:srgbClr val="0070C0"/>
                </a:solidFill>
              </a:rPr>
              <a:t>※Current </a:t>
            </a:r>
            <a:r>
              <a:rPr lang="en-US" altLang="ja-JP" sz="2400" kern="0" dirty="0" err="1">
                <a:solidFill>
                  <a:srgbClr val="0070C0"/>
                </a:solidFill>
              </a:rPr>
              <a:t>WebGL</a:t>
            </a:r>
            <a:r>
              <a:rPr lang="en-US" altLang="ja-JP" sz="2400" kern="0" dirty="0">
                <a:solidFill>
                  <a:srgbClr val="0070C0"/>
                </a:solidFill>
              </a:rPr>
              <a:t> and X3DOM doesn’t support 3D texture yet</a:t>
            </a:r>
            <a:r>
              <a:rPr lang="en-US" altLang="ja-JP" sz="2400" kern="0" dirty="0" smtClean="0">
                <a:solidFill>
                  <a:srgbClr val="0070C0"/>
                </a:solidFill>
              </a:rPr>
              <a:t>.</a:t>
            </a:r>
          </a:p>
          <a:p>
            <a:r>
              <a:rPr lang="en-US" altLang="ja-JP" sz="2400" kern="0" dirty="0" smtClean="0">
                <a:solidFill>
                  <a:srgbClr val="0070C0"/>
                </a:solidFill>
              </a:rPr>
              <a:t>   Looking forward to </a:t>
            </a:r>
            <a:r>
              <a:rPr lang="en-US" altLang="ja-JP" sz="2400" kern="0" dirty="0" err="1" smtClean="0">
                <a:solidFill>
                  <a:srgbClr val="0070C0"/>
                </a:solidFill>
              </a:rPr>
              <a:t>WebGL</a:t>
            </a:r>
            <a:r>
              <a:rPr lang="en-US" altLang="ja-JP" sz="2400" kern="0" dirty="0" smtClean="0">
                <a:solidFill>
                  <a:srgbClr val="0070C0"/>
                </a:solidFill>
              </a:rPr>
              <a:t> 2.0 </a:t>
            </a:r>
            <a:r>
              <a:rPr lang="en-US" altLang="ja-JP" sz="2400" kern="0" dirty="0" err="1" smtClean="0">
                <a:solidFill>
                  <a:srgbClr val="0070C0"/>
                </a:solidFill>
              </a:rPr>
              <a:t>releasement</a:t>
            </a:r>
            <a:r>
              <a:rPr lang="en-US" altLang="ja-JP" sz="2400" kern="0" dirty="0">
                <a:solidFill>
                  <a:srgbClr val="0070C0"/>
                </a:solidFill>
              </a:rPr>
              <a:t>.</a:t>
            </a:r>
            <a:r>
              <a:rPr lang="en-US" altLang="ja-JP" sz="2400" kern="0" dirty="0" smtClean="0">
                <a:solidFill>
                  <a:srgbClr val="0070C0"/>
                </a:solidFill>
              </a:rPr>
              <a:t> </a:t>
            </a:r>
            <a:endParaRPr lang="en-US" altLang="ja-JP" sz="2400" kern="0" dirty="0">
              <a:solidFill>
                <a:srgbClr val="0070C0"/>
              </a:solidFill>
            </a:endParaRPr>
          </a:p>
          <a:p>
            <a:endParaRPr kumimoji="1" lang="ja-JP" altLang="en-US" sz="24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3" name="右矢印 22"/>
          <p:cNvSpPr/>
          <p:nvPr/>
        </p:nvSpPr>
        <p:spPr bwMode="auto">
          <a:xfrm>
            <a:off x="2572338" y="2659584"/>
            <a:ext cx="624874" cy="414780"/>
          </a:xfrm>
          <a:prstGeom prst="rightArrow">
            <a:avLst/>
          </a:prstGeom>
          <a:solidFill>
            <a:srgbClr val="9999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916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388143" y="3782775"/>
            <a:ext cx="8367713" cy="2079625"/>
          </a:xfrm>
        </p:spPr>
        <p:txBody>
          <a:bodyPr/>
          <a:lstStyle/>
          <a:p>
            <a:r>
              <a:rPr lang="en-US" altLang="ja-JP" dirty="0" smtClean="0"/>
              <a:t>Animation</a:t>
            </a:r>
          </a:p>
          <a:p>
            <a:pPr lvl="1"/>
            <a:r>
              <a:rPr lang="en-US" altLang="ja-JP" dirty="0" smtClean="0"/>
              <a:t>time varying volumetric data </a:t>
            </a:r>
          </a:p>
          <a:p>
            <a:r>
              <a:rPr lang="en-US" altLang="ja-JP" dirty="0" smtClean="0"/>
              <a:t>2D/3D Time synchronization</a:t>
            </a:r>
          </a:p>
          <a:p>
            <a:pPr lvl="1"/>
            <a:r>
              <a:rPr lang="en-US" altLang="ja-JP" dirty="0" smtClean="0"/>
              <a:t>3D animation is synchronized with 2D View animation </a:t>
            </a:r>
          </a:p>
          <a:p>
            <a:r>
              <a:rPr lang="en-US" altLang="ja-JP" dirty="0" smtClean="0"/>
              <a:t>Interactivity</a:t>
            </a:r>
          </a:p>
          <a:p>
            <a:pPr lvl="1"/>
            <a:r>
              <a:rPr lang="en-US" altLang="ja-JP" dirty="0" smtClean="0"/>
              <a:t>Fast retrieval of time indexed data </a:t>
            </a:r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379414" y="47627"/>
            <a:ext cx="8369300" cy="620713"/>
          </a:xfrm>
        </p:spPr>
        <p:txBody>
          <a:bodyPr/>
          <a:lstStyle/>
          <a:p>
            <a:r>
              <a:rPr lang="en-US" altLang="ja-JP" dirty="0" smtClean="0"/>
              <a:t>Functional</a:t>
            </a:r>
            <a:r>
              <a:rPr lang="en-US" altLang="ja-JP" dirty="0" smtClean="0"/>
              <a:t> </a:t>
            </a:r>
            <a:r>
              <a:rPr lang="en-US" altLang="ja-JP" dirty="0" smtClean="0"/>
              <a:t>Requirements </a:t>
            </a:r>
            <a:endParaRPr lang="ja-JP" altLang="en-US" dirty="0"/>
          </a:p>
        </p:txBody>
      </p:sp>
      <p:pic>
        <p:nvPicPr>
          <p:cNvPr id="4" name="図 3" descr="C:\Users\F10519~1.TOS\AppData\Local\Temp\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26"/>
          <a:stretch/>
        </p:blipFill>
        <p:spPr bwMode="auto">
          <a:xfrm>
            <a:off x="187713" y="743745"/>
            <a:ext cx="8768574" cy="2916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ホームベース 10"/>
          <p:cNvSpPr/>
          <p:nvPr/>
        </p:nvSpPr>
        <p:spPr bwMode="auto">
          <a:xfrm>
            <a:off x="4946076" y="51952"/>
            <a:ext cx="1350817" cy="246642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dirty="0" smtClean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1.</a:t>
            </a:r>
            <a:r>
              <a:rPr kumimoji="0" lang="en-US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Application</a:t>
            </a:r>
            <a:endParaRPr kumimoji="0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2" name="ホームベース 11"/>
          <p:cNvSpPr/>
          <p:nvPr/>
        </p:nvSpPr>
        <p:spPr bwMode="auto">
          <a:xfrm>
            <a:off x="6348848" y="51952"/>
            <a:ext cx="1350817" cy="246642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2. X3D/X3DOM</a:t>
            </a:r>
            <a:endParaRPr kumimoji="0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3" name="ホームベース 12"/>
          <p:cNvSpPr/>
          <p:nvPr/>
        </p:nvSpPr>
        <p:spPr bwMode="auto">
          <a:xfrm>
            <a:off x="7741229" y="51952"/>
            <a:ext cx="1350817" cy="246642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dirty="0" smtClean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3. Compression</a:t>
            </a:r>
            <a:endParaRPr kumimoji="0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259363" y="3659745"/>
            <a:ext cx="722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※</a:t>
            </a:r>
            <a:r>
              <a:rPr lang="en-US" altLang="ja-JP" sz="900" i="1" dirty="0"/>
              <a:t>This achievement is part of “research and development of next-generation Doppler radar technology” contract research from National Institute of Information and Communications Technology Japan.</a:t>
            </a:r>
            <a:endParaRPr kumimoji="1" lang="ja-JP" altLang="en-US" sz="9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332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OSHIBA_2014">
  <a:themeElements>
    <a:clrScheme name="">
      <a:dk1>
        <a:srgbClr val="000000"/>
      </a:dk1>
      <a:lt1>
        <a:srgbClr val="FFFFFF"/>
      </a:lt1>
      <a:dk2>
        <a:srgbClr val="339933"/>
      </a:dk2>
      <a:lt2>
        <a:srgbClr val="66CCCC"/>
      </a:lt2>
      <a:accent1>
        <a:srgbClr val="FF0000"/>
      </a:accent1>
      <a:accent2>
        <a:srgbClr val="999999"/>
      </a:accent2>
      <a:accent3>
        <a:srgbClr val="FFFFFF"/>
      </a:accent3>
      <a:accent4>
        <a:srgbClr val="000000"/>
      </a:accent4>
      <a:accent5>
        <a:srgbClr val="FFAAAA"/>
      </a:accent5>
      <a:accent6>
        <a:srgbClr val="8A8A8A"/>
      </a:accent6>
      <a:hlink>
        <a:srgbClr val="006666"/>
      </a:hlink>
      <a:folHlink>
        <a:srgbClr val="990000"/>
      </a:folHlink>
    </a:clrScheme>
    <a:fontScheme name="2013-08">
      <a:majorFont>
        <a:latin typeface="Segoe UI"/>
        <a:ea typeface="Meiryo UI"/>
        <a:cs typeface=""/>
      </a:majorFont>
      <a:minorFont>
        <a:latin typeface="Segoe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99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683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solidFill>
          <a:srgbClr val="999999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kumimoji="1" sz="2400" dirty="0" smtClean="0">
            <a:latin typeface="Meiryo UI" pitchFamily="50" charset="-128"/>
            <a:ea typeface="Meiryo UI" pitchFamily="50" charset="-128"/>
            <a:cs typeface="Meiryo UI" pitchFamily="50" charset="-128"/>
          </a:defRPr>
        </a:defPPr>
      </a:lstStyle>
    </a:txDef>
  </a:objectDefaults>
  <a:extraClrSchemeLst>
    <a:extraClrScheme>
      <a:clrScheme name="2_Toshiba 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(波応一)打ち合わせ20140416資料" id="{56D613B5-1663-47A2-A121-EE3BED3AEE10}" vid="{77150391-A35C-429B-A354-E5ED2712A08E}"/>
    </a:ext>
  </a:extLst>
</a:theme>
</file>

<file path=ppt/theme/theme10.xml><?xml version="1.0" encoding="utf-8"?>
<a:theme xmlns:a="http://schemas.openxmlformats.org/drawingml/2006/main" name="3_TOSHIBA_2014">
  <a:themeElements>
    <a:clrScheme name="">
      <a:dk1>
        <a:srgbClr val="000000"/>
      </a:dk1>
      <a:lt1>
        <a:srgbClr val="FFFFFF"/>
      </a:lt1>
      <a:dk2>
        <a:srgbClr val="339933"/>
      </a:dk2>
      <a:lt2>
        <a:srgbClr val="66CCCC"/>
      </a:lt2>
      <a:accent1>
        <a:srgbClr val="FF0000"/>
      </a:accent1>
      <a:accent2>
        <a:srgbClr val="999999"/>
      </a:accent2>
      <a:accent3>
        <a:srgbClr val="FFFFFF"/>
      </a:accent3>
      <a:accent4>
        <a:srgbClr val="000000"/>
      </a:accent4>
      <a:accent5>
        <a:srgbClr val="FFAAAA"/>
      </a:accent5>
      <a:accent6>
        <a:srgbClr val="8A8A8A"/>
      </a:accent6>
      <a:hlink>
        <a:srgbClr val="006666"/>
      </a:hlink>
      <a:folHlink>
        <a:srgbClr val="990000"/>
      </a:folHlink>
    </a:clrScheme>
    <a:fontScheme name="2013-08">
      <a:majorFont>
        <a:latin typeface="Segoe UI"/>
        <a:ea typeface="Meiryo UI"/>
        <a:cs typeface=""/>
      </a:majorFont>
      <a:minorFont>
        <a:latin typeface="Segoe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99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683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solidFill>
          <a:srgbClr val="999999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kumimoji="1" sz="2400" dirty="0" smtClean="0">
            <a:latin typeface="Meiryo UI" pitchFamily="50" charset="-128"/>
            <a:ea typeface="Meiryo UI" pitchFamily="50" charset="-128"/>
            <a:cs typeface="Meiryo UI" pitchFamily="50" charset="-128"/>
          </a:defRPr>
        </a:defPPr>
      </a:lstStyle>
    </a:txDef>
  </a:objectDefaults>
  <a:extraClrSchemeLst>
    <a:extraClrScheme>
      <a:clrScheme name="2_Toshiba 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oshiba" id="{1569E213-5ADC-4571-AA28-F03B71CDA099}" vid="{7831E839-48A0-4EE6-BCA8-4FDB0516DA12}"/>
    </a:ext>
  </a:extLst>
</a:theme>
</file>

<file path=ppt/theme/theme11.xml><?xml version="1.0" encoding="utf-8"?>
<a:theme xmlns:a="http://schemas.openxmlformats.org/drawingml/2006/main" name="5_Toshiba Standard PowerPoint">
  <a:themeElements>
    <a:clrScheme name="">
      <a:dk1>
        <a:srgbClr val="000000"/>
      </a:dk1>
      <a:lt1>
        <a:srgbClr val="FFFFFF"/>
      </a:lt1>
      <a:dk2>
        <a:srgbClr val="339933"/>
      </a:dk2>
      <a:lt2>
        <a:srgbClr val="66CCCC"/>
      </a:lt2>
      <a:accent1>
        <a:srgbClr val="FF0000"/>
      </a:accent1>
      <a:accent2>
        <a:srgbClr val="999999"/>
      </a:accent2>
      <a:accent3>
        <a:srgbClr val="FFFFFF"/>
      </a:accent3>
      <a:accent4>
        <a:srgbClr val="000000"/>
      </a:accent4>
      <a:accent5>
        <a:srgbClr val="FFAAAA"/>
      </a:accent5>
      <a:accent6>
        <a:srgbClr val="8A8A8A"/>
      </a:accent6>
      <a:hlink>
        <a:srgbClr val="006666"/>
      </a:hlink>
      <a:folHlink>
        <a:srgbClr val="990000"/>
      </a:folHlink>
    </a:clrScheme>
    <a:fontScheme name="2_Toshiba PowerPoi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99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683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99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683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Toshiba 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oshiba" id="{1569E213-5ADC-4571-AA28-F03B71CDA099}" vid="{9DC7351A-F7BB-40AF-A1BC-ABEE2828203B}"/>
    </a:ext>
  </a:extLst>
</a:theme>
</file>

<file path=ppt/theme/theme12.xml><?xml version="1.0" encoding="utf-8"?>
<a:theme xmlns:a="http://schemas.openxmlformats.org/drawingml/2006/main" name="6_Toshiba PowerPoint w/o tagline">
  <a:themeElements>
    <a:clrScheme name="">
      <a:dk1>
        <a:srgbClr val="000000"/>
      </a:dk1>
      <a:lt1>
        <a:srgbClr val="FFFFFF"/>
      </a:lt1>
      <a:dk2>
        <a:srgbClr val="339933"/>
      </a:dk2>
      <a:lt2>
        <a:srgbClr val="66CCCC"/>
      </a:lt2>
      <a:accent1>
        <a:srgbClr val="FF0000"/>
      </a:accent1>
      <a:accent2>
        <a:srgbClr val="999999"/>
      </a:accent2>
      <a:accent3>
        <a:srgbClr val="FFFFFF"/>
      </a:accent3>
      <a:accent4>
        <a:srgbClr val="000000"/>
      </a:accent4>
      <a:accent5>
        <a:srgbClr val="FFAAAA"/>
      </a:accent5>
      <a:accent6>
        <a:srgbClr val="8A8A8A"/>
      </a:accent6>
      <a:hlink>
        <a:srgbClr val="006666"/>
      </a:hlink>
      <a:folHlink>
        <a:srgbClr val="990000"/>
      </a:folHlink>
    </a:clrScheme>
    <a:fontScheme name="2_Toshiba PowerPoi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99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683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99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683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Toshiba 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oshiba" id="{1569E213-5ADC-4571-AA28-F03B71CDA099}" vid="{F602C127-5444-41A5-9922-02A684BD4BA9}"/>
    </a:ext>
  </a:extLst>
</a:theme>
</file>

<file path=ppt/theme/theme1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oshiba Standard PowerPoint">
  <a:themeElements>
    <a:clrScheme name="">
      <a:dk1>
        <a:srgbClr val="000000"/>
      </a:dk1>
      <a:lt1>
        <a:srgbClr val="FFFFFF"/>
      </a:lt1>
      <a:dk2>
        <a:srgbClr val="339933"/>
      </a:dk2>
      <a:lt2>
        <a:srgbClr val="66CCCC"/>
      </a:lt2>
      <a:accent1>
        <a:srgbClr val="FF0000"/>
      </a:accent1>
      <a:accent2>
        <a:srgbClr val="999999"/>
      </a:accent2>
      <a:accent3>
        <a:srgbClr val="FFFFFF"/>
      </a:accent3>
      <a:accent4>
        <a:srgbClr val="000000"/>
      </a:accent4>
      <a:accent5>
        <a:srgbClr val="FFAAAA"/>
      </a:accent5>
      <a:accent6>
        <a:srgbClr val="8A8A8A"/>
      </a:accent6>
      <a:hlink>
        <a:srgbClr val="006666"/>
      </a:hlink>
      <a:folHlink>
        <a:srgbClr val="990000"/>
      </a:folHlink>
    </a:clrScheme>
    <a:fontScheme name="2_Toshiba PowerPoi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99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683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99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683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Toshiba 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(波応一)打ち合わせ20140416資料" id="{56D613B5-1663-47A2-A121-EE3BED3AEE10}" vid="{24C53C8F-1792-4BC6-98D9-5C100C663B0A}"/>
    </a:ext>
  </a:extLst>
</a:theme>
</file>

<file path=ppt/theme/theme3.xml><?xml version="1.0" encoding="utf-8"?>
<a:theme xmlns:a="http://schemas.openxmlformats.org/drawingml/2006/main" name="3_Toshiba PowerPoint w/o tagline">
  <a:themeElements>
    <a:clrScheme name="">
      <a:dk1>
        <a:srgbClr val="000000"/>
      </a:dk1>
      <a:lt1>
        <a:srgbClr val="FFFFFF"/>
      </a:lt1>
      <a:dk2>
        <a:srgbClr val="339933"/>
      </a:dk2>
      <a:lt2>
        <a:srgbClr val="66CCCC"/>
      </a:lt2>
      <a:accent1>
        <a:srgbClr val="FF0000"/>
      </a:accent1>
      <a:accent2>
        <a:srgbClr val="999999"/>
      </a:accent2>
      <a:accent3>
        <a:srgbClr val="FFFFFF"/>
      </a:accent3>
      <a:accent4>
        <a:srgbClr val="000000"/>
      </a:accent4>
      <a:accent5>
        <a:srgbClr val="FFAAAA"/>
      </a:accent5>
      <a:accent6>
        <a:srgbClr val="8A8A8A"/>
      </a:accent6>
      <a:hlink>
        <a:srgbClr val="006666"/>
      </a:hlink>
      <a:folHlink>
        <a:srgbClr val="990000"/>
      </a:folHlink>
    </a:clrScheme>
    <a:fontScheme name="2_Toshiba PowerPoi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99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683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99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683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Toshiba 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(波応一)打ち合わせ20140416資料" id="{56D613B5-1663-47A2-A121-EE3BED3AEE10}" vid="{CCBFCC12-36C8-4D00-8763-9AF0D1EA0195}"/>
    </a:ext>
  </a:extLst>
</a:theme>
</file>

<file path=ppt/theme/theme4.xml><?xml version="1.0" encoding="utf-8"?>
<a:theme xmlns:a="http://schemas.openxmlformats.org/drawingml/2006/main" name="1_TOSHIBA_2014">
  <a:themeElements>
    <a:clrScheme name="">
      <a:dk1>
        <a:srgbClr val="000000"/>
      </a:dk1>
      <a:lt1>
        <a:srgbClr val="FFFFFF"/>
      </a:lt1>
      <a:dk2>
        <a:srgbClr val="339933"/>
      </a:dk2>
      <a:lt2>
        <a:srgbClr val="66CCCC"/>
      </a:lt2>
      <a:accent1>
        <a:srgbClr val="FF0000"/>
      </a:accent1>
      <a:accent2>
        <a:srgbClr val="999999"/>
      </a:accent2>
      <a:accent3>
        <a:srgbClr val="FFFFFF"/>
      </a:accent3>
      <a:accent4>
        <a:srgbClr val="000000"/>
      </a:accent4>
      <a:accent5>
        <a:srgbClr val="FFAAAA"/>
      </a:accent5>
      <a:accent6>
        <a:srgbClr val="8A8A8A"/>
      </a:accent6>
      <a:hlink>
        <a:srgbClr val="006666"/>
      </a:hlink>
      <a:folHlink>
        <a:srgbClr val="990000"/>
      </a:folHlink>
    </a:clrScheme>
    <a:fontScheme name="2013-08">
      <a:majorFont>
        <a:latin typeface="Segoe UI"/>
        <a:ea typeface="Meiryo UI"/>
        <a:cs typeface=""/>
      </a:majorFont>
      <a:minorFont>
        <a:latin typeface="Segoe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99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683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solidFill>
          <a:srgbClr val="999999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kumimoji="1" sz="2400" dirty="0" smtClean="0">
            <a:latin typeface="Meiryo UI" pitchFamily="50" charset="-128"/>
            <a:ea typeface="Meiryo UI" pitchFamily="50" charset="-128"/>
            <a:cs typeface="Meiryo UI" pitchFamily="50" charset="-128"/>
          </a:defRPr>
        </a:defPPr>
      </a:lstStyle>
    </a:txDef>
  </a:objectDefaults>
  <a:extraClrSchemeLst>
    <a:extraClrScheme>
      <a:clrScheme name="2_Toshiba 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プレゼンテーション2" id="{B4C61217-2259-4EDB-AF39-453BAA669F7B}" vid="{5D8B5CB9-5B88-45DF-B723-336D13227883}"/>
    </a:ext>
  </a:extLst>
</a:theme>
</file>

<file path=ppt/theme/theme5.xml><?xml version="1.0" encoding="utf-8"?>
<a:theme xmlns:a="http://schemas.openxmlformats.org/drawingml/2006/main" name="3_Toshiba Standard PowerPoint">
  <a:themeElements>
    <a:clrScheme name="">
      <a:dk1>
        <a:srgbClr val="000000"/>
      </a:dk1>
      <a:lt1>
        <a:srgbClr val="FFFFFF"/>
      </a:lt1>
      <a:dk2>
        <a:srgbClr val="339933"/>
      </a:dk2>
      <a:lt2>
        <a:srgbClr val="66CCCC"/>
      </a:lt2>
      <a:accent1>
        <a:srgbClr val="FF0000"/>
      </a:accent1>
      <a:accent2>
        <a:srgbClr val="999999"/>
      </a:accent2>
      <a:accent3>
        <a:srgbClr val="FFFFFF"/>
      </a:accent3>
      <a:accent4>
        <a:srgbClr val="000000"/>
      </a:accent4>
      <a:accent5>
        <a:srgbClr val="FFAAAA"/>
      </a:accent5>
      <a:accent6>
        <a:srgbClr val="8A8A8A"/>
      </a:accent6>
      <a:hlink>
        <a:srgbClr val="006666"/>
      </a:hlink>
      <a:folHlink>
        <a:srgbClr val="990000"/>
      </a:folHlink>
    </a:clrScheme>
    <a:fontScheme name="2_Toshiba PowerPoi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99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683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99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683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Toshiba 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プレゼンテーション2" id="{B4C61217-2259-4EDB-AF39-453BAA669F7B}" vid="{70C55F18-8BAA-422C-A7E6-8502BE499E2F}"/>
    </a:ext>
  </a:extLst>
</a:theme>
</file>

<file path=ppt/theme/theme6.xml><?xml version="1.0" encoding="utf-8"?>
<a:theme xmlns:a="http://schemas.openxmlformats.org/drawingml/2006/main" name="4_Toshiba PowerPoint w/o tagline">
  <a:themeElements>
    <a:clrScheme name="">
      <a:dk1>
        <a:srgbClr val="000000"/>
      </a:dk1>
      <a:lt1>
        <a:srgbClr val="FFFFFF"/>
      </a:lt1>
      <a:dk2>
        <a:srgbClr val="339933"/>
      </a:dk2>
      <a:lt2>
        <a:srgbClr val="66CCCC"/>
      </a:lt2>
      <a:accent1>
        <a:srgbClr val="FF0000"/>
      </a:accent1>
      <a:accent2>
        <a:srgbClr val="999999"/>
      </a:accent2>
      <a:accent3>
        <a:srgbClr val="FFFFFF"/>
      </a:accent3>
      <a:accent4>
        <a:srgbClr val="000000"/>
      </a:accent4>
      <a:accent5>
        <a:srgbClr val="FFAAAA"/>
      </a:accent5>
      <a:accent6>
        <a:srgbClr val="8A8A8A"/>
      </a:accent6>
      <a:hlink>
        <a:srgbClr val="006666"/>
      </a:hlink>
      <a:folHlink>
        <a:srgbClr val="990000"/>
      </a:folHlink>
    </a:clrScheme>
    <a:fontScheme name="2_Toshiba PowerPoi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99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683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99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683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Toshiba 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プレゼンテーション2" id="{B4C61217-2259-4EDB-AF39-453BAA669F7B}" vid="{35057FB2-9C39-49BE-89EA-E119C6CD90DC}"/>
    </a:ext>
  </a:extLst>
</a:theme>
</file>

<file path=ppt/theme/theme7.xml><?xml version="1.0" encoding="utf-8"?>
<a:theme xmlns:a="http://schemas.openxmlformats.org/drawingml/2006/main" name="2_TOSHIBA_2014">
  <a:themeElements>
    <a:clrScheme name="">
      <a:dk1>
        <a:srgbClr val="000000"/>
      </a:dk1>
      <a:lt1>
        <a:srgbClr val="FFFFFF"/>
      </a:lt1>
      <a:dk2>
        <a:srgbClr val="339933"/>
      </a:dk2>
      <a:lt2>
        <a:srgbClr val="66CCCC"/>
      </a:lt2>
      <a:accent1>
        <a:srgbClr val="FF0000"/>
      </a:accent1>
      <a:accent2>
        <a:srgbClr val="999999"/>
      </a:accent2>
      <a:accent3>
        <a:srgbClr val="FFFFFF"/>
      </a:accent3>
      <a:accent4>
        <a:srgbClr val="000000"/>
      </a:accent4>
      <a:accent5>
        <a:srgbClr val="FFAAAA"/>
      </a:accent5>
      <a:accent6>
        <a:srgbClr val="8A8A8A"/>
      </a:accent6>
      <a:hlink>
        <a:srgbClr val="006666"/>
      </a:hlink>
      <a:folHlink>
        <a:srgbClr val="990000"/>
      </a:folHlink>
    </a:clrScheme>
    <a:fontScheme name="2013-08">
      <a:majorFont>
        <a:latin typeface="Segoe UI"/>
        <a:ea typeface="Meiryo UI"/>
        <a:cs typeface=""/>
      </a:majorFont>
      <a:minorFont>
        <a:latin typeface="Segoe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99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683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solidFill>
          <a:srgbClr val="999999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kumimoji="1" sz="2400" dirty="0" smtClean="0">
            <a:latin typeface="Meiryo UI" pitchFamily="50" charset="-128"/>
            <a:ea typeface="Meiryo UI" pitchFamily="50" charset="-128"/>
            <a:cs typeface="Meiryo UI" pitchFamily="50" charset="-128"/>
          </a:defRPr>
        </a:defPPr>
      </a:lstStyle>
    </a:txDef>
  </a:objectDefaults>
  <a:extraClrSchemeLst>
    <a:extraClrScheme>
      <a:clrScheme name="2_Toshiba 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oshiba" id="{A5FCF278-F005-426A-95EF-9E5F196567B7}" vid="{F07BAC46-AD31-42B2-8C08-A831EEF43028}"/>
    </a:ext>
  </a:extLst>
</a:theme>
</file>

<file path=ppt/theme/theme8.xml><?xml version="1.0" encoding="utf-8"?>
<a:theme xmlns:a="http://schemas.openxmlformats.org/drawingml/2006/main" name="4_Toshiba Standard PowerPoint">
  <a:themeElements>
    <a:clrScheme name="">
      <a:dk1>
        <a:srgbClr val="000000"/>
      </a:dk1>
      <a:lt1>
        <a:srgbClr val="FFFFFF"/>
      </a:lt1>
      <a:dk2>
        <a:srgbClr val="339933"/>
      </a:dk2>
      <a:lt2>
        <a:srgbClr val="66CCCC"/>
      </a:lt2>
      <a:accent1>
        <a:srgbClr val="FF0000"/>
      </a:accent1>
      <a:accent2>
        <a:srgbClr val="999999"/>
      </a:accent2>
      <a:accent3>
        <a:srgbClr val="FFFFFF"/>
      </a:accent3>
      <a:accent4>
        <a:srgbClr val="000000"/>
      </a:accent4>
      <a:accent5>
        <a:srgbClr val="FFAAAA"/>
      </a:accent5>
      <a:accent6>
        <a:srgbClr val="8A8A8A"/>
      </a:accent6>
      <a:hlink>
        <a:srgbClr val="006666"/>
      </a:hlink>
      <a:folHlink>
        <a:srgbClr val="990000"/>
      </a:folHlink>
    </a:clrScheme>
    <a:fontScheme name="2_Toshiba PowerPoi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99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683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99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683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Toshiba 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oshiba" id="{A5FCF278-F005-426A-95EF-9E5F196567B7}" vid="{3576591E-BD94-4CD9-97E2-7685A75EE72F}"/>
    </a:ext>
  </a:extLst>
</a:theme>
</file>

<file path=ppt/theme/theme9.xml><?xml version="1.0" encoding="utf-8"?>
<a:theme xmlns:a="http://schemas.openxmlformats.org/drawingml/2006/main" name="5_Toshiba PowerPoint w/o tagline">
  <a:themeElements>
    <a:clrScheme name="">
      <a:dk1>
        <a:srgbClr val="000000"/>
      </a:dk1>
      <a:lt1>
        <a:srgbClr val="FFFFFF"/>
      </a:lt1>
      <a:dk2>
        <a:srgbClr val="339933"/>
      </a:dk2>
      <a:lt2>
        <a:srgbClr val="66CCCC"/>
      </a:lt2>
      <a:accent1>
        <a:srgbClr val="FF0000"/>
      </a:accent1>
      <a:accent2>
        <a:srgbClr val="999999"/>
      </a:accent2>
      <a:accent3>
        <a:srgbClr val="FFFFFF"/>
      </a:accent3>
      <a:accent4>
        <a:srgbClr val="000000"/>
      </a:accent4>
      <a:accent5>
        <a:srgbClr val="FFAAAA"/>
      </a:accent5>
      <a:accent6>
        <a:srgbClr val="8A8A8A"/>
      </a:accent6>
      <a:hlink>
        <a:srgbClr val="006666"/>
      </a:hlink>
      <a:folHlink>
        <a:srgbClr val="990000"/>
      </a:folHlink>
    </a:clrScheme>
    <a:fontScheme name="2_Toshiba PowerPoi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99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683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99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683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Toshiba 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oshiba" id="{A5FCF278-F005-426A-95EF-9E5F196567B7}" vid="{D734B525-717E-4A1D-B7C7-5E537CB199C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Toshiba</Template>
  <TotalTime>10205</TotalTime>
  <Words>907</Words>
  <Application>Microsoft Office PowerPoint</Application>
  <PresentationFormat>画面に合わせる (4:3)</PresentationFormat>
  <Paragraphs>304</Paragraphs>
  <Slides>21</Slides>
  <Notes>14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12</vt:i4>
      </vt:variant>
      <vt:variant>
        <vt:lpstr>スライド タイトル</vt:lpstr>
      </vt:variant>
      <vt:variant>
        <vt:i4>21</vt:i4>
      </vt:variant>
    </vt:vector>
  </HeadingPairs>
  <TitlesOfParts>
    <vt:vector size="45" baseType="lpstr">
      <vt:lpstr>Arial Unicode MS</vt:lpstr>
      <vt:lpstr>HGP創英角ｺﾞｼｯｸUB</vt:lpstr>
      <vt:lpstr>Meiryo UI</vt:lpstr>
      <vt:lpstr>ＭＳ Ｐゴシック</vt:lpstr>
      <vt:lpstr>ＭＳ 明朝</vt:lpstr>
      <vt:lpstr>Myriad Pro</vt:lpstr>
      <vt:lpstr>SimSun</vt:lpstr>
      <vt:lpstr>Arial</vt:lpstr>
      <vt:lpstr>Calibri</vt:lpstr>
      <vt:lpstr>Helvetica</vt:lpstr>
      <vt:lpstr>Segoe UI</vt:lpstr>
      <vt:lpstr>Times New Roman</vt:lpstr>
      <vt:lpstr>TOSHIBA_2014</vt:lpstr>
      <vt:lpstr>2_Toshiba Standard PowerPoint</vt:lpstr>
      <vt:lpstr>3_Toshiba PowerPoint w/o tagline</vt:lpstr>
      <vt:lpstr>1_TOSHIBA_2014</vt:lpstr>
      <vt:lpstr>3_Toshiba Standard PowerPoint</vt:lpstr>
      <vt:lpstr>4_Toshiba PowerPoint w/o tagline</vt:lpstr>
      <vt:lpstr>2_TOSHIBA_2014</vt:lpstr>
      <vt:lpstr>4_Toshiba Standard PowerPoint</vt:lpstr>
      <vt:lpstr>5_Toshiba PowerPoint w/o tagline</vt:lpstr>
      <vt:lpstr>3_TOSHIBA_2014</vt:lpstr>
      <vt:lpstr>5_Toshiba Standard PowerPoint</vt:lpstr>
      <vt:lpstr>6_Toshiba PowerPoint w/o tagline</vt:lpstr>
      <vt:lpstr>Volumetric Texture Data Compression Scheme for Transmission </vt:lpstr>
      <vt:lpstr>About TOSHIBA </vt:lpstr>
      <vt:lpstr>About TOSHIBA </vt:lpstr>
      <vt:lpstr>PowerPoint プレゼンテーション</vt:lpstr>
      <vt:lpstr>Application Usage</vt:lpstr>
      <vt:lpstr>Real-time observation data is used</vt:lpstr>
      <vt:lpstr>How much real-time?</vt:lpstr>
      <vt:lpstr>PAWR Data Pre-processing </vt:lpstr>
      <vt:lpstr>Functional Requirements </vt:lpstr>
      <vt:lpstr>PowerPoint プレゼンテーション</vt:lpstr>
      <vt:lpstr>Adapted Technologies</vt:lpstr>
      <vt:lpstr>Volume Rendering with X3D/X3DOM</vt:lpstr>
      <vt:lpstr>We will commit to X3DOM 1.6.2 1.7</vt:lpstr>
      <vt:lpstr>PowerPoint プレゼンテーション</vt:lpstr>
      <vt:lpstr>Considerations </vt:lpstr>
      <vt:lpstr>Texture Compression Scheme 　</vt:lpstr>
      <vt:lpstr>Step1: RGBA Channel Stack</vt:lpstr>
      <vt:lpstr>Step2: DXT5 Compression</vt:lpstr>
      <vt:lpstr>Experimental Results</vt:lpstr>
      <vt:lpstr>Summary</vt:lpstr>
      <vt:lpstr>PowerPoint プレゼンテーション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yang yeonsoo(梁 連秀 ○ＳＷＣ□ＳＷ開)</dc:creator>
  <cp:lastModifiedBy>yang yeonsoo(梁 連秀 ○ＳＷＣ□ＳＷ開)</cp:lastModifiedBy>
  <cp:revision>212</cp:revision>
  <cp:lastPrinted>2015-06-12T00:59:14Z</cp:lastPrinted>
  <dcterms:created xsi:type="dcterms:W3CDTF">2015-05-26T09:01:39Z</dcterms:created>
  <dcterms:modified xsi:type="dcterms:W3CDTF">2015-06-19T05:15:24Z</dcterms:modified>
</cp:coreProperties>
</file>