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38"/>
  </p:notesMasterIdLst>
  <p:handoutMasterIdLst>
    <p:handoutMasterId r:id="rId39"/>
  </p:handoutMasterIdLst>
  <p:sldIdLst>
    <p:sldId id="481" r:id="rId2"/>
    <p:sldId id="482" r:id="rId3"/>
    <p:sldId id="510" r:id="rId4"/>
    <p:sldId id="484" r:id="rId5"/>
    <p:sldId id="485" r:id="rId6"/>
    <p:sldId id="513" r:id="rId7"/>
    <p:sldId id="514" r:id="rId8"/>
    <p:sldId id="512" r:id="rId9"/>
    <p:sldId id="525" r:id="rId10"/>
    <p:sldId id="526" r:id="rId11"/>
    <p:sldId id="517" r:id="rId12"/>
    <p:sldId id="518" r:id="rId13"/>
    <p:sldId id="519" r:id="rId14"/>
    <p:sldId id="529" r:id="rId15"/>
    <p:sldId id="491" r:id="rId16"/>
    <p:sldId id="520" r:id="rId17"/>
    <p:sldId id="493" r:id="rId18"/>
    <p:sldId id="486" r:id="rId19"/>
    <p:sldId id="494" r:id="rId20"/>
    <p:sldId id="495" r:id="rId21"/>
    <p:sldId id="497" r:id="rId22"/>
    <p:sldId id="521" r:id="rId23"/>
    <p:sldId id="499" r:id="rId24"/>
    <p:sldId id="502" r:id="rId25"/>
    <p:sldId id="501" r:id="rId26"/>
    <p:sldId id="503" r:id="rId27"/>
    <p:sldId id="523" r:id="rId28"/>
    <p:sldId id="507" r:id="rId29"/>
    <p:sldId id="504" r:id="rId30"/>
    <p:sldId id="505" r:id="rId31"/>
    <p:sldId id="508" r:id="rId32"/>
    <p:sldId id="511" r:id="rId33"/>
    <p:sldId id="530" r:id="rId34"/>
    <p:sldId id="531" r:id="rId35"/>
    <p:sldId id="524" r:id="rId36"/>
    <p:sldId id="496" r:id="rId37"/>
  </p:sldIdLst>
  <p:sldSz cx="9144000" cy="5715000" type="screen16x1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Untitled Section" id="{BF763478-FB48-A043-8CC8-97081EECDFF8}">
          <p14:sldIdLst>
            <p14:sldId id="481"/>
            <p14:sldId id="482"/>
            <p14:sldId id="510"/>
            <p14:sldId id="484"/>
            <p14:sldId id="485"/>
            <p14:sldId id="513"/>
            <p14:sldId id="514"/>
            <p14:sldId id="512"/>
            <p14:sldId id="525"/>
            <p14:sldId id="526"/>
            <p14:sldId id="517"/>
            <p14:sldId id="518"/>
            <p14:sldId id="519"/>
            <p14:sldId id="529"/>
            <p14:sldId id="491"/>
            <p14:sldId id="520"/>
            <p14:sldId id="493"/>
            <p14:sldId id="486"/>
            <p14:sldId id="494"/>
            <p14:sldId id="495"/>
            <p14:sldId id="497"/>
            <p14:sldId id="521"/>
            <p14:sldId id="499"/>
            <p14:sldId id="502"/>
            <p14:sldId id="501"/>
            <p14:sldId id="503"/>
            <p14:sldId id="523"/>
            <p14:sldId id="507"/>
            <p14:sldId id="504"/>
            <p14:sldId id="505"/>
            <p14:sldId id="508"/>
            <p14:sldId id="511"/>
            <p14:sldId id="530"/>
            <p14:sldId id="531"/>
            <p14:sldId id="524"/>
            <p14:sldId id="4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1" autoAdjust="0"/>
    <p:restoredTop sz="94657" autoAdjust="0"/>
  </p:normalViewPr>
  <p:slideViewPr>
    <p:cSldViewPr snapToGrid="0" snapToObjects="1">
      <p:cViewPr varScale="1">
        <p:scale>
          <a:sx n="117" d="100"/>
          <a:sy n="117" d="100"/>
        </p:scale>
        <p:origin x="-888" y="-11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B6C12-AAFC-F244-9D6D-FA6FBCFA77AD}" type="datetimeFigureOut">
              <a:rPr lang="en-US" smtClean="0"/>
              <a:t>6/19/15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945BB-4244-5B47-9C55-75A39EBB2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90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674313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323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457200" y="626401"/>
            <a:ext cx="8229600" cy="3343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457200" y="4129324"/>
            <a:ext cx="8229600" cy="13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3048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1" name="Shape 11"/>
          <p:cNvCxnSpPr/>
          <p:nvPr/>
        </p:nvCxnSpPr>
        <p:spPr>
          <a:xfrm>
            <a:off x="457200" y="457199"/>
            <a:ext cx="8229600" cy="0"/>
          </a:xfrm>
          <a:prstGeom prst="straightConnector1">
            <a:avLst/>
          </a:prstGeom>
          <a:noFill/>
          <a:ln w="57150" cap="flat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457200" y="4037092"/>
            <a:ext cx="8229600" cy="0"/>
          </a:xfrm>
          <a:prstGeom prst="straightConnector1">
            <a:avLst/>
          </a:prstGeom>
          <a:noFill/>
          <a:ln w="57150" cap="flat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indent="0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accent5"/>
                </a:solidFill>
                <a:latin typeface="Arial"/>
                <a:cs typeface="Arial"/>
              </a:defRPr>
            </a:lvl1pPr>
            <a:lvl2pPr>
              <a:buClrTx/>
              <a:defRPr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2pPr>
            <a:lvl3pPr>
              <a:buClrTx/>
              <a:defRPr>
                <a:solidFill>
                  <a:srgbClr val="4BACC6"/>
                </a:solidFill>
                <a:latin typeface="Arial"/>
                <a:cs typeface="Arial"/>
              </a:defRPr>
            </a:lvl3pPr>
            <a:lvl4pPr>
              <a:buClrTx/>
              <a:defRPr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4pPr>
            <a:lvl5pPr>
              <a:buClrTx/>
              <a:defRPr>
                <a:solidFill>
                  <a:srgbClr val="4BACC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4" name="Shape 16"/>
          <p:cNvCxnSpPr/>
          <p:nvPr userDrawn="1"/>
        </p:nvCxnSpPr>
        <p:spPr>
          <a:xfrm>
            <a:off x="457200" y="1270000"/>
            <a:ext cx="8229600" cy="0"/>
          </a:xfrm>
          <a:prstGeom prst="straightConnector1">
            <a:avLst/>
          </a:prstGeom>
          <a:noFill/>
          <a:ln w="50800" cap="flat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 userDrawn="1"/>
        </p:nvSpPr>
        <p:spPr>
          <a:xfrm>
            <a:off x="8725759" y="5352261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62E4CEF3-3417-FF4A-B7DA-724E419769DE}" type="slidenum">
              <a:rPr lang="en-US" altLang="ko-KR" smtClean="0">
                <a:solidFill>
                  <a:schemeClr val="bg1">
                    <a:lumMod val="75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8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indent="0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accent5"/>
                </a:solidFill>
                <a:latin typeface="Arial"/>
                <a:cs typeface="Arial"/>
              </a:defRPr>
            </a:lvl1pPr>
            <a:lvl2pPr>
              <a:buClrTx/>
              <a:defRPr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2pPr>
            <a:lvl3pPr>
              <a:buClrTx/>
              <a:defRPr>
                <a:solidFill>
                  <a:srgbClr val="4BACC6"/>
                </a:solidFill>
                <a:latin typeface="Arial"/>
                <a:cs typeface="Arial"/>
              </a:defRPr>
            </a:lvl3pPr>
            <a:lvl4pPr>
              <a:buClrTx/>
              <a:defRPr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4pPr>
            <a:lvl5pPr>
              <a:buClrTx/>
              <a:defRPr>
                <a:solidFill>
                  <a:srgbClr val="4BACC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725759" y="5352261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62E4CEF3-3417-FF4A-B7DA-724E419769DE}" type="slidenum">
              <a:rPr lang="en-US" altLang="ko-KR" smtClean="0">
                <a:solidFill>
                  <a:schemeClr val="bg1">
                    <a:lumMod val="75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7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indent="0">
              <a:defRPr>
                <a:solidFill>
                  <a:srgbClr val="376092"/>
                </a:solidFill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725759" y="5352261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62E4CEF3-3417-FF4A-B7DA-724E419769DE}" type="slidenum">
              <a:rPr lang="en-US" altLang="ko-KR" smtClean="0">
                <a:solidFill>
                  <a:schemeClr val="bg1">
                    <a:lumMod val="75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9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725759" y="5352261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62E4CEF3-3417-FF4A-B7DA-724E419769DE}" type="slidenum">
              <a:rPr lang="en-US" altLang="ko-KR" smtClean="0">
                <a:solidFill>
                  <a:schemeClr val="bg1">
                    <a:lumMod val="75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2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4139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cxnSp>
        <p:nvCxnSpPr>
          <p:cNvPr id="7" name="Shape 7"/>
          <p:cNvCxnSpPr/>
          <p:nvPr/>
        </p:nvCxnSpPr>
        <p:spPr>
          <a:xfrm>
            <a:off x="457200" y="5581399"/>
            <a:ext cx="8229600" cy="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9" r:id="rId3"/>
    <p:sldLayoutId id="2147483656" r:id="rId4"/>
    <p:sldLayoutId id="2147483660" r:id="rId5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indent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376092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hape 32"/>
          <p:cNvSpPr txBox="1">
            <a:spLocks noGrp="1"/>
          </p:cNvSpPr>
          <p:nvPr>
            <p:ph type="subTitle" idx="1"/>
          </p:nvPr>
        </p:nvSpPr>
        <p:spPr>
          <a:xfrm>
            <a:off x="1828253" y="2984532"/>
            <a:ext cx="5478518" cy="1015632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indent="0" algn="ctr"/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Daeil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 Seo</a:t>
            </a:r>
            <a:r>
              <a:rPr lang="en-US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1</a:t>
            </a:r>
            <a:r>
              <a:rPr lang="en-US" altLang="ko-KR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,</a:t>
            </a:r>
            <a:r>
              <a:rPr lang="en-US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2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, </a:t>
            </a:r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Byounghyun Yoo</a:t>
            </a:r>
            <a:r>
              <a:rPr lang="en-US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2</a:t>
            </a:r>
            <a:r>
              <a:rPr lang="en-US" altLang="ko-KR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,</a:t>
            </a:r>
            <a:r>
              <a:rPr lang="en-US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*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,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Heedong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 Ko</a:t>
            </a:r>
            <a:r>
              <a:rPr lang="en-US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2</a:t>
            </a:r>
            <a:r>
              <a:rPr lang="en-US" altLang="ko-KR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,</a:t>
            </a:r>
            <a:r>
              <a:rPr lang="en-US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1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/>
            </a:r>
            <a:b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 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1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 University of Science and Technology, Korea</a:t>
            </a:r>
          </a:p>
          <a:p>
            <a:pPr indent="0" algn="ctr"/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2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 Korea Institute of Science and Technology,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Korea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  <a:ea typeface="나눔고딕"/>
              <a:cs typeface="Gill Sans"/>
            </a:endParaRPr>
          </a:p>
        </p:txBody>
      </p:sp>
      <p:sp>
        <p:nvSpPr>
          <p:cNvPr id="11" name="Shape 31"/>
          <p:cNvSpPr txBox="1">
            <a:spLocks/>
          </p:cNvSpPr>
          <p:nvPr/>
        </p:nvSpPr>
        <p:spPr>
          <a:xfrm>
            <a:off x="0" y="958179"/>
            <a:ext cx="9144000" cy="5539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ctr"/>
            <a:r>
              <a:rPr lang="en-US" altLang="ko-KR" sz="2400" b="0" dirty="0" smtClean="0">
                <a:solidFill>
                  <a:schemeClr val="accent5"/>
                </a:solidFill>
                <a:latin typeface="Apple SD 산돌고딕 Neo 볼드체"/>
                <a:ea typeface="Apple SD 산돌고딕 Neo 볼드체"/>
                <a:cs typeface="Apple SD 산돌고딕 Neo 볼드체"/>
              </a:rPr>
              <a:t>20</a:t>
            </a:r>
            <a:r>
              <a:rPr lang="en-US" altLang="ko-KR" sz="2400" b="0" baseline="30000" dirty="0" smtClean="0">
                <a:solidFill>
                  <a:schemeClr val="accent5"/>
                </a:solidFill>
                <a:latin typeface="Apple SD 산돌고딕 Neo 볼드체"/>
                <a:ea typeface="Apple SD 산돌고딕 Neo 볼드체"/>
                <a:cs typeface="Apple SD 산돌고딕 Neo 볼드체"/>
              </a:rPr>
              <a:t>th</a:t>
            </a:r>
            <a:r>
              <a:rPr lang="en-US" altLang="ko-KR" sz="2400" b="0" dirty="0" smtClean="0">
                <a:solidFill>
                  <a:schemeClr val="accent5"/>
                </a:solidFill>
                <a:latin typeface="Apple SD 산돌고딕 Neo 볼드체"/>
                <a:ea typeface="Apple SD 산돌고딕 Neo 볼드체"/>
                <a:cs typeface="Apple SD 산돌고딕 Neo 볼드체"/>
              </a:rPr>
              <a:t> International Conference on 3D Web Technology</a:t>
            </a:r>
            <a:endParaRPr lang="en-US" sz="2400" b="0" dirty="0">
              <a:solidFill>
                <a:schemeClr val="accent5"/>
              </a:solidFill>
              <a:latin typeface="Apple SD 산돌고딕 Neo 볼드체"/>
              <a:ea typeface="Apple SD 산돌고딕 Neo 볼드체"/>
              <a:cs typeface="Apple SD 산돌고딕 Neo 볼드체"/>
            </a:endParaRPr>
          </a:p>
        </p:txBody>
      </p:sp>
      <p:sp>
        <p:nvSpPr>
          <p:cNvPr id="12" name="Shape 31"/>
          <p:cNvSpPr txBox="1">
            <a:spLocks/>
          </p:cNvSpPr>
          <p:nvPr/>
        </p:nvSpPr>
        <p:spPr>
          <a:xfrm>
            <a:off x="1" y="1461794"/>
            <a:ext cx="9144230" cy="15388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457200" algn="l" rtl="0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ctr"/>
            <a:r>
              <a:rPr lang="en-US" altLang="ko-KR" sz="4400" dirty="0" err="1"/>
              <a:t>Webized</a:t>
            </a:r>
            <a:r>
              <a:rPr lang="en-US" altLang="ko-KR" sz="4400" dirty="0"/>
              <a:t> 3D </a:t>
            </a:r>
            <a:r>
              <a:rPr lang="en-US" altLang="ko-KR" sz="4400" dirty="0" smtClean="0"/>
              <a:t>experience </a:t>
            </a:r>
            <a:r>
              <a:rPr lang="en-US" altLang="ko-KR" sz="4400" dirty="0"/>
              <a:t/>
            </a:r>
            <a:br>
              <a:rPr lang="en-US" altLang="ko-KR" sz="4400" dirty="0"/>
            </a:br>
            <a:r>
              <a:rPr lang="en-US" altLang="ko-KR" sz="4400" dirty="0"/>
              <a:t>by HTML5 </a:t>
            </a:r>
            <a:r>
              <a:rPr lang="en-US" altLang="ko-KR" sz="4400" dirty="0" smtClean="0"/>
              <a:t>annotation </a:t>
            </a:r>
            <a:r>
              <a:rPr lang="en-US" altLang="ko-KR" sz="4400" dirty="0"/>
              <a:t>in 3D Web</a:t>
            </a:r>
            <a:endParaRPr lang="ko-KR" altLang="en-US" sz="4400" dirty="0">
              <a:solidFill>
                <a:schemeClr val="accent1">
                  <a:lumMod val="75000"/>
                </a:schemeClr>
              </a:solidFill>
              <a:ea typeface="나눔고딕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4610"/>
            <a:ext cx="2988700" cy="636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65" y="5032170"/>
            <a:ext cx="2739873" cy="639037"/>
          </a:xfrm>
          <a:prstGeom prst="rect">
            <a:avLst/>
          </a:prstGeom>
        </p:spPr>
      </p:pic>
      <p:sp>
        <p:nvSpPr>
          <p:cNvPr id="8" name="Shape 32"/>
          <p:cNvSpPr txBox="1">
            <a:spLocks/>
          </p:cNvSpPr>
          <p:nvPr/>
        </p:nvSpPr>
        <p:spPr>
          <a:xfrm>
            <a:off x="2265299" y="4232642"/>
            <a:ext cx="4613402" cy="8001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indent="0" algn="ctr"/>
            <a:r>
              <a:rPr lang="en-US" altLang="ko-K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Heraklion</a:t>
            </a:r>
            <a:r>
              <a:rPr lang="en-US" altLang="ko-K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, Crete, Greece</a:t>
            </a:r>
          </a:p>
          <a:p>
            <a:pPr indent="0" algn="ctr"/>
            <a:r>
              <a:rPr lang="en-US" altLang="ko-K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19 June 2015</a:t>
            </a:r>
            <a:endParaRPr lang="en-US" altLang="ko-KR" sz="2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  <a:ea typeface="나눔고딕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992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55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6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55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7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3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058" y="2195781"/>
            <a:ext cx="4685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 smtClean="0">
                <a:solidFill>
                  <a:schemeClr val="accent1">
                    <a:lumMod val="75000"/>
                  </a:schemeClr>
                </a:solidFill>
                <a:latin typeface="Sandoll 백종열펜 03 Bold"/>
                <a:ea typeface="Sandoll 백종열펜 03 Bold"/>
                <a:cs typeface="Sandoll 백종열펜 03 Bold"/>
              </a:rPr>
              <a:t>Previous work</a:t>
            </a:r>
            <a:endParaRPr lang="en-US" sz="8000" dirty="0">
              <a:solidFill>
                <a:schemeClr val="accent1">
                  <a:lumMod val="75000"/>
                </a:schemeClr>
              </a:solidFill>
              <a:latin typeface="Sandoll 백종열펜 03 Bold"/>
              <a:ea typeface="Sandoll 백종열펜 03 Bold"/>
              <a:cs typeface="Sandoll 백종열펜 03 Bold"/>
            </a:endParaRPr>
          </a:p>
        </p:txBody>
      </p:sp>
    </p:spTree>
    <p:extLst>
      <p:ext uri="{BB962C8B-B14F-4D97-AF65-F5344CB8AC3E}">
        <p14:creationId xmlns:p14="http://schemas.microsoft.com/office/powerpoint/2010/main" val="227667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Previous work</a:t>
            </a:r>
            <a:endParaRPr lang="ko-KR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4280006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800" dirty="0">
                <a:solidFill>
                  <a:schemeClr val="accent5"/>
                </a:solidFill>
              </a:rPr>
              <a:t>Integration of the 3D Web: </a:t>
            </a:r>
            <a:r>
              <a:rPr lang="en-US" altLang="ko-KR" sz="1800" dirty="0" smtClean="0">
                <a:solidFill>
                  <a:schemeClr val="accent5"/>
                </a:solidFill>
              </a:rPr>
              <a:t/>
            </a:r>
            <a:br>
              <a:rPr lang="en-US" altLang="ko-KR" sz="1800" dirty="0" smtClean="0">
                <a:solidFill>
                  <a:schemeClr val="accent5"/>
                </a:solidFill>
              </a:rPr>
            </a:br>
            <a:r>
              <a:rPr lang="ko-KR" altLang="en-US" sz="1800" dirty="0" smtClean="0">
                <a:solidFill>
                  <a:schemeClr val="accent5"/>
                </a:solidFill>
              </a:rPr>
              <a:t>(</a:t>
            </a:r>
            <a:r>
              <a:rPr lang="ko-KR" altLang="en-US" sz="1800" dirty="0">
                <a:solidFill>
                  <a:schemeClr val="accent5"/>
                </a:solidFill>
              </a:rPr>
              <a:t>a) 3D object on the Web and (b) a 3D object with HTML </a:t>
            </a:r>
            <a:r>
              <a:rPr lang="ko-KR" altLang="en-US" sz="1800" dirty="0" smtClean="0">
                <a:solidFill>
                  <a:schemeClr val="accent5"/>
                </a:solidFill>
              </a:rPr>
              <a:t>annotations</a:t>
            </a:r>
            <a:endParaRPr lang="ko-KR" altLang="en-US" sz="1800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3862" y="5182033"/>
            <a:ext cx="8262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/>
              <a:t>JANKOWSKI, J. AND DECKER, S. 2013. On the design of a Dual-Mode User Interface for accessing 3D content on the World Wide Web. International Journal of Human-Computer Studies 71, 838-857.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8600"/>
            <a:ext cx="8229600" cy="2781406"/>
          </a:xfrm>
        </p:spPr>
      </p:pic>
    </p:spTree>
    <p:extLst>
      <p:ext uri="{BB962C8B-B14F-4D97-AF65-F5344CB8AC3E}">
        <p14:creationId xmlns:p14="http://schemas.microsoft.com/office/powerpoint/2010/main" val="18536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Previous </a:t>
            </a:r>
            <a:r>
              <a:rPr lang="en-US" altLang="ko-KR" dirty="0" smtClean="0"/>
              <a:t>work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8600"/>
            <a:ext cx="3960000" cy="248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5"/>
          <a:stretch/>
        </p:blipFill>
        <p:spPr>
          <a:xfrm>
            <a:off x="4726800" y="1498600"/>
            <a:ext cx="3960000" cy="24779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4071446"/>
            <a:ext cx="396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dirty="0">
                <a:solidFill>
                  <a:schemeClr val="accent5"/>
                </a:solidFill>
              </a:rPr>
              <a:t>X3DOM example of 3D-Scanned CH model with metadata</a:t>
            </a:r>
            <a:endParaRPr lang="ko-KR" altLang="en-US" sz="18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6800" y="4071446"/>
            <a:ext cx="396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dirty="0">
                <a:solidFill>
                  <a:schemeClr val="accent5"/>
                </a:solidFill>
              </a:rPr>
              <a:t>X3D </a:t>
            </a:r>
            <a:r>
              <a:rPr lang="en-US" altLang="ko-KR" sz="1800" i="1" dirty="0" err="1">
                <a:solidFill>
                  <a:schemeClr val="accent5"/>
                </a:solidFill>
              </a:rPr>
              <a:t>MovieTexture</a:t>
            </a:r>
            <a:r>
              <a:rPr lang="en-US" altLang="ko-KR" sz="1800" dirty="0">
                <a:solidFill>
                  <a:schemeClr val="accent5"/>
                </a:solidFill>
              </a:rPr>
              <a:t> example</a:t>
            </a:r>
            <a:endParaRPr lang="ko-KR" altLang="en-US" sz="1800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3862" y="5305143"/>
            <a:ext cx="3993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http://examples.x3dom.org/v-must/Summerschool/index.html</a:t>
            </a:r>
            <a:endParaRPr lang="ko-KR" alt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4693462" y="5305143"/>
            <a:ext cx="3993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http://examples.x3dom.org/example/x3dom_video.xhtml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8896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8584" y="2195781"/>
            <a:ext cx="4426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 smtClean="0">
                <a:solidFill>
                  <a:schemeClr val="accent1">
                    <a:lumMod val="75000"/>
                  </a:schemeClr>
                </a:solidFill>
                <a:latin typeface="Sandoll 백종열펜 03 Bold"/>
                <a:ea typeface="Sandoll 백종열펜 03 Bold"/>
                <a:cs typeface="Sandoll 백종열펜 03 Bold"/>
              </a:rPr>
              <a:t>Our approach</a:t>
            </a:r>
            <a:endParaRPr lang="en-US" sz="8000" dirty="0">
              <a:solidFill>
                <a:schemeClr val="accent1">
                  <a:lumMod val="75000"/>
                </a:schemeClr>
              </a:solidFill>
              <a:latin typeface="Sandoll 백종열펜 03 Bold"/>
              <a:ea typeface="Sandoll 백종열펜 03 Bold"/>
              <a:cs typeface="Sandoll 백종열펜 03 Bold"/>
            </a:endParaRPr>
          </a:p>
        </p:txBody>
      </p:sp>
    </p:spTree>
    <p:extLst>
      <p:ext uri="{BB962C8B-B14F-4D97-AF65-F5344CB8AC3E}">
        <p14:creationId xmlns:p14="http://schemas.microsoft.com/office/powerpoint/2010/main" val="393284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Webizing</a:t>
            </a:r>
            <a:r>
              <a:rPr lang="en-US" altLang="ko-KR" dirty="0" smtClean="0"/>
              <a:t> </a:t>
            </a:r>
            <a:r>
              <a:rPr lang="en-US" altLang="ko-KR" dirty="0"/>
              <a:t>3D </a:t>
            </a:r>
            <a:r>
              <a:rPr lang="en-US" altLang="ko-KR" dirty="0" smtClean="0"/>
              <a:t>experience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Webizing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A </a:t>
            </a:r>
            <a:r>
              <a:rPr lang="en-US" altLang="ko-KR" dirty="0"/>
              <a:t>means of bootstrapping the Web using a large amount of legacy information [Berners-Lee 1998</a:t>
            </a:r>
            <a:r>
              <a:rPr lang="en-US" altLang="ko-KR" dirty="0" smtClean="0"/>
              <a:t>]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Our Method</a:t>
            </a:r>
          </a:p>
          <a:p>
            <a:pPr lvl="1"/>
            <a:r>
              <a:rPr lang="en-US" altLang="ko-KR" dirty="0" smtClean="0"/>
              <a:t>Web </a:t>
            </a:r>
            <a:r>
              <a:rPr lang="en-US" altLang="ko-KR" dirty="0"/>
              <a:t>annotations to declare the relationship between 3D target object and HTML annotation elements to share the 3D layout context on the 3D Web using web technologies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423862" y="5273195"/>
            <a:ext cx="8262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BERNERS-LEE, T. 1998. </a:t>
            </a:r>
            <a:r>
              <a:rPr lang="en-US" altLang="ko-KR" sz="1000" dirty="0" err="1"/>
              <a:t>Webizing</a:t>
            </a:r>
            <a:r>
              <a:rPr lang="en-US" altLang="ko-KR" sz="1000" dirty="0"/>
              <a:t> existing systems. In World Wide Web Consortium, personal notes on: Design Issues - Architectural and Philosophical Points, Last </a:t>
            </a:r>
            <a:r>
              <a:rPr lang="en-US" altLang="ko-KR" sz="1000" dirty="0" err="1"/>
              <a:t>chage</a:t>
            </a:r>
            <a:r>
              <a:rPr lang="en-US" altLang="ko-KR" sz="1000" dirty="0"/>
              <a:t> date: March 9, 2010.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40932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2786315"/>
              </p:ext>
            </p:extLst>
          </p:nvPr>
        </p:nvGraphicFramePr>
        <p:xfrm>
          <a:off x="457200" y="1333500"/>
          <a:ext cx="8229600" cy="419607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Legacy 3D Web content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Declarative 3D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Webized</a:t>
                      </a:r>
                      <a:r>
                        <a:rPr lang="en-US" baseline="0" dirty="0" smtClean="0"/>
                        <a:t> HTML5 annotation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Mechanism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MIME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DOM integration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</a:t>
                      </a:r>
                      <a:r>
                        <a:rPr lang="en-US" baseline="0" dirty="0" smtClean="0"/>
                        <a:t> context sharing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Examples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X3D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X3DOM, XML3D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Proposed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Annotation schema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Schema.org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Rendering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Separate</a:t>
                      </a:r>
                      <a:r>
                        <a:rPr lang="en-US" baseline="0" dirty="0" smtClean="0"/>
                        <a:t> Canvas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Sharing </a:t>
                      </a:r>
                      <a:r>
                        <a:rPr lang="en-US" dirty="0" smtClean="0"/>
                        <a:t>3D</a:t>
                      </a:r>
                      <a:r>
                        <a:rPr lang="en-US" baseline="0" dirty="0" smtClean="0"/>
                        <a:t> context </a:t>
                      </a:r>
                      <a:r>
                        <a:rPr lang="en-US" baseline="0" dirty="0" smtClean="0"/>
                        <a:t>of 3D scene and HTML annotation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2D</a:t>
                      </a:r>
                      <a:r>
                        <a:rPr lang="en-US" baseline="0" dirty="0" smtClean="0"/>
                        <a:t> page media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2D page media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3D place media</a:t>
                      </a:r>
                    </a:p>
                    <a:p>
                      <a:r>
                        <a:rPr lang="en-US" dirty="0" smtClean="0"/>
                        <a:t>(CSS extension)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Limitations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Separation</a:t>
                      </a:r>
                      <a:r>
                        <a:rPr lang="en-US" baseline="0" dirty="0" smtClean="0"/>
                        <a:t> of 3D context between contents (3D and HTML resources)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Separation</a:t>
                      </a:r>
                      <a:r>
                        <a:rPr lang="en-US" baseline="0" dirty="0" smtClean="0"/>
                        <a:t> of 3D context between contents (3D and HTML resources)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Depth</a:t>
                      </a:r>
                      <a:r>
                        <a:rPr lang="en-US" baseline="0" dirty="0" smtClean="0"/>
                        <a:t> buffer sharing issue (not resolved yet)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No-plugins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</a:t>
                      </a:r>
                      <a:r>
                        <a:rPr lang="en-US" baseline="0" dirty="0" smtClean="0"/>
                        <a:t> HTML5 resources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smtClean="0"/>
              <a:t>Web </a:t>
            </a:r>
            <a:r>
              <a:rPr lang="en-US" dirty="0" smtClean="0"/>
              <a:t>annotation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6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23862" y="5182033"/>
            <a:ext cx="28791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AHN, S., KO, H. AND YOO, B. 2014. </a:t>
            </a:r>
            <a:r>
              <a:rPr lang="en-US" altLang="ko-KR" sz="1000" dirty="0" err="1"/>
              <a:t>Webizing</a:t>
            </a:r>
            <a:r>
              <a:rPr lang="en-US" altLang="ko-KR" sz="1000" dirty="0"/>
              <a:t> mobile augmented reality content. New Review of Hypermedia and Multimedia 20, 79-100.</a:t>
            </a:r>
            <a:endParaRPr lang="ko-KR" altLang="en-US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Integration </a:t>
            </a:r>
            <a:r>
              <a:rPr lang="en-US" altLang="ko-KR" dirty="0"/>
              <a:t>of HTML and 3D Web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70" y="1386380"/>
            <a:ext cx="2045146" cy="2006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70" y="3395475"/>
            <a:ext cx="2192102" cy="2186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68" y="3394690"/>
            <a:ext cx="2193032" cy="2187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05" y="1386380"/>
            <a:ext cx="2046830" cy="200831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1" y="1333500"/>
            <a:ext cx="2845836" cy="4139750"/>
          </a:xfrm>
        </p:spPr>
        <p:txBody>
          <a:bodyPr/>
          <a:lstStyle/>
          <a:p>
            <a:r>
              <a:rPr lang="en-US" altLang="ko-KR" sz="2400" dirty="0" smtClean="0"/>
              <a:t>Previous</a:t>
            </a:r>
          </a:p>
          <a:p>
            <a:pPr lvl="1"/>
            <a:r>
              <a:rPr lang="en-US" altLang="ko-KR" sz="2000" dirty="0"/>
              <a:t>CSS Paged Media</a:t>
            </a:r>
            <a:endParaRPr lang="en-US" altLang="ko-KR" sz="2000" dirty="0" smtClean="0"/>
          </a:p>
          <a:p>
            <a:pPr lvl="1"/>
            <a:r>
              <a:rPr lang="en-US" altLang="ko-KR" sz="2000" dirty="0" smtClean="0"/>
              <a:t>2D Space</a:t>
            </a:r>
          </a:p>
          <a:p>
            <a:pPr lvl="1"/>
            <a:endParaRPr lang="en-US" altLang="ko-KR" sz="2000" dirty="0"/>
          </a:p>
          <a:p>
            <a:r>
              <a:rPr lang="en-US" altLang="ko-KR" sz="2400" dirty="0" smtClean="0"/>
              <a:t>Proposed</a:t>
            </a:r>
          </a:p>
          <a:p>
            <a:pPr lvl="1"/>
            <a:r>
              <a:rPr lang="en-US" altLang="ko-KR" sz="2000" dirty="0"/>
              <a:t>CSS Place </a:t>
            </a:r>
            <a:r>
              <a:rPr lang="en-US" altLang="ko-KR" sz="2000" dirty="0" smtClean="0"/>
              <a:t>Media [</a:t>
            </a:r>
            <a:r>
              <a:rPr lang="en-US" altLang="ko-KR" sz="2000" dirty="0" err="1" smtClean="0"/>
              <a:t>Ahn</a:t>
            </a:r>
            <a:r>
              <a:rPr lang="en-US" altLang="ko-KR" sz="2000" dirty="0" smtClean="0"/>
              <a:t> 2014]</a:t>
            </a:r>
          </a:p>
          <a:p>
            <a:pPr lvl="1"/>
            <a:r>
              <a:rPr lang="en-US" altLang="ko-KR" sz="2000" dirty="0" smtClean="0"/>
              <a:t>3D Space</a:t>
            </a:r>
            <a:endParaRPr lang="ko-KR" alt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5390945" y="2672449"/>
            <a:ext cx="1422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</a:rPr>
              <a:t>Transform </a:t>
            </a:r>
            <a:endParaRPr lang="ko-KR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612833" y="31507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631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ko-KR" dirty="0" smtClean="0"/>
              <a:t>Motivation</a:t>
            </a:r>
          </a:p>
          <a:p>
            <a:r>
              <a:rPr lang="en-US" altLang="ko-KR" dirty="0" smtClean="0"/>
              <a:t>Previous work</a:t>
            </a:r>
          </a:p>
          <a:p>
            <a:r>
              <a:rPr lang="en-US" altLang="ko-KR" dirty="0" err="1" smtClean="0"/>
              <a:t>Webizing</a:t>
            </a:r>
            <a:r>
              <a:rPr lang="en-US" altLang="ko-KR" dirty="0" smtClean="0"/>
              <a:t> 3D experience</a:t>
            </a:r>
          </a:p>
          <a:p>
            <a:r>
              <a:rPr lang="en-US" altLang="ko-KR" dirty="0"/>
              <a:t>Prototype </a:t>
            </a:r>
            <a:r>
              <a:rPr lang="en-US" altLang="ko-KR" dirty="0" smtClean="0"/>
              <a:t>implementation</a:t>
            </a:r>
          </a:p>
          <a:p>
            <a:r>
              <a:rPr lang="en-US" altLang="ko-KR" dirty="0"/>
              <a:t>Experimental results and </a:t>
            </a:r>
            <a:r>
              <a:rPr lang="en-US" altLang="ko-KR" dirty="0" smtClean="0"/>
              <a:t>Discussion</a:t>
            </a:r>
          </a:p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928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 err="1" smtClean="0"/>
              <a:t>Webizing</a:t>
            </a:r>
            <a:r>
              <a:rPr lang="en-US" altLang="ko-KR" sz="3200" dirty="0" smtClean="0"/>
              <a:t> </a:t>
            </a:r>
            <a:r>
              <a:rPr lang="en-US" altLang="ko-KR" sz="3200" dirty="0"/>
              <a:t>3D experience with </a:t>
            </a:r>
            <a:r>
              <a:rPr lang="en-US" altLang="ko-KR" sz="3200" dirty="0" smtClean="0"/>
              <a:t>annotation</a:t>
            </a:r>
            <a:endParaRPr lang="ko-KR" altLang="en-US" sz="32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1879238" y="4830430"/>
            <a:ext cx="5453566" cy="308241"/>
            <a:chOff x="2162000" y="4917328"/>
            <a:chExt cx="5453566" cy="308241"/>
          </a:xfrm>
        </p:grpSpPr>
        <p:grpSp>
          <p:nvGrpSpPr>
            <p:cNvPr id="54" name="Group 53"/>
            <p:cNvGrpSpPr/>
            <p:nvPr/>
          </p:nvGrpSpPr>
          <p:grpSpPr>
            <a:xfrm>
              <a:off x="5653795" y="4917792"/>
              <a:ext cx="1961771" cy="307777"/>
              <a:chOff x="1232228" y="4497895"/>
              <a:chExt cx="1961771" cy="307777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734945" y="4497895"/>
                <a:ext cx="1459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Web Annotation</a:t>
                </a:r>
                <a:endParaRPr lang="en-US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 flipH="1">
                <a:off x="1232228" y="4628700"/>
                <a:ext cx="419243" cy="0"/>
              </a:xfrm>
              <a:prstGeom prst="straightConnector1">
                <a:avLst/>
              </a:prstGeom>
              <a:ln>
                <a:solidFill>
                  <a:srgbClr val="C0504D"/>
                </a:solidFill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2162000" y="4917792"/>
              <a:ext cx="1252874" cy="307777"/>
              <a:chOff x="3234097" y="4497895"/>
              <a:chExt cx="1252874" cy="307777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505612" y="4497895"/>
                <a:ext cx="9813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3D Object</a:t>
                </a:r>
                <a:endParaRPr lang="en-US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sp>
            <p:nvSpPr>
              <p:cNvPr id="60" name="Cube 59"/>
              <p:cNvSpPr/>
              <p:nvPr/>
            </p:nvSpPr>
            <p:spPr>
              <a:xfrm>
                <a:off x="3234097" y="4514345"/>
                <a:ext cx="170845" cy="228711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714855" y="4917328"/>
              <a:ext cx="1685759" cy="307777"/>
              <a:chOff x="4611367" y="4497431"/>
              <a:chExt cx="1685759" cy="307777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4918222" y="4497431"/>
                <a:ext cx="1378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HTML Element</a:t>
                </a:r>
                <a:endParaRPr lang="en-US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611367" y="4532569"/>
                <a:ext cx="269322" cy="237500"/>
              </a:xfrm>
              <a:prstGeom prst="rect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1297364" y="1719330"/>
            <a:ext cx="2883206" cy="2879997"/>
            <a:chOff x="514714" y="1267348"/>
            <a:chExt cx="2883206" cy="2879997"/>
          </a:xfrm>
        </p:grpSpPr>
        <p:grpSp>
          <p:nvGrpSpPr>
            <p:cNvPr id="64" name="Group 63"/>
            <p:cNvGrpSpPr/>
            <p:nvPr/>
          </p:nvGrpSpPr>
          <p:grpSpPr>
            <a:xfrm>
              <a:off x="514714" y="1267348"/>
              <a:ext cx="2883206" cy="2879997"/>
              <a:chOff x="1860128" y="1084065"/>
              <a:chExt cx="2883206" cy="2879997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1860128" y="1084065"/>
                <a:ext cx="2883206" cy="2879997"/>
                <a:chOff x="1860128" y="1084065"/>
                <a:chExt cx="2883206" cy="2879997"/>
              </a:xfrm>
            </p:grpSpPr>
            <p:cxnSp>
              <p:nvCxnSpPr>
                <p:cNvPr id="75" name="Straight Arrow Connector 74"/>
                <p:cNvCxnSpPr/>
                <p:nvPr/>
              </p:nvCxnSpPr>
              <p:spPr>
                <a:xfrm flipV="1">
                  <a:off x="2940126" y="1084065"/>
                  <a:ext cx="0" cy="1799998"/>
                </a:xfrm>
                <a:prstGeom prst="straightConnector1">
                  <a:avLst/>
                </a:prstGeom>
                <a:ln>
                  <a:prstDash val="dash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2940125" y="2884063"/>
                  <a:ext cx="1803209" cy="0"/>
                </a:xfrm>
                <a:prstGeom prst="straightConnector1">
                  <a:avLst/>
                </a:prstGeom>
                <a:ln>
                  <a:prstDash val="dash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>
                  <a:cxnSpLocks noChangeAspect="1"/>
                </p:cNvCxnSpPr>
                <p:nvPr/>
              </p:nvCxnSpPr>
              <p:spPr>
                <a:xfrm flipH="1">
                  <a:off x="1860128" y="2884062"/>
                  <a:ext cx="1079998" cy="1080000"/>
                </a:xfrm>
                <a:prstGeom prst="straightConnector1">
                  <a:avLst/>
                </a:prstGeom>
                <a:ln>
                  <a:prstDash val="dash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Box 71"/>
              <p:cNvSpPr txBox="1"/>
              <p:nvPr/>
            </p:nvSpPr>
            <p:spPr>
              <a:xfrm>
                <a:off x="4456076" y="2884063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x</a:t>
                </a:r>
                <a:endParaRPr lang="en-US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940126" y="1084065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y</a:t>
                </a:r>
                <a:endParaRPr lang="en-US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087278" y="3594730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z</a:t>
                </a:r>
                <a:endParaRPr lang="en-US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46359" y="1981739"/>
              <a:ext cx="2081930" cy="1549766"/>
              <a:chOff x="761621" y="2010290"/>
              <a:chExt cx="2081930" cy="1549766"/>
            </a:xfrm>
          </p:grpSpPr>
          <p:sp>
            <p:nvSpPr>
              <p:cNvPr id="66" name="Cube 65"/>
              <p:cNvSpPr/>
              <p:nvPr/>
            </p:nvSpPr>
            <p:spPr>
              <a:xfrm>
                <a:off x="761621" y="2786025"/>
                <a:ext cx="578195" cy="774031"/>
              </a:xfrm>
              <a:prstGeom prst="cube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22851" y="2925056"/>
                <a:ext cx="520700" cy="635000"/>
              </a:xfrm>
              <a:prstGeom prst="rect">
                <a:avLst/>
              </a:prstGeom>
              <a:ln>
                <a:solidFill>
                  <a:srgbClr val="008000"/>
                </a:solidFill>
              </a:ln>
            </p:spPr>
          </p:pic>
          <p:sp>
            <p:nvSpPr>
              <p:cNvPr id="68" name="Rectangle 67"/>
              <p:cNvSpPr/>
              <p:nvPr/>
            </p:nvSpPr>
            <p:spPr>
              <a:xfrm>
                <a:off x="1887146" y="2010290"/>
                <a:ext cx="956405" cy="442020"/>
              </a:xfrm>
              <a:prstGeom prst="rect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User</a:t>
                </a:r>
                <a:b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</a:br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Comment</a:t>
                </a:r>
              </a:p>
            </p:txBody>
          </p:sp>
          <p:cxnSp>
            <p:nvCxnSpPr>
              <p:cNvPr id="69" name="Elbow Connector 68"/>
              <p:cNvCxnSpPr>
                <a:endCxn id="66" idx="0"/>
              </p:cNvCxnSpPr>
              <p:nvPr/>
            </p:nvCxnSpPr>
            <p:spPr>
              <a:xfrm rot="10800000" flipV="1">
                <a:off x="1122993" y="2379841"/>
                <a:ext cx="764154" cy="406184"/>
              </a:xfrm>
              <a:prstGeom prst="bentConnector2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0" name="Straight Arrow Connector 69"/>
              <p:cNvCxnSpPr>
                <a:stCxn id="67" idx="1"/>
                <a:endCxn id="66" idx="4"/>
              </p:cNvCxnSpPr>
              <p:nvPr/>
            </p:nvCxnSpPr>
            <p:spPr>
              <a:xfrm flipH="1">
                <a:off x="1195267" y="3242556"/>
                <a:ext cx="1127584" cy="2759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78" name="Group 77"/>
          <p:cNvGrpSpPr/>
          <p:nvPr/>
        </p:nvGrpSpPr>
        <p:grpSpPr>
          <a:xfrm>
            <a:off x="4963431" y="1719330"/>
            <a:ext cx="2883206" cy="2879997"/>
            <a:chOff x="4180781" y="1267348"/>
            <a:chExt cx="2883206" cy="2879997"/>
          </a:xfrm>
        </p:grpSpPr>
        <p:grpSp>
          <p:nvGrpSpPr>
            <p:cNvPr id="79" name="Group 78"/>
            <p:cNvGrpSpPr/>
            <p:nvPr/>
          </p:nvGrpSpPr>
          <p:grpSpPr>
            <a:xfrm>
              <a:off x="4180781" y="1267348"/>
              <a:ext cx="2883206" cy="2879997"/>
              <a:chOff x="1860128" y="1084065"/>
              <a:chExt cx="2883206" cy="2879997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1860128" y="1084065"/>
                <a:ext cx="2883206" cy="2879997"/>
                <a:chOff x="1860128" y="1084065"/>
                <a:chExt cx="2883206" cy="2879997"/>
              </a:xfrm>
            </p:grpSpPr>
            <p:cxnSp>
              <p:nvCxnSpPr>
                <p:cNvPr id="90" name="Straight Arrow Connector 89"/>
                <p:cNvCxnSpPr/>
                <p:nvPr/>
              </p:nvCxnSpPr>
              <p:spPr>
                <a:xfrm flipV="1">
                  <a:off x="2940126" y="1084065"/>
                  <a:ext cx="0" cy="1799998"/>
                </a:xfrm>
                <a:prstGeom prst="straightConnector1">
                  <a:avLst/>
                </a:prstGeom>
                <a:ln>
                  <a:prstDash val="dash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>
                <a:xfrm>
                  <a:off x="2940125" y="2884063"/>
                  <a:ext cx="1803209" cy="0"/>
                </a:xfrm>
                <a:prstGeom prst="straightConnector1">
                  <a:avLst/>
                </a:prstGeom>
                <a:ln>
                  <a:prstDash val="dash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>
                  <a:cxnSpLocks noChangeAspect="1"/>
                </p:cNvCxnSpPr>
                <p:nvPr/>
              </p:nvCxnSpPr>
              <p:spPr>
                <a:xfrm flipH="1">
                  <a:off x="1860128" y="2884062"/>
                  <a:ext cx="1079998" cy="1080000"/>
                </a:xfrm>
                <a:prstGeom prst="straightConnector1">
                  <a:avLst/>
                </a:prstGeom>
                <a:ln>
                  <a:prstDash val="dash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TextBox 86"/>
              <p:cNvSpPr txBox="1"/>
              <p:nvPr/>
            </p:nvSpPr>
            <p:spPr>
              <a:xfrm>
                <a:off x="4456076" y="2884063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x</a:t>
                </a:r>
                <a:endParaRPr lang="en-US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940126" y="1084065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y</a:t>
                </a:r>
                <a:endParaRPr lang="en-US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087278" y="3594730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z</a:t>
                </a:r>
                <a:endParaRPr lang="en-US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4212426" y="1981739"/>
              <a:ext cx="2081930" cy="1549766"/>
              <a:chOff x="761621" y="2010290"/>
              <a:chExt cx="2081930" cy="1549766"/>
            </a:xfrm>
            <a:scene3d>
              <a:camera prst="orthographicFront">
                <a:rot lat="1200000" lon="1200000" rev="1200000"/>
              </a:camera>
              <a:lightRig rig="threePt" dir="t"/>
            </a:scene3d>
          </p:grpSpPr>
          <p:sp>
            <p:nvSpPr>
              <p:cNvPr id="81" name="Cube 80"/>
              <p:cNvSpPr/>
              <p:nvPr/>
            </p:nvSpPr>
            <p:spPr>
              <a:xfrm>
                <a:off x="761621" y="2786025"/>
                <a:ext cx="578195" cy="774031"/>
              </a:xfrm>
              <a:prstGeom prst="cube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/>
              </a:bodyPr>
              <a:lstStyle/>
              <a:p>
                <a:pPr algn="ctr"/>
                <a:endParaRPr lang="en-US" sz="140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endParaRP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22851" y="2925056"/>
                <a:ext cx="520700" cy="635000"/>
              </a:xfrm>
              <a:prstGeom prst="rect">
                <a:avLst/>
              </a:prstGeom>
              <a:ln>
                <a:solidFill>
                  <a:srgbClr val="008000"/>
                </a:solidFill>
              </a:ln>
            </p:spPr>
          </p:pic>
          <p:sp>
            <p:nvSpPr>
              <p:cNvPr id="83" name="Rectangle 82"/>
              <p:cNvSpPr/>
              <p:nvPr/>
            </p:nvSpPr>
            <p:spPr>
              <a:xfrm>
                <a:off x="1887146" y="2010290"/>
                <a:ext cx="956405" cy="442020"/>
              </a:xfrm>
              <a:prstGeom prst="rect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>
                <a:sp3d/>
              </a:bodyPr>
              <a:lstStyle/>
              <a:p>
                <a:pPr algn="ctr"/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User</a:t>
                </a:r>
                <a:b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</a:br>
                <a:r>
                  <a:rPr lang="en-US" sz="1400" dirty="0" smtClean="0">
                    <a:latin typeface="Arial Unicode MS" panose="020B0604020202020204" pitchFamily="50" charset="-127"/>
                    <a:ea typeface="Arial Unicode MS" panose="020B0604020202020204" pitchFamily="50" charset="-127"/>
                    <a:cs typeface="Arial Unicode MS" panose="020B0604020202020204" pitchFamily="50" charset="-127"/>
                  </a:rPr>
                  <a:t>Comment</a:t>
                </a:r>
              </a:p>
            </p:txBody>
          </p:sp>
          <p:cxnSp>
            <p:nvCxnSpPr>
              <p:cNvPr id="84" name="Elbow Connector 83"/>
              <p:cNvCxnSpPr>
                <a:endCxn id="81" idx="0"/>
              </p:cNvCxnSpPr>
              <p:nvPr/>
            </p:nvCxnSpPr>
            <p:spPr>
              <a:xfrm rot="10800000" flipV="1">
                <a:off x="1122993" y="2379841"/>
                <a:ext cx="764154" cy="406184"/>
              </a:xfrm>
              <a:prstGeom prst="bentConnector2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5" name="Straight Arrow Connector 84"/>
              <p:cNvCxnSpPr>
                <a:stCxn id="82" idx="1"/>
                <a:endCxn id="81" idx="4"/>
              </p:cNvCxnSpPr>
              <p:nvPr/>
            </p:nvCxnSpPr>
            <p:spPr>
              <a:xfrm flipH="1">
                <a:off x="1195267" y="3242556"/>
                <a:ext cx="1127584" cy="2759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93" name="Group 92"/>
          <p:cNvGrpSpPr/>
          <p:nvPr/>
        </p:nvGrpSpPr>
        <p:grpSpPr>
          <a:xfrm>
            <a:off x="3952172" y="1934773"/>
            <a:ext cx="1239442" cy="523220"/>
            <a:chOff x="3135389" y="1421236"/>
            <a:chExt cx="1239442" cy="523220"/>
          </a:xfrm>
        </p:grpSpPr>
        <p:sp>
          <p:nvSpPr>
            <p:cNvPr id="94" name="Rectangle 93"/>
            <p:cNvSpPr/>
            <p:nvPr/>
          </p:nvSpPr>
          <p:spPr>
            <a:xfrm>
              <a:off x="3141015" y="1463792"/>
              <a:ext cx="326686" cy="22266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042734" y="1463792"/>
              <a:ext cx="326686" cy="22266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135389" y="1421236"/>
              <a:ext cx="12394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Scene Graph</a:t>
              </a:r>
              <a:br>
                <a:rPr lang="en-US" sz="1400" dirty="0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</a:br>
              <a:r>
                <a:rPr lang="en-US" sz="1400" dirty="0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Transform</a:t>
              </a:r>
              <a:endParaRPr 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cxnSp>
          <p:nvCxnSpPr>
            <p:cNvPr id="97" name="Curved Connector 96"/>
            <p:cNvCxnSpPr>
              <a:stCxn id="94" idx="0"/>
              <a:endCxn id="95" idx="0"/>
            </p:cNvCxnSpPr>
            <p:nvPr/>
          </p:nvCxnSpPr>
          <p:spPr>
            <a:xfrm rot="5400000" flipH="1" flipV="1">
              <a:off x="3755217" y="1012933"/>
              <a:ext cx="12700" cy="901719"/>
            </a:xfrm>
            <a:prstGeom prst="curvedConnector3">
              <a:avLst>
                <a:gd name="adj1" fmla="val 180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240088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Semantic annotation </a:t>
            </a:r>
            <a:r>
              <a:rPr lang="en-US" altLang="ko-KR" dirty="0"/>
              <a:t>on 3D Web</a:t>
            </a:r>
            <a:endParaRPr lang="ko-KR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348296"/>
              </p:ext>
            </p:extLst>
          </p:nvPr>
        </p:nvGraphicFramePr>
        <p:xfrm>
          <a:off x="457200" y="2275891"/>
          <a:ext cx="4366729" cy="23108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5700"/>
                <a:gridCol w="821094"/>
                <a:gridCol w="2509935"/>
              </a:tblGrid>
              <a:tr h="47925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Property</a:t>
                      </a:r>
                      <a:endParaRPr 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Range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Description</a:t>
                      </a:r>
                      <a:endParaRPr 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184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target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URL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3D target object’s DEF attribute value of the annotation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184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translate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Integers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Defines a translation 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184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rotate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Integers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Defines a rotation (degree)</a:t>
                      </a:r>
                      <a:endParaRPr 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2223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scale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Integers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Defines a scale transformation</a:t>
                      </a:r>
                      <a:endParaRPr 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184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contentURL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URL</a:t>
                      </a:r>
                      <a:endParaRPr lang="ko-KR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URL of an external web page to annotate on 3D target object</a:t>
                      </a:r>
                      <a:endParaRPr 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1485547"/>
            <a:ext cx="4366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800" dirty="0">
                <a:solidFill>
                  <a:schemeClr val="accent5"/>
                </a:solidFill>
              </a:rPr>
              <a:t>Webizing annotation </a:t>
            </a:r>
            <a:r>
              <a:rPr lang="ko-KR" altLang="en-US" sz="1800" dirty="0" smtClean="0">
                <a:solidFill>
                  <a:schemeClr val="accent5"/>
                </a:solidFill>
              </a:rPr>
              <a:t>schema </a:t>
            </a:r>
            <a:r>
              <a:rPr lang="en-US" altLang="ko-KR" sz="1800" dirty="0" smtClean="0">
                <a:solidFill>
                  <a:schemeClr val="accent5"/>
                </a:solidFill>
              </a:rPr>
              <a:t/>
            </a:r>
            <a:br>
              <a:rPr lang="en-US" altLang="ko-KR" sz="1800" dirty="0" smtClean="0">
                <a:solidFill>
                  <a:schemeClr val="accent5"/>
                </a:solidFill>
              </a:rPr>
            </a:br>
            <a:r>
              <a:rPr lang="ko-KR" altLang="en-US" sz="1800" dirty="0" smtClean="0">
                <a:solidFill>
                  <a:schemeClr val="accent5"/>
                </a:solidFill>
              </a:rPr>
              <a:t>for </a:t>
            </a:r>
            <a:r>
              <a:rPr lang="ko-KR" altLang="en-US" sz="1800" dirty="0">
                <a:solidFill>
                  <a:schemeClr val="accent5"/>
                </a:solidFill>
              </a:rPr>
              <a:t>the 3D Web experience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05" y="0"/>
            <a:ext cx="658899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1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859" y="2195781"/>
            <a:ext cx="87983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 smtClean="0">
                <a:solidFill>
                  <a:schemeClr val="accent1">
                    <a:lumMod val="75000"/>
                  </a:schemeClr>
                </a:solidFill>
                <a:latin typeface="Sandoll 백종열펜 03 Bold"/>
                <a:ea typeface="Sandoll 백종열펜 03 Bold"/>
                <a:cs typeface="Sandoll 백종열펜 03 Bold"/>
              </a:rPr>
              <a:t>Prototype implementation</a:t>
            </a:r>
            <a:endParaRPr lang="en-US" sz="8000" dirty="0">
              <a:solidFill>
                <a:schemeClr val="accent1">
                  <a:lumMod val="75000"/>
                </a:schemeClr>
              </a:solidFill>
              <a:latin typeface="Sandoll 백종열펜 03 Bold"/>
              <a:ea typeface="Sandoll 백종열펜 03 Bold"/>
              <a:cs typeface="Sandoll 백종열펜 03 Bold"/>
            </a:endParaRPr>
          </a:p>
        </p:txBody>
      </p:sp>
    </p:spTree>
    <p:extLst>
      <p:ext uri="{BB962C8B-B14F-4D97-AF65-F5344CB8AC3E}">
        <p14:creationId xmlns:p14="http://schemas.microsoft.com/office/powerpoint/2010/main" val="4054692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Prototype implementation</a:t>
            </a:r>
            <a:endParaRPr lang="ko-KR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63331"/>
            <a:ext cx="3472976" cy="3005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Scene Graph Renderer</a:t>
            </a:r>
            <a:endParaRPr lang="en-US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4320" y="2124057"/>
            <a:ext cx="1504800" cy="57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X3D</a:t>
            </a:r>
          </a:p>
          <a:p>
            <a:pPr algn="ctr"/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Renderer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96066" y="2124057"/>
            <a:ext cx="1504800" cy="57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>
                <a:ea typeface="Arial Unicode MS" panose="020B0604020202020204" pitchFamily="50" charset="-127"/>
                <a:cs typeface="Arial Unicode MS" panose="020B0604020202020204" pitchFamily="50" charset="-127"/>
              </a:rPr>
              <a:t>CSS 3D</a:t>
            </a:r>
          </a:p>
          <a:p>
            <a:pPr algn="ctr"/>
            <a:r>
              <a:rPr lang="en-US" altLang="ko-KR" sz="1600">
                <a:ea typeface="Arial Unicode MS" panose="020B0604020202020204" pitchFamily="50" charset="-127"/>
                <a:cs typeface="Arial Unicode MS" panose="020B0604020202020204" pitchFamily="50" charset="-127"/>
              </a:rPr>
              <a:t>Renderer</a:t>
            </a:r>
            <a:endParaRPr lang="en-US" altLang="ko-KR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4320" y="2814369"/>
            <a:ext cx="3186546" cy="1806370"/>
          </a:xfrm>
          <a:prstGeom prst="roundRect">
            <a:avLst>
              <a:gd name="adj" fmla="val 439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Scene Graph Integrator</a:t>
            </a:r>
          </a:p>
        </p:txBody>
      </p:sp>
      <p:sp>
        <p:nvSpPr>
          <p:cNvPr id="10" name="Can 9"/>
          <p:cNvSpPr/>
          <p:nvPr/>
        </p:nvSpPr>
        <p:spPr>
          <a:xfrm>
            <a:off x="804174" y="3643085"/>
            <a:ext cx="1368000" cy="841028"/>
          </a:xfrm>
          <a:prstGeom prst="can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HTML</a:t>
            </a:r>
          </a:p>
          <a:p>
            <a:pPr algn="ctr"/>
            <a:r>
              <a:rPr lang="en-US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DOM</a:t>
            </a:r>
          </a:p>
        </p:txBody>
      </p:sp>
      <p:sp>
        <p:nvSpPr>
          <p:cNvPr id="11" name="Can 10"/>
          <p:cNvSpPr/>
          <p:nvPr/>
        </p:nvSpPr>
        <p:spPr>
          <a:xfrm>
            <a:off x="2275863" y="3643085"/>
            <a:ext cx="1368000" cy="841028"/>
          </a:xfrm>
          <a:prstGeom prst="can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DOM</a:t>
            </a:r>
          </a:p>
          <a:p>
            <a:pPr algn="ctr"/>
            <a:r>
              <a:rPr lang="en-US" sz="1600" dirty="0">
                <a:ea typeface="Arial Unicode MS" panose="020B0604020202020204" pitchFamily="50" charset="-127"/>
                <a:cs typeface="Arial Unicode MS" panose="020B0604020202020204" pitchFamily="50" charset="-127"/>
              </a:rPr>
              <a:t>Annotation</a:t>
            </a:r>
          </a:p>
        </p:txBody>
      </p:sp>
      <p:sp>
        <p:nvSpPr>
          <p:cNvPr id="12" name="Folded Corner 11"/>
          <p:cNvSpPr/>
          <p:nvPr/>
        </p:nvSpPr>
        <p:spPr>
          <a:xfrm>
            <a:off x="766203" y="3159958"/>
            <a:ext cx="2877660" cy="380127"/>
          </a:xfrm>
          <a:prstGeom prst="foldedCorner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Webized</a:t>
            </a:r>
            <a:r>
              <a:rPr lang="en-US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 3D Scene Graph</a:t>
            </a:r>
            <a:endParaRPr lang="en-US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67328" y="3049522"/>
            <a:ext cx="3472976" cy="1718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Content Store</a:t>
            </a:r>
            <a:endParaRPr lang="en-US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Folded Corner 13"/>
          <p:cNvSpPr/>
          <p:nvPr/>
        </p:nvSpPr>
        <p:spPr>
          <a:xfrm>
            <a:off x="7839225" y="3223222"/>
            <a:ext cx="771769" cy="1243736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HTML</a:t>
            </a:r>
          </a:p>
          <a:p>
            <a:pPr algn="ctr"/>
            <a:r>
              <a:rPr lang="en-US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/X3D</a:t>
            </a:r>
            <a:endParaRPr lang="en-US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24448" y="3220434"/>
            <a:ext cx="2285467" cy="1246513"/>
          </a:xfrm>
          <a:prstGeom prst="roundRect">
            <a:avLst>
              <a:gd name="adj" fmla="val 7576"/>
            </a:avLst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60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6" name="Folded Corner 15"/>
          <p:cNvSpPr/>
          <p:nvPr/>
        </p:nvSpPr>
        <p:spPr>
          <a:xfrm>
            <a:off x="5576079" y="3299422"/>
            <a:ext cx="771769" cy="914400"/>
          </a:xfrm>
          <a:prstGeom prst="foldedCorner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HTML</a:t>
            </a:r>
            <a:endParaRPr lang="en-US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Folded Corner 16"/>
          <p:cNvSpPr/>
          <p:nvPr/>
        </p:nvSpPr>
        <p:spPr>
          <a:xfrm>
            <a:off x="6801033" y="3346301"/>
            <a:ext cx="771769" cy="914400"/>
          </a:xfrm>
          <a:prstGeom prst="foldedCorner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X3D</a:t>
            </a:r>
            <a:endParaRPr lang="en-US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cxnSp>
        <p:nvCxnSpPr>
          <p:cNvPr id="18" name="Straight Arrow Connector 17"/>
          <p:cNvCxnSpPr>
            <a:stCxn id="16" idx="3"/>
            <a:endCxn id="17" idx="1"/>
          </p:cNvCxnSpPr>
          <p:nvPr/>
        </p:nvCxnSpPr>
        <p:spPr>
          <a:xfrm>
            <a:off x="6347848" y="3756622"/>
            <a:ext cx="453185" cy="4687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>
            <a:stCxn id="20" idx="3"/>
            <a:endCxn id="17" idx="1"/>
          </p:cNvCxnSpPr>
          <p:nvPr/>
        </p:nvCxnSpPr>
        <p:spPr>
          <a:xfrm flipV="1">
            <a:off x="6424048" y="3803501"/>
            <a:ext cx="376985" cy="29321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Folded Corner 19"/>
          <p:cNvSpPr/>
          <p:nvPr/>
        </p:nvSpPr>
        <p:spPr>
          <a:xfrm>
            <a:off x="5652279" y="3375622"/>
            <a:ext cx="771769" cy="914400"/>
          </a:xfrm>
          <a:prstGeom prst="foldedCorner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HTML</a:t>
            </a:r>
            <a:endParaRPr lang="en-US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1" name="Folded Corner 20"/>
          <p:cNvSpPr/>
          <p:nvPr/>
        </p:nvSpPr>
        <p:spPr>
          <a:xfrm>
            <a:off x="5728479" y="3451822"/>
            <a:ext cx="771769" cy="914400"/>
          </a:xfrm>
          <a:prstGeom prst="foldedCorner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HTML</a:t>
            </a:r>
            <a:endParaRPr lang="en-US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cxnSp>
        <p:nvCxnSpPr>
          <p:cNvPr id="22" name="Straight Arrow Connector 21"/>
          <p:cNvCxnSpPr>
            <a:stCxn id="21" idx="3"/>
            <a:endCxn id="17" idx="1"/>
          </p:cNvCxnSpPr>
          <p:nvPr/>
        </p:nvCxnSpPr>
        <p:spPr>
          <a:xfrm flipV="1">
            <a:off x="6500248" y="3803501"/>
            <a:ext cx="300785" cy="105521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4" name="TextBox 23"/>
          <p:cNvSpPr txBox="1"/>
          <p:nvPr/>
        </p:nvSpPr>
        <p:spPr>
          <a:xfrm>
            <a:off x="1331914" y="48080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/>
                </a:solidFill>
                <a:latin typeface="+mn-lt"/>
                <a:ea typeface="Arial Unicode MS" panose="020B0604020202020204" pitchFamily="50" charset="-127"/>
                <a:cs typeface="Arial Unicode MS" panose="020B0604020202020204" pitchFamily="50" charset="-127"/>
              </a:rPr>
              <a:t>Web Browser</a:t>
            </a:r>
            <a:endParaRPr lang="en-US" sz="2000" dirty="0">
              <a:solidFill>
                <a:schemeClr val="accent5"/>
              </a:solidFill>
              <a:latin typeface="+mn-lt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60425" y="4808015"/>
            <a:ext cx="3286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/>
                </a:solidFill>
                <a:latin typeface="+mn-lt"/>
                <a:ea typeface="Arial Unicode MS" panose="020B0604020202020204" pitchFamily="50" charset="-127"/>
                <a:cs typeface="Arial Unicode MS" panose="020B0604020202020204" pitchFamily="50" charset="-127"/>
              </a:rPr>
              <a:t>Content </a:t>
            </a:r>
            <a:r>
              <a:rPr lang="en-US" sz="2000" dirty="0" smtClean="0">
                <a:solidFill>
                  <a:schemeClr val="accent5"/>
                </a:solidFill>
                <a:latin typeface="+mn-lt"/>
                <a:ea typeface="Arial Unicode MS" panose="020B0604020202020204" pitchFamily="50" charset="-127"/>
                <a:cs typeface="Arial Unicode MS" panose="020B0604020202020204" pitchFamily="50" charset="-127"/>
              </a:rPr>
              <a:t>Store Provider</a:t>
            </a:r>
            <a:endParaRPr lang="en-US" sz="2000" dirty="0">
              <a:solidFill>
                <a:schemeClr val="accent5"/>
              </a:solidFill>
              <a:latin typeface="+mn-lt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948150" y="3501082"/>
            <a:ext cx="133715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948150" y="4309691"/>
            <a:ext cx="1337152" cy="0"/>
          </a:xfrm>
          <a:prstGeom prst="straightConnector1">
            <a:avLst/>
          </a:prstGeom>
          <a:ln>
            <a:headEnd type="triangl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71968" y="3172302"/>
            <a:ext cx="1289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  <a:ea typeface="Arial Unicode MS" panose="020B0604020202020204" pitchFamily="50" charset="-127"/>
                <a:cs typeface="Arial Unicode MS" panose="020B0604020202020204" pitchFamily="50" charset="-127"/>
              </a:rPr>
              <a:t>HTTP Get</a:t>
            </a:r>
            <a:endParaRPr lang="en-US" sz="1600" dirty="0">
              <a:latin typeface="+mn-lt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71968" y="4307187"/>
            <a:ext cx="1289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ea typeface="Arial Unicode MS" panose="020B0604020202020204" pitchFamily="50" charset="-127"/>
                <a:cs typeface="Arial Unicode MS" panose="020B0604020202020204" pitchFamily="50" charset="-127"/>
              </a:rPr>
              <a:t>HTML/X3D</a:t>
            </a:r>
            <a:endParaRPr lang="en-US" altLang="ko-KR" sz="1600" dirty="0"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943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Experimental results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9960"/>
            <a:ext cx="3960000" cy="229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00" y="1939960"/>
            <a:ext cx="3960000" cy="2296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4448374"/>
            <a:ext cx="39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accent1"/>
                </a:solidFill>
              </a:rPr>
              <a:t>3D object </a:t>
            </a:r>
            <a:r>
              <a:rPr lang="en-US" altLang="ko-KR" sz="1600" dirty="0" smtClean="0">
                <a:solidFill>
                  <a:schemeClr val="accent1"/>
                </a:solidFill>
              </a:rPr>
              <a:t>rendering</a:t>
            </a:r>
            <a:r>
              <a:rPr lang="en-US" altLang="ko-KR" sz="1600" dirty="0">
                <a:solidFill>
                  <a:schemeClr val="accent1"/>
                </a:solidFill>
              </a:rPr>
              <a:t> on the 3D </a:t>
            </a:r>
            <a:r>
              <a:rPr lang="en-US" altLang="ko-KR" sz="1600" dirty="0" smtClean="0">
                <a:solidFill>
                  <a:schemeClr val="accent1"/>
                </a:solidFill>
              </a:rPr>
              <a:t>Web</a:t>
            </a:r>
            <a:endParaRPr lang="ko-KR" altLang="en-US" sz="1600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6800" y="4448374"/>
            <a:ext cx="39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accent1"/>
                </a:solidFill>
              </a:rPr>
              <a:t>Web </a:t>
            </a:r>
            <a:r>
              <a:rPr lang="en-US" altLang="ko-KR" sz="1600" dirty="0">
                <a:solidFill>
                  <a:schemeClr val="accent1"/>
                </a:solidFill>
              </a:rPr>
              <a:t>annotation rendering on the 3D Web</a:t>
            </a:r>
            <a:endParaRPr lang="ko-KR" altLang="en-US" sz="16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1394231"/>
            <a:ext cx="6274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accent5"/>
                </a:solidFill>
              </a:rPr>
              <a:t>Separate rendering results of the 3D Web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1578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Experimental results</a:t>
            </a:r>
            <a:endParaRPr lang="ko-KR" altLang="en-US" dirty="0"/>
          </a:p>
        </p:txBody>
      </p:sp>
      <p:pic>
        <p:nvPicPr>
          <p:cNvPr id="2" name="web3d_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851" y="1352939"/>
            <a:ext cx="7484298" cy="37655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2000" y="5151761"/>
            <a:ext cx="396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accent5"/>
                </a:solidFill>
              </a:rPr>
              <a:t>3D planet objects in solar system</a:t>
            </a:r>
            <a:endParaRPr lang="ko-KR" altLang="en-US" sz="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2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Experimental results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55896"/>
            <a:ext cx="4098185" cy="32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13" y="1855896"/>
            <a:ext cx="4072387" cy="32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095896"/>
            <a:ext cx="396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accent5"/>
                </a:solidFill>
              </a:rPr>
              <a:t>User experience annotation on 3D model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4413" y="5095896"/>
            <a:ext cx="396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accent5"/>
                </a:solidFill>
              </a:rPr>
              <a:t>Transforms web annotation of user experience on 3D model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394231"/>
            <a:ext cx="5814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accent5"/>
                </a:solidFill>
              </a:rPr>
              <a:t>3D architectural CAD model of a house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2963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724" y="2195781"/>
            <a:ext cx="91614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 smtClean="0">
                <a:solidFill>
                  <a:schemeClr val="accent1">
                    <a:lumMod val="75000"/>
                  </a:schemeClr>
                </a:solidFill>
                <a:latin typeface="Sandoll 백종열펜 03 Bold"/>
                <a:ea typeface="Sandoll 백종열펜 03 Bold"/>
                <a:cs typeface="Sandoll 백종열펜 03 Bold"/>
              </a:rPr>
              <a:t>Discussion and future work</a:t>
            </a:r>
            <a:endParaRPr lang="en-US" sz="8000" dirty="0">
              <a:solidFill>
                <a:schemeClr val="accent1">
                  <a:lumMod val="75000"/>
                </a:schemeClr>
              </a:solidFill>
              <a:latin typeface="Sandoll 백종열펜 03 Bold"/>
              <a:ea typeface="Sandoll 백종열펜 03 Bold"/>
              <a:cs typeface="Sandoll 백종열펜 03 Bold"/>
            </a:endParaRPr>
          </a:p>
        </p:txBody>
      </p:sp>
    </p:spTree>
    <p:extLst>
      <p:ext uri="{BB962C8B-B14F-4D97-AF65-F5344CB8AC3E}">
        <p14:creationId xmlns:p14="http://schemas.microsoft.com/office/powerpoint/2010/main" val="388307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800" dirty="0"/>
              <a:t>In this study, we proposed a method for </a:t>
            </a:r>
            <a:r>
              <a:rPr lang="en-US" altLang="ko-KR" sz="2800" dirty="0" err="1"/>
              <a:t>webizing</a:t>
            </a:r>
            <a:r>
              <a:rPr lang="en-US" altLang="ko-KR" sz="2800" dirty="0"/>
              <a:t> 3D experience by web annotation to express user experience on 3D </a:t>
            </a:r>
            <a:r>
              <a:rPr lang="en-US" altLang="ko-KR" sz="2800" dirty="0" smtClean="0"/>
              <a:t>Web</a:t>
            </a:r>
          </a:p>
          <a:p>
            <a:pPr lvl="1"/>
            <a:r>
              <a:rPr lang="en-US" altLang="ko-KR" sz="2000" dirty="0"/>
              <a:t>U</a:t>
            </a:r>
            <a:r>
              <a:rPr lang="en-US" altLang="ko-KR" sz="2000" dirty="0" smtClean="0"/>
              <a:t>ses </a:t>
            </a:r>
            <a:r>
              <a:rPr lang="en-US" altLang="ko-KR" sz="2000" dirty="0"/>
              <a:t>web annotation model to declare relationship between user experience and 3D </a:t>
            </a:r>
            <a:r>
              <a:rPr lang="en-US" altLang="ko-KR" sz="2000" dirty="0" smtClean="0"/>
              <a:t>objects</a:t>
            </a:r>
          </a:p>
          <a:p>
            <a:pPr lvl="1"/>
            <a:r>
              <a:rPr lang="en-US" altLang="ko-KR" sz="2000" dirty="0" smtClean="0"/>
              <a:t>Renders </a:t>
            </a:r>
            <a:r>
              <a:rPr lang="en-US" altLang="ko-KR" sz="2000" dirty="0"/>
              <a:t>them based on the relationship to share layout </a:t>
            </a:r>
            <a:r>
              <a:rPr lang="en-US" altLang="ko-KR" sz="2000" dirty="0" smtClean="0"/>
              <a:t>and </a:t>
            </a:r>
            <a:r>
              <a:rPr lang="en-US" altLang="ko-KR" sz="2000" dirty="0"/>
              <a:t>camera perspective in 3D </a:t>
            </a:r>
            <a:r>
              <a:rPr lang="en-US" altLang="ko-KR" sz="2000" dirty="0" smtClean="0"/>
              <a:t>context</a:t>
            </a:r>
          </a:p>
          <a:p>
            <a:pPr lvl="1"/>
            <a:r>
              <a:rPr lang="en-US" altLang="ko-KR" sz="2000" dirty="0"/>
              <a:t>H</a:t>
            </a:r>
            <a:r>
              <a:rPr lang="en-US" altLang="ko-KR" sz="2000" dirty="0" smtClean="0"/>
              <a:t>as </a:t>
            </a:r>
            <a:r>
              <a:rPr lang="en-US" altLang="ko-KR" sz="2000" dirty="0"/>
              <a:t>advantage to use existing sophisticated media and application library resources of current web technologies on the 3D Web</a:t>
            </a:r>
            <a:endParaRPr lang="ko-KR" alt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713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Discussion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9960"/>
            <a:ext cx="3960000" cy="2874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00" y="1939960"/>
            <a:ext cx="3960000" cy="2874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4898464"/>
            <a:ext cx="39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 smtClean="0">
                <a:solidFill>
                  <a:schemeClr val="accent1"/>
                </a:solidFill>
              </a:rPr>
              <a:t>X3D </a:t>
            </a:r>
            <a:r>
              <a:rPr lang="en-US" altLang="ko-KR" sz="1600" i="1" dirty="0" err="1" smtClean="0">
                <a:solidFill>
                  <a:schemeClr val="accent1"/>
                </a:solidFill>
              </a:rPr>
              <a:t>MovieTexture</a:t>
            </a:r>
            <a:r>
              <a:rPr lang="en-US" altLang="ko-KR" sz="1600" dirty="0" smtClean="0">
                <a:solidFill>
                  <a:schemeClr val="accent1"/>
                </a:solidFill>
              </a:rPr>
              <a:t> example</a:t>
            </a:r>
            <a:endParaRPr lang="ko-KR" altLang="en-US" sz="16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394231"/>
            <a:ext cx="6274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accent5"/>
                </a:solidFill>
              </a:rPr>
              <a:t>Interaction with HTML element on 3D Web</a:t>
            </a:r>
            <a:endParaRPr lang="ko-KR" alt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726800" y="4898464"/>
            <a:ext cx="396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 err="1" smtClean="0">
                <a:solidFill>
                  <a:schemeClr val="accent1"/>
                </a:solidFill>
              </a:rPr>
              <a:t>Webized</a:t>
            </a:r>
            <a:r>
              <a:rPr lang="en-US" altLang="ko-KR" sz="1600" dirty="0" smtClean="0">
                <a:solidFill>
                  <a:schemeClr val="accent1"/>
                </a:solidFill>
              </a:rPr>
              <a:t> </a:t>
            </a:r>
            <a:r>
              <a:rPr lang="en-US" altLang="ko-KR" sz="1600" dirty="0">
                <a:solidFill>
                  <a:schemeClr val="accent1"/>
                </a:solidFill>
              </a:rPr>
              <a:t>annotation on the 3D Web using Video, YouTube, and video tag of HTML</a:t>
            </a:r>
            <a:endParaRPr lang="ko-KR" altLang="en-US" sz="1600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3862" y="5305143"/>
            <a:ext cx="3993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http://examples.x3dom.org/example/x3dom_video.xhtml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29844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0994" y="2195781"/>
            <a:ext cx="36420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 smtClean="0">
                <a:solidFill>
                  <a:schemeClr val="accent1">
                    <a:lumMod val="75000"/>
                  </a:schemeClr>
                </a:solidFill>
                <a:latin typeface="Sandoll 백종열펜 03 Bold"/>
                <a:ea typeface="Sandoll 백종열펜 03 Bold"/>
                <a:cs typeface="Sandoll 백종열펜 03 Bold"/>
              </a:rPr>
              <a:t>Motivation</a:t>
            </a:r>
            <a:endParaRPr lang="en-US" sz="8000" dirty="0">
              <a:solidFill>
                <a:schemeClr val="accent1">
                  <a:lumMod val="75000"/>
                </a:schemeClr>
              </a:solidFill>
              <a:latin typeface="Sandoll 백종열펜 03 Bold"/>
              <a:ea typeface="Sandoll 백종열펜 03 Bold"/>
              <a:cs typeface="Sandoll 백종열펜 03 Bold"/>
            </a:endParaRPr>
          </a:p>
        </p:txBody>
      </p:sp>
    </p:spTree>
    <p:extLst>
      <p:ext uri="{BB962C8B-B14F-4D97-AF65-F5344CB8AC3E}">
        <p14:creationId xmlns:p14="http://schemas.microsoft.com/office/powerpoint/2010/main" val="93452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Discussion</a:t>
            </a:r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4595381"/>
            <a:ext cx="396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</a:rPr>
              <a:t>X3DOM example of 3D-Scanned CH model with metadata</a:t>
            </a:r>
            <a:endParaRPr lang="ko-KR" altLang="en-US" sz="16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394231"/>
            <a:ext cx="7220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accent5"/>
                </a:solidFill>
              </a:rPr>
              <a:t>Rendering 3D objects with annotation on 3D Web</a:t>
            </a:r>
            <a:endParaRPr lang="ko-KR" alt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726800" y="4595381"/>
            <a:ext cx="396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 err="1">
                <a:solidFill>
                  <a:schemeClr val="accent1"/>
                </a:solidFill>
              </a:rPr>
              <a:t>Webized</a:t>
            </a:r>
            <a:r>
              <a:rPr lang="en-US" altLang="ko-KR" sz="1600" dirty="0">
                <a:solidFill>
                  <a:schemeClr val="accent1"/>
                </a:solidFill>
              </a:rPr>
              <a:t> annotation on the 3D Web with 2D and 3D layout annotated objects</a:t>
            </a:r>
            <a:endParaRPr lang="ko-KR" altLang="en-US" sz="1600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00" y="1939960"/>
            <a:ext cx="3960000" cy="248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9960"/>
            <a:ext cx="3960000" cy="248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3862" y="5305143"/>
            <a:ext cx="3993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http://examples.x3dom.org/v-must/Summerschool/index.html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15438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Limitation 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Our </a:t>
            </a:r>
            <a:r>
              <a:rPr lang="en-US" altLang="ko-KR" dirty="0"/>
              <a:t>prototype implementation is limited to sharing the context of 3D layout and the context of the annotated </a:t>
            </a:r>
            <a:r>
              <a:rPr lang="en-US" altLang="ko-KR" dirty="0" smtClean="0"/>
              <a:t>content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Future work</a:t>
            </a:r>
          </a:p>
          <a:p>
            <a:pPr lvl="1"/>
            <a:r>
              <a:rPr lang="en-US" altLang="ko-KR" dirty="0" smtClean="0"/>
              <a:t>Applying our method to 3D CAD system</a:t>
            </a:r>
            <a:endParaRPr lang="ko-KR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Limitation and Future work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131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8938" y="1642201"/>
            <a:ext cx="36461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0" dirty="0" smtClean="0">
                <a:solidFill>
                  <a:schemeClr val="accent1">
                    <a:lumMod val="75000"/>
                  </a:schemeClr>
                </a:solidFill>
                <a:latin typeface="Sandoll 백종열펜 03 Bold"/>
                <a:ea typeface="Sandoll 백종열펜 03 Bold"/>
                <a:cs typeface="Sandoll 백종열펜 03 Bold"/>
              </a:rPr>
              <a:t>Thank you</a:t>
            </a:r>
            <a:endParaRPr lang="en-US" sz="4800" dirty="0" smtClean="0">
              <a:solidFill>
                <a:schemeClr val="accent1">
                  <a:lumMod val="75000"/>
                </a:schemeClr>
              </a:solidFill>
              <a:latin typeface="Sandoll 백종열펜 03 Bold"/>
              <a:ea typeface="Sandoll 백종열펜 03 Bold"/>
              <a:cs typeface="Sandoll 백종열펜 03 Bold"/>
            </a:endParaRPr>
          </a:p>
        </p:txBody>
      </p:sp>
      <p:sp>
        <p:nvSpPr>
          <p:cNvPr id="3" name="Shape 32"/>
          <p:cNvSpPr txBox="1">
            <a:spLocks/>
          </p:cNvSpPr>
          <p:nvPr/>
        </p:nvSpPr>
        <p:spPr>
          <a:xfrm>
            <a:off x="2265299" y="4232642"/>
            <a:ext cx="4613402" cy="8001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4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indent="0" algn="ctr"/>
            <a:r>
              <a:rPr lang="en-US" altLang="ko-K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www.byoo.net</a:t>
            </a:r>
            <a:endParaRPr lang="en-US" altLang="ko-K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"/>
              <a:ea typeface="나눔고딕"/>
              <a:cs typeface="Gill Sans"/>
            </a:endParaRPr>
          </a:p>
          <a:p>
            <a:pPr indent="0" algn="ctr"/>
            <a:r>
              <a:rPr lang="en-US" altLang="ko-K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ea typeface="나눔고딕"/>
                <a:cs typeface="Gill Sans"/>
              </a:rPr>
              <a:t>yoo@byoo.net</a:t>
            </a:r>
            <a:endParaRPr lang="en-US" altLang="ko-KR" sz="20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  <a:ea typeface="나눔고딕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1968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51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0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2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8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err="1"/>
              <a:t>Webized</a:t>
            </a:r>
            <a:r>
              <a:rPr lang="en-US" altLang="ko-KR" sz="2800" dirty="0"/>
              <a:t> 3D </a:t>
            </a:r>
            <a:r>
              <a:rPr lang="en-US" altLang="ko-KR" sz="2800" dirty="0" smtClean="0"/>
              <a:t>experience </a:t>
            </a:r>
            <a:r>
              <a:rPr lang="en-US" altLang="ko-KR" sz="2800" dirty="0"/>
              <a:t>by HTML5 a</a:t>
            </a:r>
            <a:r>
              <a:rPr lang="en-US" altLang="ko-KR" sz="2800" dirty="0" smtClean="0"/>
              <a:t>nnotation</a:t>
            </a:r>
            <a:endParaRPr lang="ko-KR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8600"/>
            <a:ext cx="3960000" cy="26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00" y="1498600"/>
            <a:ext cx="3960000" cy="26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4280006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800" dirty="0">
                <a:solidFill>
                  <a:schemeClr val="accent5"/>
                </a:solidFill>
              </a:rPr>
              <a:t>Web annotation example of the 3D user experience with a 3D object using HTML elements: (a) text and video streaming annotation on 3D planet objects in solar system, and (b) changing the camera perspective of solar system</a:t>
            </a:r>
            <a:endParaRPr lang="ko-KR" altLang="en-US" sz="1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8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Browser-based </a:t>
            </a:r>
            <a:r>
              <a:rPr lang="en-US" altLang="ko-KR" dirty="0"/>
              <a:t>3D </a:t>
            </a:r>
            <a:r>
              <a:rPr lang="en-US" altLang="ko-KR" dirty="0" smtClean="0"/>
              <a:t>rendering </a:t>
            </a:r>
            <a:endParaRPr lang="ko-KR" alt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495515"/>
              </p:ext>
            </p:extLst>
          </p:nvPr>
        </p:nvGraphicFramePr>
        <p:xfrm>
          <a:off x="457200" y="1441320"/>
          <a:ext cx="8229600" cy="25255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</a:tblGrid>
              <a:tr h="47925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Approach</a:t>
                      </a:r>
                      <a:endParaRPr lang="en-US" sz="1200" b="0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Requires plugin</a:t>
                      </a:r>
                      <a:endParaRPr lang="en-US" sz="1200" b="0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chemeClr val="accent5"/>
                          </a:solidFill>
                          <a:effectLst/>
                        </a:rPr>
                        <a:t>Part of HTML document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chemeClr val="accent5"/>
                          </a:solidFill>
                          <a:effectLst/>
                        </a:rPr>
                        <a:t>DOM integration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chemeClr val="accent5"/>
                          </a:solidFill>
                          <a:effectLst/>
                        </a:rPr>
                        <a:t>Inbuilt scene graph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chemeClr val="accent5"/>
                          </a:solidFill>
                          <a:effectLst/>
                        </a:rPr>
                        <a:t>Customisable pipeline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chemeClr val="accent5"/>
                          </a:solidFill>
                          <a:effectLst/>
                        </a:rPr>
                        <a:t>Standards-based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Web </a:t>
                      </a:r>
                      <a:r>
                        <a:rPr lang="en-US" sz="1200" b="0" u="none" strike="noStrike" dirty="0" smtClean="0">
                          <a:solidFill>
                            <a:schemeClr val="accent5"/>
                          </a:solidFill>
                          <a:effectLst/>
                        </a:rPr>
                        <a:t>annotation*</a:t>
                      </a:r>
                      <a:endParaRPr lang="en-US" sz="1200" b="0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1841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</a:rPr>
                        <a:t>Previous works [Evans et al. 2014]</a:t>
                      </a:r>
                      <a:endParaRPr lang="ko-KR" altLang="en-US" sz="1200" b="0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X3D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18415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X3DOM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18415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XML3D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Partial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22231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CSS Transform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Partial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18415">
                <a:tc vMerge="1">
                  <a:txBody>
                    <a:bodyPr/>
                    <a:lstStyle/>
                    <a:p>
                      <a:pPr algn="l" fontAlgn="ctr"/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Three.js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Partial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  <a:tr h="3184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Proposed Method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No</a:t>
                      </a:r>
                      <a:endParaRPr lang="en-US" sz="1200" b="0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Yes</a:t>
                      </a:r>
                      <a:endParaRPr lang="en-US" sz="1200" b="0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No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Yes</a:t>
                      </a:r>
                      <a:endParaRPr lang="en-US" sz="1200" b="0" i="0" u="none" strike="noStrike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Yes</a:t>
                      </a:r>
                      <a:endParaRPr lang="en-US" sz="1200" b="0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4009481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800" dirty="0">
                <a:solidFill>
                  <a:schemeClr val="accent5"/>
                </a:solidFill>
              </a:rPr>
              <a:t>Web annotation*: declaration of a relationship between 3D target object and HTML annotation element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23862" y="5182033"/>
            <a:ext cx="8262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[Evans et al. </a:t>
            </a:r>
            <a:r>
              <a:rPr lang="en-US" altLang="ko-KR" sz="1000" dirty="0" smtClean="0"/>
              <a:t>2014]</a:t>
            </a:r>
            <a:r>
              <a:rPr lang="en-US" altLang="ko-KR" sz="1000" dirty="0" smtClean="0">
                <a:solidFill>
                  <a:schemeClr val="accent5"/>
                </a:solidFill>
                <a:ea typeface="맑은 고딕" panose="020B0503020000020004" pitchFamily="50" charset="-127"/>
              </a:rPr>
              <a:t>: </a:t>
            </a:r>
            <a:r>
              <a:rPr lang="en-US" altLang="ko-KR" sz="1000" dirty="0" smtClean="0"/>
              <a:t>EVANS</a:t>
            </a:r>
            <a:r>
              <a:rPr lang="en-US" altLang="ko-KR" sz="1000" dirty="0"/>
              <a:t>, A., ROMEO, M., BAHREHMAND, A., AGENJO, J. AND BLAT, J. 2014. 3D graphics on the web: A survey. Computers &amp; Graphics 41, 43-61.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6222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Motivation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/>
              <a:t>With the development of 3D Web technologies, 3D objects are now handled as </a:t>
            </a:r>
            <a:r>
              <a:rPr lang="en-US" altLang="ko-KR" sz="2400" dirty="0" smtClean="0"/>
              <a:t>HTML markup without </a:t>
            </a:r>
            <a:r>
              <a:rPr lang="en-US" altLang="ko-KR" sz="2400" dirty="0"/>
              <a:t>plug-ins on web </a:t>
            </a:r>
            <a:r>
              <a:rPr lang="en-US" altLang="ko-KR" sz="2400" dirty="0" smtClean="0"/>
              <a:t>pages</a:t>
            </a:r>
          </a:p>
          <a:p>
            <a:endParaRPr lang="en-US" altLang="ko-KR" sz="2400" dirty="0"/>
          </a:p>
          <a:p>
            <a:r>
              <a:rPr lang="en-US" altLang="ko-KR" sz="2400" dirty="0"/>
              <a:t>However, although declarative 3D objects are physically integrated into web pages, the 3D objects still involve the same separation of the HTML element from the perspective of the 3D layout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0078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522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9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24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5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5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1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542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4952</TotalTime>
  <Words>1007</Words>
  <Application>Microsoft Macintosh PowerPoint</Application>
  <PresentationFormat>On-screen Show (16:10)</PresentationFormat>
  <Paragraphs>230</Paragraphs>
  <Slides>36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/>
      <vt:lpstr>PowerPoint Presentation</vt:lpstr>
      <vt:lpstr>Contents</vt:lpstr>
      <vt:lpstr>PowerPoint Presentation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Previous work</vt:lpstr>
      <vt:lpstr>Previous work</vt:lpstr>
      <vt:lpstr>PowerPoint Presentation</vt:lpstr>
      <vt:lpstr>Webizing 3D experience</vt:lpstr>
      <vt:lpstr>3D Web annotation</vt:lpstr>
      <vt:lpstr>Integration of HTML and 3D Web</vt:lpstr>
      <vt:lpstr>Webizing 3D experience with annotation</vt:lpstr>
      <vt:lpstr>Semantic annotation on 3D Web</vt:lpstr>
      <vt:lpstr>PowerPoint Presentation</vt:lpstr>
      <vt:lpstr>Prototype implementation</vt:lpstr>
      <vt:lpstr>Experimental results</vt:lpstr>
      <vt:lpstr>Experimental results</vt:lpstr>
      <vt:lpstr>Experimental results</vt:lpstr>
      <vt:lpstr>PowerPoint Presentation</vt:lpstr>
      <vt:lpstr>Summary</vt:lpstr>
      <vt:lpstr>Discussion</vt:lpstr>
      <vt:lpstr>Discussion</vt:lpstr>
      <vt:lpstr>Limitation and Future work</vt:lpstr>
      <vt:lpstr>PowerPoint Presentation</vt:lpstr>
      <vt:lpstr>PowerPoint Presentation</vt:lpstr>
      <vt:lpstr>PowerPoint Presentation</vt:lpstr>
      <vt:lpstr>Webized 3D experience by HTML5 annotation</vt:lpstr>
      <vt:lpstr>Browser-based 3D rendering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Byounghyun Yoo</cp:lastModifiedBy>
  <cp:revision>1485</cp:revision>
  <dcterms:modified xsi:type="dcterms:W3CDTF">2015-06-19T10:18:08Z</dcterms:modified>
</cp:coreProperties>
</file>