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3" r:id="rId3"/>
    <p:sldId id="413" r:id="rId4"/>
    <p:sldId id="414" r:id="rId5"/>
    <p:sldId id="398" r:id="rId6"/>
    <p:sldId id="395" r:id="rId7"/>
    <p:sldId id="396" r:id="rId8"/>
    <p:sldId id="397" r:id="rId9"/>
    <p:sldId id="411" r:id="rId10"/>
    <p:sldId id="412" r:id="rId11"/>
    <p:sldId id="399" r:id="rId12"/>
    <p:sldId id="404" r:id="rId13"/>
    <p:sldId id="419" r:id="rId14"/>
    <p:sldId id="417" r:id="rId15"/>
    <p:sldId id="422" r:id="rId16"/>
    <p:sldId id="421" r:id="rId17"/>
    <p:sldId id="425" r:id="rId18"/>
    <p:sldId id="415" r:id="rId19"/>
    <p:sldId id="426" r:id="rId20"/>
    <p:sldId id="427" r:id="rId21"/>
    <p:sldId id="428" r:id="rId22"/>
    <p:sldId id="429" r:id="rId23"/>
    <p:sldId id="430" r:id="rId24"/>
    <p:sldId id="431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394" r:id="rId40"/>
    <p:sldId id="401" r:id="rId41"/>
    <p:sldId id="402" r:id="rId42"/>
    <p:sldId id="403" r:id="rId43"/>
    <p:sldId id="405" r:id="rId44"/>
    <p:sldId id="407" r:id="rId45"/>
    <p:sldId id="408" r:id="rId46"/>
    <p:sldId id="409" r:id="rId47"/>
  </p:sldIdLst>
  <p:sldSz cx="9144000" cy="6858000" type="screen4x3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601"/>
    <a:srgbClr val="79CB01"/>
    <a:srgbClr val="030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7993" autoAdjust="0"/>
  </p:normalViewPr>
  <p:slideViewPr>
    <p:cSldViewPr>
      <p:cViewPr>
        <p:scale>
          <a:sx n="87" d="100"/>
          <a:sy n="87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7A80C1A-3BD1-40EF-B39A-243F8636968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2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8826EC-23D5-43CD-957A-32327E4ECDD3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6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3D2FB-7B77-40D5-8842-8BF086349BBC}" type="slidenum">
              <a:rPr lang="en-GB"/>
              <a:pPr/>
              <a:t>1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E1BF-8E0F-43FB-AA9B-7B0CD886B46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84CAE-6C14-4544-9E5B-497638DCF2F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BEBA8-2073-4BA6-B4AE-A9D992C4B2C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3CDA1-8D81-4414-81FD-E4642A928769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03434-EB88-4C0B-985C-174F177F1C13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79D81-5875-47AB-A04B-DFE87DE031F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A4C37-1DAB-4F3C-9BEB-18CB9A3EDF82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7E8E5-EDCD-4AA1-856F-4A57D01037C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DBE75-2676-42C0-A4DD-4735D5547190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45773-A1DA-43FC-9629-DEB0BEBA25F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26EC-23D5-43CD-957A-32327E4ECDD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22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526A2-D6E4-4EB8-9933-6CFD3B179F3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D837-BDE5-46BE-8A9F-CE1CC4ACDEC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BB67-CB93-4887-92FA-9B8AE5F19A5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1453-C1FF-4E0D-BD9E-152EBDA4997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F2729-B3DC-4441-8D15-E51E4CCF2227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9CAA3-34ED-4D80-8745-E387ED056B17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F48F9-A4F4-41B1-B642-451CC04AB53C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6DB2C-3C27-41C9-AE92-74E78C097052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A5A0D-A8AA-4BE0-820B-57055148AFE7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BFEEC-1F0E-4E9A-9D9E-05C67CD91A64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Automotive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industry</a:t>
            </a:r>
            <a:r>
              <a:rPr lang="fr-BE" baseline="0" dirty="0" smtClean="0"/>
              <a:t>, spatial applications (NASA/ESA), </a:t>
            </a:r>
            <a:r>
              <a:rPr lang="fr-BE" baseline="0" dirty="0" err="1" smtClean="0"/>
              <a:t>aircraft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industry</a:t>
            </a:r>
            <a:r>
              <a:rPr lang="fr-BE" baseline="0" dirty="0" smtClean="0"/>
              <a:t>, design/</a:t>
            </a:r>
            <a:r>
              <a:rPr lang="fr-BE" baseline="0" dirty="0" err="1" smtClean="0"/>
              <a:t>furnitures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medical</a:t>
            </a:r>
            <a:r>
              <a:rPr lang="fr-BE" baseline="0" dirty="0" smtClean="0"/>
              <a:t> (implants…), user-</a:t>
            </a:r>
            <a:r>
              <a:rPr lang="fr-BE" baseline="0" dirty="0" err="1" smtClean="0"/>
              <a:t>generated</a:t>
            </a:r>
            <a:r>
              <a:rPr lang="fr-BE" baseline="0" dirty="0" smtClean="0"/>
              <a:t> 3D content…</a:t>
            </a:r>
          </a:p>
          <a:p>
            <a:r>
              <a:rPr lang="fr-BE" baseline="0" dirty="0" smtClean="0"/>
              <a:t>3D printing </a:t>
            </a:r>
            <a:r>
              <a:rPr lang="fr-BE" baseline="0" dirty="0" err="1" smtClean="0"/>
              <a:t>technology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depends</a:t>
            </a:r>
            <a:r>
              <a:rPr lang="fr-BE" baseline="0" dirty="0" smtClean="0"/>
              <a:t> on the application/</a:t>
            </a:r>
            <a:r>
              <a:rPr lang="fr-BE" baseline="0" dirty="0" err="1" smtClean="0"/>
              <a:t>industry</a:t>
            </a:r>
            <a:r>
              <a:rPr lang="fr-BE" baseline="0" dirty="0" smtClean="0"/>
              <a:t> area and </a:t>
            </a:r>
            <a:r>
              <a:rPr lang="fr-BE" baseline="0" dirty="0" err="1" smtClean="0"/>
              <a:t>accuracy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26EC-23D5-43CD-957A-32327E4ECDD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F8EA6-E4E7-42E8-A3BB-7991EA00B65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26EC-23D5-43CD-957A-32327E4ECDD3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26EC-23D5-43CD-957A-32327E4ECDD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AFA8-A08E-49E6-9467-47E7D4074BB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8BC39-5210-4787-B2DE-862C26F7C995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A868E-262F-4294-A9B2-9E72B52C4B7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7F5E3-5D72-4EEF-94DB-288A5F1DBFC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F2B3B-5E00-40F3-920D-6EA98DBC7A7A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4681974"/>
            <a:ext cx="4936067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1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5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4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415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416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0CF51A-1CC9-463D-905F-B406632F639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C6AC0-79CE-4C73-A0D6-1B13EB5DEA4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9A5D-BB20-409C-B512-C71E2945A34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3250B2-67B3-4131-A88A-585B0E87317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9190AB-91FE-4BEF-B32A-A8F894F9B7A9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BF94-A5C3-4E3E-8B02-6BCDAAAF3FE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31EFA-8BF3-41FD-B08F-AB0E07EB004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6D06-318F-4565-81E3-CD0BA2696A9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59BB-2666-441A-B70C-4B444F3BD69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5189-0174-458C-9480-65D82BCB0F1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025FB-0C6C-4FC6-830C-E282D4787AF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BCA4-53D8-41E7-918D-2717FEFC443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A292-816C-41D1-9958-A33BA588887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0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1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3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313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/>
              <a:t>August 31st, 2006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P. Rondão Alface, PhD defense 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330AA-60B0-4183-8253-8C32D2059775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15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2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w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1844675"/>
            <a:ext cx="7935913" cy="1316038"/>
          </a:xfrm>
        </p:spPr>
        <p:txBody>
          <a:bodyPr/>
          <a:lstStyle/>
          <a:p>
            <a:pPr algn="ctr"/>
            <a:r>
              <a:rPr lang="en-US" sz="2800" b="1" dirty="0" smtClean="0"/>
              <a:t>Applicability of Watermarking for Intellectual Property Rights Protection in a 3D Printing Scenario</a:t>
            </a:r>
            <a:endParaRPr lang="en-GB" sz="2800" dirty="0"/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929409"/>
            <a:ext cx="7776864" cy="1947863"/>
          </a:xfrm>
        </p:spPr>
        <p:txBody>
          <a:bodyPr/>
          <a:lstStyle/>
          <a:p>
            <a:pPr algn="ctr"/>
            <a:r>
              <a:rPr lang="fr-BE" sz="2000" dirty="0" smtClean="0"/>
              <a:t>Benoit Macq, Mireia Montañola Sales </a:t>
            </a:r>
            <a:br>
              <a:rPr lang="fr-BE" sz="2000" dirty="0" smtClean="0"/>
            </a:br>
            <a:r>
              <a:rPr lang="fr-BE" sz="2000" dirty="0" smtClean="0"/>
              <a:t>Université catholique de Louvain (</a:t>
            </a:r>
            <a:r>
              <a:rPr lang="fr-BE" sz="2000" dirty="0" err="1" smtClean="0"/>
              <a:t>Belgium</a:t>
            </a:r>
            <a:r>
              <a:rPr lang="fr-BE" sz="2000" dirty="0" smtClean="0"/>
              <a:t>) </a:t>
            </a:r>
          </a:p>
          <a:p>
            <a:pPr algn="ctr"/>
            <a:r>
              <a:rPr lang="fr-BE" sz="2000" dirty="0" smtClean="0"/>
              <a:t>Patrice Rondao Alface</a:t>
            </a:r>
          </a:p>
          <a:p>
            <a:pPr algn="ctr"/>
            <a:r>
              <a:rPr lang="fr-BE" sz="2000" dirty="0" smtClean="0"/>
              <a:t>Bell </a:t>
            </a:r>
            <a:r>
              <a:rPr lang="fr-BE" sz="2000" dirty="0" err="1" smtClean="0"/>
              <a:t>Labs</a:t>
            </a:r>
            <a:r>
              <a:rPr lang="fr-BE" sz="2000" dirty="0" smtClean="0"/>
              <a:t>, Alcatel-Lucent (</a:t>
            </a:r>
            <a:r>
              <a:rPr lang="fr-BE" sz="2000" dirty="0" err="1" smtClean="0"/>
              <a:t>Belgium</a:t>
            </a:r>
            <a:r>
              <a:rPr lang="fr-BE" sz="2000" dirty="0" smtClean="0"/>
              <a:t>)</a:t>
            </a:r>
          </a:p>
          <a:p>
            <a:pPr algn="ctr"/>
            <a:endParaRPr lang="fr-BE" sz="2400" dirty="0" smtClean="0"/>
          </a:p>
          <a:p>
            <a:pPr algn="ctr"/>
            <a:r>
              <a:rPr lang="fr-BE" sz="2400" dirty="0" smtClean="0"/>
              <a:t>  </a:t>
            </a:r>
            <a:endParaRPr lang="fr-BE" sz="2400" dirty="0"/>
          </a:p>
        </p:txBody>
      </p:sp>
      <p:pic>
        <p:nvPicPr>
          <p:cNvPr id="2052" name="Picture 4" descr="u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121761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smtClean="0"/>
              <a:t>Printing </a:t>
            </a:r>
            <a:r>
              <a:rPr lang="fr-BE" dirty="0" err="1" smtClean="0"/>
              <a:t>side</a:t>
            </a:r>
            <a:r>
              <a:rPr lang="fr-BE" dirty="0" smtClean="0"/>
              <a:t>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Cross standards « </a:t>
            </a:r>
            <a:r>
              <a:rPr lang="fr-BE" dirty="0" err="1" smtClean="0"/>
              <a:t>readable</a:t>
            </a:r>
            <a:r>
              <a:rPr lang="fr-BE" dirty="0" smtClean="0"/>
              <a:t> » </a:t>
            </a:r>
            <a:r>
              <a:rPr lang="fr-BE" dirty="0" err="1" smtClean="0"/>
              <a:t>side</a:t>
            </a:r>
            <a:r>
              <a:rPr lang="fr-BE" dirty="0" smtClean="0"/>
              <a:t>-information:</a:t>
            </a:r>
          </a:p>
          <a:p>
            <a:pPr lvl="1"/>
            <a:r>
              <a:rPr lang="fr-BE" dirty="0" smtClean="0"/>
              <a:t>Type of </a:t>
            </a:r>
            <a:r>
              <a:rPr lang="fr-BE" dirty="0" err="1" smtClean="0"/>
              <a:t>materials</a:t>
            </a:r>
            <a:endParaRPr lang="fr-BE" dirty="0" smtClean="0"/>
          </a:p>
          <a:p>
            <a:pPr lvl="1"/>
            <a:r>
              <a:rPr lang="fr-BE" dirty="0" err="1" smtClean="0"/>
              <a:t>Coulours</a:t>
            </a:r>
            <a:endParaRPr lang="fr-BE" dirty="0" smtClean="0"/>
          </a:p>
          <a:p>
            <a:pPr lvl="1"/>
            <a:r>
              <a:rPr lang="fr-BE" dirty="0" err="1" smtClean="0"/>
              <a:t>Origin</a:t>
            </a:r>
            <a:endParaRPr lang="fr-BE" dirty="0"/>
          </a:p>
          <a:p>
            <a:pPr lvl="1"/>
            <a:r>
              <a:rPr lang="fr-BE" dirty="0" err="1" smtClean="0"/>
              <a:t>Any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type of info ….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err="1" smtClean="0"/>
              <a:t>Watermarking</a:t>
            </a:r>
            <a:r>
              <a:rPr lang="fr-BE" dirty="0" smtClean="0"/>
              <a:t> in a 3D Printing Scenario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3D </a:t>
            </a:r>
            <a:r>
              <a:rPr lang="fr-BE" sz="2400" dirty="0" err="1" smtClean="0"/>
              <a:t>watermarking</a:t>
            </a:r>
            <a:r>
              <a:rPr lang="fr-BE" sz="2400" dirty="0" smtClean="0"/>
              <a:t> </a:t>
            </a:r>
            <a:r>
              <a:rPr lang="fr-BE" sz="2400" dirty="0" err="1" smtClean="0"/>
              <a:t>hides</a:t>
            </a:r>
            <a:r>
              <a:rPr lang="fr-BE" sz="2400" dirty="0" smtClean="0"/>
              <a:t> a </a:t>
            </a:r>
            <a:r>
              <a:rPr lang="fr-BE" sz="2400" b="1" dirty="0" smtClean="0"/>
              <a:t>secret</a:t>
            </a:r>
            <a:r>
              <a:rPr lang="fr-BE" sz="2400" dirty="0" smtClean="0"/>
              <a:t> message via </a:t>
            </a:r>
            <a:r>
              <a:rPr lang="fr-BE" sz="2400" dirty="0" err="1" smtClean="0"/>
              <a:t>small</a:t>
            </a:r>
            <a:r>
              <a:rPr lang="fr-BE" sz="2400" dirty="0" smtClean="0"/>
              <a:t> </a:t>
            </a:r>
            <a:r>
              <a:rPr lang="fr-BE" sz="2400" b="1" dirty="0" err="1" smtClean="0"/>
              <a:t>robust</a:t>
            </a:r>
            <a:r>
              <a:rPr lang="fr-BE" sz="2400" b="1" dirty="0" smtClean="0"/>
              <a:t> </a:t>
            </a:r>
            <a:r>
              <a:rPr lang="fr-BE" sz="2400" dirty="0" smtClean="0"/>
              <a:t>and</a:t>
            </a:r>
            <a:r>
              <a:rPr lang="fr-BE" sz="2400" b="1" dirty="0" smtClean="0"/>
              <a:t> imperceptible</a:t>
            </a:r>
            <a:r>
              <a:rPr lang="fr-BE" sz="2400" dirty="0" smtClean="0"/>
              <a:t> perturbations on the 3D </a:t>
            </a:r>
            <a:r>
              <a:rPr lang="fr-BE" sz="2400" dirty="0" err="1" smtClean="0"/>
              <a:t>object</a:t>
            </a:r>
            <a:r>
              <a:rPr lang="fr-BE" sz="2400" dirty="0" smtClean="0"/>
              <a:t> digital surface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58" y="3540596"/>
            <a:ext cx="2571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26309"/>
            <a:ext cx="25923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 bwMode="auto">
          <a:xfrm>
            <a:off x="3851920" y="4581128"/>
            <a:ext cx="1440160" cy="43204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Surface </a:t>
            </a:r>
            <a:r>
              <a:rPr lang="fr-BE" sz="1600" dirty="0" err="1" smtClean="0"/>
              <a:t>distortion</a:t>
            </a:r>
            <a:r>
              <a:rPr lang="fr-BE" sz="1600" dirty="0" smtClean="0"/>
              <a:t> </a:t>
            </a:r>
            <a:r>
              <a:rPr lang="fr-BE" sz="1600" dirty="0" err="1" smtClean="0"/>
              <a:t>amplified</a:t>
            </a:r>
            <a:r>
              <a:rPr lang="fr-BE" sz="1600" dirty="0" smtClean="0"/>
              <a:t> for </a:t>
            </a:r>
            <a:r>
              <a:rPr lang="fr-BE" sz="1600" dirty="0" err="1" smtClean="0"/>
              <a:t>visualization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err="1" smtClean="0"/>
              <a:t>Watermarking</a:t>
            </a:r>
            <a:r>
              <a:rPr lang="fr-BE" dirty="0" smtClean="0"/>
              <a:t> in a 3D Printing Scenario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838200" y="16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fr-BE" sz="2400" dirty="0" err="1" smtClean="0"/>
              <a:t>Simplest</a:t>
            </a:r>
            <a:r>
              <a:rPr lang="fr-BE" sz="2400" dirty="0" smtClean="0"/>
              <a:t> </a:t>
            </a:r>
            <a:r>
              <a:rPr lang="fr-BE" sz="2400" dirty="0" err="1" smtClean="0"/>
              <a:t>approach</a:t>
            </a:r>
            <a:r>
              <a:rPr lang="fr-BE" sz="2400" dirty="0" smtClean="0"/>
              <a:t>: triangle </a:t>
            </a:r>
            <a:r>
              <a:rPr lang="fr-BE" sz="2400" dirty="0" err="1" smtClean="0"/>
              <a:t>flipping</a:t>
            </a: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endParaRPr lang="fr-BE" sz="2400" dirty="0" smtClean="0"/>
          </a:p>
          <a:p>
            <a:pPr>
              <a:buNone/>
            </a:pPr>
            <a:r>
              <a:rPr lang="fr-BE" sz="2400" dirty="0" err="1" smtClean="0"/>
              <a:t>Other</a:t>
            </a:r>
            <a:r>
              <a:rPr lang="fr-BE" sz="2400" dirty="0" smtClean="0"/>
              <a:t> invariants </a:t>
            </a:r>
            <a:r>
              <a:rPr lang="fr-BE" sz="2400" dirty="0" err="1" smtClean="0"/>
              <a:t>can</a:t>
            </a:r>
            <a:r>
              <a:rPr lang="fr-BE" sz="2400" dirty="0" smtClean="0"/>
              <a:t> </a:t>
            </a:r>
            <a:r>
              <a:rPr lang="fr-BE" sz="2400" dirty="0" err="1" smtClean="0"/>
              <a:t>be</a:t>
            </a:r>
            <a:r>
              <a:rPr lang="fr-BE" sz="2400" dirty="0" smtClean="0"/>
              <a:t> </a:t>
            </a:r>
            <a:r>
              <a:rPr lang="fr-BE" sz="2400" dirty="0" err="1" smtClean="0"/>
              <a:t>modified</a:t>
            </a:r>
            <a:r>
              <a:rPr lang="fr-BE" sz="2400" dirty="0" smtClean="0"/>
              <a:t>:</a:t>
            </a:r>
          </a:p>
          <a:p>
            <a:pPr>
              <a:buNone/>
            </a:pPr>
            <a:r>
              <a:rPr lang="fr-BE" sz="2400" dirty="0" smtClean="0"/>
              <a:t>	</a:t>
            </a:r>
            <a:r>
              <a:rPr lang="fr-BE" sz="2400" dirty="0" err="1" smtClean="0"/>
              <a:t>geometry</a:t>
            </a:r>
            <a:r>
              <a:rPr lang="fr-BE" sz="2400" dirty="0" smtClean="0"/>
              <a:t> </a:t>
            </a:r>
            <a:r>
              <a:rPr lang="fr-BE" sz="2400" dirty="0" err="1" smtClean="0"/>
              <a:t>spectrum</a:t>
            </a:r>
            <a:r>
              <a:rPr lang="fr-BE" sz="2400" dirty="0" smtClean="0"/>
              <a:t>, </a:t>
            </a:r>
            <a:r>
              <a:rPr lang="fr-BE" sz="2400" dirty="0" err="1" smtClean="0"/>
              <a:t>wavelets</a:t>
            </a:r>
            <a:r>
              <a:rPr lang="fr-BE" sz="2400" dirty="0" smtClean="0"/>
              <a:t>, </a:t>
            </a:r>
            <a:r>
              <a:rPr lang="fr-BE" sz="2400" dirty="0" err="1" smtClean="0"/>
              <a:t>histogram</a:t>
            </a:r>
            <a:r>
              <a:rPr lang="fr-BE" sz="2400" dirty="0" smtClean="0"/>
              <a:t> of distances to the center of </a:t>
            </a:r>
            <a:r>
              <a:rPr lang="fr-BE" sz="2400" dirty="0" err="1" smtClean="0"/>
              <a:t>gravity</a:t>
            </a:r>
            <a:r>
              <a:rPr lang="fr-BE" sz="2400" dirty="0" smtClean="0"/>
              <a:t>…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448" y="6284168"/>
            <a:ext cx="1905000" cy="457200"/>
          </a:xfrm>
        </p:spPr>
        <p:txBody>
          <a:bodyPr/>
          <a:lstStyle/>
          <a:p>
            <a:fld id="{0911BF94-A5C3-4E3E-8B02-6BCDAAAF3FE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74031" y="465291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974031" y="2492325"/>
            <a:ext cx="2016125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2990156" y="2492325"/>
            <a:ext cx="576262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278956" y="2492325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89931" y="47973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1	      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97768" y="429255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782318" y="426715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206056" y="242088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5651822" y="465291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5651822" y="2492325"/>
            <a:ext cx="2016125" cy="2160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7667947" y="2492325"/>
            <a:ext cx="576262" cy="2160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956747" y="2492325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867722" y="47973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1	      0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5651822" y="2492325"/>
            <a:ext cx="719137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6370959" y="2492325"/>
            <a:ext cx="1873250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flipH="1">
            <a:off x="6732909" y="2492325"/>
            <a:ext cx="647700" cy="360363"/>
          </a:xfrm>
          <a:custGeom>
            <a:avLst/>
            <a:gdLst>
              <a:gd name="G0" fmla="+- -1585897 0 0"/>
              <a:gd name="G1" fmla="+- -10855093 0 0"/>
              <a:gd name="G2" fmla="+- -1585897 0 -10855093"/>
              <a:gd name="G3" fmla="+- 10800 0 0"/>
              <a:gd name="G4" fmla="+- 0 0 -15858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77 0 0"/>
              <a:gd name="G9" fmla="+- 0 0 -10855093"/>
              <a:gd name="G10" fmla="+- 7777 0 2700"/>
              <a:gd name="G11" fmla="cos G10 -1585897"/>
              <a:gd name="G12" fmla="sin G10 -1585897"/>
              <a:gd name="G13" fmla="cos 13500 -1585897"/>
              <a:gd name="G14" fmla="sin 13500 -1585897"/>
              <a:gd name="G15" fmla="+- G11 10800 0"/>
              <a:gd name="G16" fmla="+- G12 10800 0"/>
              <a:gd name="G17" fmla="+- G13 10800 0"/>
              <a:gd name="G18" fmla="+- G14 10800 0"/>
              <a:gd name="G19" fmla="*/ 7777 1 2"/>
              <a:gd name="G20" fmla="+- G19 5400 0"/>
              <a:gd name="G21" fmla="cos G20 -1585897"/>
              <a:gd name="G22" fmla="sin G20 -1585897"/>
              <a:gd name="G23" fmla="+- G21 10800 0"/>
              <a:gd name="G24" fmla="+- G12 G23 G22"/>
              <a:gd name="G25" fmla="+- G22 G23 G11"/>
              <a:gd name="G26" fmla="cos 10800 -1585897"/>
              <a:gd name="G27" fmla="sin 10800 -1585897"/>
              <a:gd name="G28" fmla="cos 7777 -1585897"/>
              <a:gd name="G29" fmla="sin 7777 -15858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55093"/>
              <a:gd name="G36" fmla="sin G34 -10855093"/>
              <a:gd name="G37" fmla="+/ -10855093 -15858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77 G39"/>
              <a:gd name="G43" fmla="sin 777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874 w 21600"/>
              <a:gd name="T5" fmla="*/ 39 h 21600"/>
              <a:gd name="T6" fmla="*/ 1801 w 21600"/>
              <a:gd name="T7" fmla="*/ 8495 h 21600"/>
              <a:gd name="T8" fmla="*/ 10133 w 21600"/>
              <a:gd name="T9" fmla="*/ 3051 h 21600"/>
              <a:gd name="T10" fmla="*/ 23113 w 21600"/>
              <a:gd name="T11" fmla="*/ 5266 h 21600"/>
              <a:gd name="T12" fmla="*/ 20998 w 21600"/>
              <a:gd name="T13" fmla="*/ 10834 h 21600"/>
              <a:gd name="T14" fmla="*/ 15430 w 21600"/>
              <a:gd name="T15" fmla="*/ 871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893" y="7612"/>
                </a:moveTo>
                <a:cubicBezTo>
                  <a:pt x="16638" y="4819"/>
                  <a:pt x="13861" y="3023"/>
                  <a:pt x="10800" y="3023"/>
                </a:cubicBezTo>
                <a:cubicBezTo>
                  <a:pt x="7247" y="3022"/>
                  <a:pt x="4147" y="5429"/>
                  <a:pt x="3266" y="8870"/>
                </a:cubicBezTo>
                <a:lnTo>
                  <a:pt x="337" y="8120"/>
                </a:lnTo>
                <a:cubicBezTo>
                  <a:pt x="1561" y="3342"/>
                  <a:pt x="5867" y="-1"/>
                  <a:pt x="10800" y="0"/>
                </a:cubicBezTo>
                <a:cubicBezTo>
                  <a:pt x="15051" y="0"/>
                  <a:pt x="18908" y="2494"/>
                  <a:pt x="20650" y="6373"/>
                </a:cubicBezTo>
                <a:lnTo>
                  <a:pt x="23113" y="5266"/>
                </a:lnTo>
                <a:lnTo>
                  <a:pt x="20998" y="10834"/>
                </a:lnTo>
                <a:lnTo>
                  <a:pt x="15430" y="8718"/>
                </a:lnTo>
                <a:lnTo>
                  <a:pt x="17893" y="761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75559" y="429255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60109" y="42719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651822" y="249232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B0601"/>
                </a:solidFill>
              </a:rPr>
              <a:t>c</a:t>
            </a:r>
            <a:r>
              <a:rPr lang="en-US" baseline="-25000">
                <a:solidFill>
                  <a:srgbClr val="CB0601"/>
                </a:solidFill>
              </a:rPr>
              <a:t>w</a:t>
            </a:r>
            <a:endParaRPr lang="en-US">
              <a:solidFill>
                <a:srgbClr val="CB06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3D Watermarking</a:t>
            </a:r>
            <a:br>
              <a:rPr lang="en-US" sz="4000"/>
            </a:br>
            <a:r>
              <a:rPr lang="en-US" sz="4000"/>
              <a:t> </a:t>
            </a:r>
            <a:r>
              <a:rPr lang="en-US" sz="3600"/>
              <a:t>simple examples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5148263" y="623887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5148263" y="4078288"/>
            <a:ext cx="2016125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7164388" y="4078288"/>
            <a:ext cx="576262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6453188" y="407828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364163" y="63833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   1	      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572000" y="58785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956550" y="58531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380288" y="400685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35425"/>
            <a:ext cx="30876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60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772400" cy="4535487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Spatial technique </a:t>
            </a:r>
            <a:r>
              <a:rPr lang="en-US" sz="1800" dirty="0"/>
              <a:t>(modify point coordinates or connectivity)</a:t>
            </a:r>
          </a:p>
          <a:p>
            <a:pPr lvl="2"/>
            <a:r>
              <a:rPr lang="en-US" sz="2000" dirty="0"/>
              <a:t>Define a traversal with a secret key</a:t>
            </a:r>
          </a:p>
          <a:p>
            <a:pPr lvl="2"/>
            <a:r>
              <a:rPr lang="en-US" sz="2000" dirty="0"/>
              <a:t>Imperceptible and automatic detection</a:t>
            </a:r>
          </a:p>
          <a:p>
            <a:pPr lvl="2"/>
            <a:r>
              <a:rPr lang="en-US" sz="2000" dirty="0"/>
              <a:t>Synchronization? -&gt; Fragile</a:t>
            </a:r>
            <a:endParaRPr lang="en-US" sz="2000" i="1" dirty="0"/>
          </a:p>
          <a:p>
            <a:pPr>
              <a:buFont typeface="Wingdings" pitchFamily="2" charset="2"/>
              <a:buNone/>
            </a:pPr>
            <a:endParaRPr lang="en-US" sz="2800" i="1" dirty="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6119813" y="260350"/>
            <a:ext cx="3132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Cayre</a:t>
            </a:r>
            <a:r>
              <a:rPr lang="en-US" sz="1200" dirty="0">
                <a:solidFill>
                  <a:srgbClr val="000000"/>
                </a:solidFill>
              </a:rPr>
              <a:t>, F., </a:t>
            </a:r>
            <a:r>
              <a:rPr lang="en-US" sz="1200" dirty="0" err="1">
                <a:solidFill>
                  <a:srgbClr val="000000"/>
                </a:solidFill>
              </a:rPr>
              <a:t>Devillers</a:t>
            </a:r>
            <a:r>
              <a:rPr lang="en-US" sz="1200" dirty="0">
                <a:solidFill>
                  <a:srgbClr val="000000"/>
                </a:solidFill>
              </a:rPr>
              <a:t>, O., Schmitt, F., Maître, H., B. Macq Watermarking 3D triangle meshes for authentication and integrity, INRIARR-5223, 2004. </a:t>
            </a:r>
          </a:p>
        </p:txBody>
      </p:sp>
    </p:spTree>
    <p:extLst>
      <p:ext uri="{BB962C8B-B14F-4D97-AF65-F5344CB8AC3E}">
        <p14:creationId xmlns:p14="http://schemas.microsoft.com/office/powerpoint/2010/main" val="34818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en-US" sz="3200"/>
              <a:t>3D Shapes vs. audio, image and video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60575"/>
            <a:ext cx="5616575" cy="460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Irregular sampling and no natural sample ordering</a:t>
            </a:r>
          </a:p>
          <a:p>
            <a:pPr>
              <a:lnSpc>
                <a:spcPct val="90000"/>
              </a:lnSpc>
            </a:pPr>
            <a:r>
              <a:rPr lang="en-US" sz="2800"/>
              <a:t>Many possible meshes for the same shape</a:t>
            </a:r>
          </a:p>
          <a:p>
            <a:pPr>
              <a:lnSpc>
                <a:spcPct val="90000"/>
              </a:lnSpc>
            </a:pPr>
            <a:r>
              <a:rPr lang="en-US" sz="2800"/>
              <a:t>Piecewise-linear surface : not differentiable… curvature?</a:t>
            </a:r>
          </a:p>
          <a:p>
            <a:pPr>
              <a:lnSpc>
                <a:spcPct val="90000"/>
              </a:lnSpc>
            </a:pPr>
            <a:r>
              <a:rPr lang="en-US" sz="2800"/>
              <a:t>Compression standards?</a:t>
            </a:r>
          </a:p>
          <a:p>
            <a:pPr>
              <a:lnSpc>
                <a:spcPct val="90000"/>
              </a:lnSpc>
            </a:pPr>
            <a:r>
              <a:rPr lang="en-US" sz="2800"/>
              <a:t>Transform domains?</a:t>
            </a:r>
          </a:p>
          <a:p>
            <a:pPr>
              <a:lnSpc>
                <a:spcPct val="90000"/>
              </a:lnSpc>
            </a:pPr>
            <a:r>
              <a:rPr lang="en-US" sz="2800"/>
              <a:t>Wide variety of manipulations and attacks</a:t>
            </a:r>
          </a:p>
        </p:txBody>
      </p:sp>
      <p:pic>
        <p:nvPicPr>
          <p:cNvPr id="79876" name="Picture 4" descr="irregfeline_close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676767"/>
              </a:clrFrom>
              <a:clrTo>
                <a:srgbClr val="676767">
                  <a:alpha val="0"/>
                </a:srgbClr>
              </a:clrTo>
            </a:clrChange>
          </a:blip>
          <a:srcRect l="864" t="575"/>
          <a:stretch>
            <a:fillRect/>
          </a:stretch>
        </p:blipFill>
        <p:spPr>
          <a:xfrm>
            <a:off x="6362700" y="1900238"/>
            <a:ext cx="2386013" cy="2386012"/>
          </a:xfrm>
          <a:noFill/>
          <a:ln/>
        </p:spPr>
      </p:pic>
      <p:pic>
        <p:nvPicPr>
          <p:cNvPr id="79877" name="Picture 5" descr="feline4_close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676767"/>
              </a:clrFrom>
              <a:clrTo>
                <a:srgbClr val="676767">
                  <a:alpha val="0"/>
                </a:srgbClr>
              </a:clrTo>
            </a:clrChange>
          </a:blip>
          <a:srcRect l="1152" t="575"/>
          <a:stretch>
            <a:fillRect/>
          </a:stretch>
        </p:blipFill>
        <p:spPr>
          <a:xfrm>
            <a:off x="6362700" y="4356100"/>
            <a:ext cx="2386013" cy="23860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05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3D Watermarking</a:t>
            </a:r>
            <a:br>
              <a:rPr lang="en-US" sz="4000"/>
            </a:br>
            <a:r>
              <a:rPr lang="en-US" sz="4000"/>
              <a:t> </a:t>
            </a:r>
            <a:r>
              <a:rPr lang="en-US" sz="3600"/>
              <a:t>detection blind vs. non-blind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122488"/>
            <a:ext cx="322897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Non-blind detection: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Registration and re-sampling of the suspect mesh w.r.t. original mesh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Blind detection: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The original mesh is not available: robust synchronization tools are needed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ym typeface="Symbol" pitchFamily="18" charset="2"/>
              </a:rPr>
              <a:t> </a:t>
            </a:r>
            <a:r>
              <a:rPr lang="en-US" sz="2000"/>
              <a:t>Attacks?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</p:txBody>
      </p:sp>
      <p:grpSp>
        <p:nvGrpSpPr>
          <p:cNvPr id="142340" name="Group 4"/>
          <p:cNvGrpSpPr>
            <a:grpSpLocks noChangeAspect="1"/>
          </p:cNvGrpSpPr>
          <p:nvPr/>
        </p:nvGrpSpPr>
        <p:grpSpPr bwMode="auto">
          <a:xfrm>
            <a:off x="3892550" y="1752600"/>
            <a:ext cx="3703638" cy="2468563"/>
            <a:chOff x="2880" y="1845"/>
            <a:chExt cx="2786" cy="1857"/>
          </a:xfrm>
        </p:grpSpPr>
        <p:sp>
          <p:nvSpPr>
            <p:cNvPr id="14234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0" y="1845"/>
              <a:ext cx="2786" cy="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2880" y="1847"/>
              <a:ext cx="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2343" name="Freeform 7"/>
            <p:cNvSpPr>
              <a:spLocks/>
            </p:cNvSpPr>
            <p:nvPr/>
          </p:nvSpPr>
          <p:spPr bwMode="auto">
            <a:xfrm>
              <a:off x="3742" y="2781"/>
              <a:ext cx="1023" cy="1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1022" y="112"/>
                </a:cxn>
                <a:cxn ang="0">
                  <a:pos x="1023" y="93"/>
                </a:cxn>
                <a:cxn ang="0">
                  <a:pos x="2" y="0"/>
                </a:cxn>
              </a:cxnLst>
              <a:rect l="0" t="0" r="r" b="b"/>
              <a:pathLst>
                <a:path w="1023" h="112">
                  <a:moveTo>
                    <a:pt x="2" y="0"/>
                  </a:moveTo>
                  <a:lnTo>
                    <a:pt x="0" y="19"/>
                  </a:lnTo>
                  <a:lnTo>
                    <a:pt x="1022" y="112"/>
                  </a:lnTo>
                  <a:lnTo>
                    <a:pt x="1023" y="9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4" name="Freeform 8"/>
            <p:cNvSpPr>
              <a:spLocks/>
            </p:cNvSpPr>
            <p:nvPr/>
          </p:nvSpPr>
          <p:spPr bwMode="auto">
            <a:xfrm>
              <a:off x="3004" y="2141"/>
              <a:ext cx="2605" cy="129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14" y="0"/>
                </a:cxn>
                <a:cxn ang="0">
                  <a:pos x="2507" y="464"/>
                </a:cxn>
                <a:cxn ang="0">
                  <a:pos x="2605" y="1299"/>
                </a:cxn>
                <a:cxn ang="0">
                  <a:pos x="1021" y="1299"/>
                </a:cxn>
                <a:cxn ang="0">
                  <a:pos x="0" y="928"/>
                </a:cxn>
                <a:cxn ang="0">
                  <a:pos x="0" y="92"/>
                </a:cxn>
              </a:cxnLst>
              <a:rect l="0" t="0" r="r" b="b"/>
              <a:pathLst>
                <a:path w="2605" h="1299">
                  <a:moveTo>
                    <a:pt x="0" y="92"/>
                  </a:moveTo>
                  <a:lnTo>
                    <a:pt x="1114" y="0"/>
                  </a:lnTo>
                  <a:lnTo>
                    <a:pt x="2507" y="464"/>
                  </a:lnTo>
                  <a:lnTo>
                    <a:pt x="2605" y="1299"/>
                  </a:lnTo>
                  <a:lnTo>
                    <a:pt x="1021" y="1299"/>
                  </a:lnTo>
                  <a:lnTo>
                    <a:pt x="0" y="928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3016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5" name="Freeform 9"/>
            <p:cNvSpPr>
              <a:spLocks/>
            </p:cNvSpPr>
            <p:nvPr/>
          </p:nvSpPr>
          <p:spPr bwMode="auto">
            <a:xfrm>
              <a:off x="2995" y="2226"/>
              <a:ext cx="753" cy="57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5"/>
                </a:cxn>
                <a:cxn ang="0">
                  <a:pos x="742" y="572"/>
                </a:cxn>
                <a:cxn ang="0">
                  <a:pos x="753" y="557"/>
                </a:cxn>
                <a:cxn ang="0">
                  <a:pos x="10" y="0"/>
                </a:cxn>
              </a:cxnLst>
              <a:rect l="0" t="0" r="r" b="b"/>
              <a:pathLst>
                <a:path w="753" h="572">
                  <a:moveTo>
                    <a:pt x="10" y="0"/>
                  </a:moveTo>
                  <a:lnTo>
                    <a:pt x="0" y="15"/>
                  </a:lnTo>
                  <a:lnTo>
                    <a:pt x="742" y="572"/>
                  </a:lnTo>
                  <a:lnTo>
                    <a:pt x="753" y="55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6" name="Freeform 10"/>
            <p:cNvSpPr>
              <a:spLocks/>
            </p:cNvSpPr>
            <p:nvPr/>
          </p:nvSpPr>
          <p:spPr bwMode="auto">
            <a:xfrm>
              <a:off x="3736" y="2136"/>
              <a:ext cx="385" cy="661"/>
            </a:xfrm>
            <a:custGeom>
              <a:avLst/>
              <a:gdLst/>
              <a:ahLst/>
              <a:cxnLst>
                <a:cxn ang="0">
                  <a:pos x="385" y="11"/>
                </a:cxn>
                <a:cxn ang="0">
                  <a:pos x="371" y="0"/>
                </a:cxn>
                <a:cxn ang="0">
                  <a:pos x="0" y="650"/>
                </a:cxn>
                <a:cxn ang="0">
                  <a:pos x="14" y="661"/>
                </a:cxn>
                <a:cxn ang="0">
                  <a:pos x="385" y="11"/>
                </a:cxn>
              </a:cxnLst>
              <a:rect l="0" t="0" r="r" b="b"/>
              <a:pathLst>
                <a:path w="385" h="661">
                  <a:moveTo>
                    <a:pt x="385" y="11"/>
                  </a:moveTo>
                  <a:lnTo>
                    <a:pt x="371" y="0"/>
                  </a:lnTo>
                  <a:lnTo>
                    <a:pt x="0" y="650"/>
                  </a:lnTo>
                  <a:lnTo>
                    <a:pt x="14" y="661"/>
                  </a:lnTo>
                  <a:lnTo>
                    <a:pt x="385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7" name="Freeform 11"/>
            <p:cNvSpPr>
              <a:spLocks/>
            </p:cNvSpPr>
            <p:nvPr/>
          </p:nvSpPr>
          <p:spPr bwMode="auto">
            <a:xfrm>
              <a:off x="4107" y="2134"/>
              <a:ext cx="663" cy="757"/>
            </a:xfrm>
            <a:custGeom>
              <a:avLst/>
              <a:gdLst/>
              <a:ahLst/>
              <a:cxnLst>
                <a:cxn ang="0">
                  <a:pos x="650" y="757"/>
                </a:cxn>
                <a:cxn ang="0">
                  <a:pos x="663" y="743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650" y="757"/>
                </a:cxn>
              </a:cxnLst>
              <a:rect l="0" t="0" r="r" b="b"/>
              <a:pathLst>
                <a:path w="663" h="757">
                  <a:moveTo>
                    <a:pt x="650" y="757"/>
                  </a:moveTo>
                  <a:lnTo>
                    <a:pt x="663" y="743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650" y="7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auto">
            <a:xfrm>
              <a:off x="2996" y="2783"/>
              <a:ext cx="749" cy="295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6" y="295"/>
                </a:cxn>
                <a:cxn ang="0">
                  <a:pos x="749" y="17"/>
                </a:cxn>
                <a:cxn ang="0">
                  <a:pos x="743" y="0"/>
                </a:cxn>
                <a:cxn ang="0">
                  <a:pos x="0" y="278"/>
                </a:cxn>
              </a:cxnLst>
              <a:rect l="0" t="0" r="r" b="b"/>
              <a:pathLst>
                <a:path w="749" h="295">
                  <a:moveTo>
                    <a:pt x="0" y="278"/>
                  </a:moveTo>
                  <a:lnTo>
                    <a:pt x="6" y="295"/>
                  </a:lnTo>
                  <a:lnTo>
                    <a:pt x="749" y="17"/>
                  </a:lnTo>
                  <a:lnTo>
                    <a:pt x="743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49" name="Freeform 13"/>
            <p:cNvSpPr>
              <a:spLocks/>
            </p:cNvSpPr>
            <p:nvPr/>
          </p:nvSpPr>
          <p:spPr bwMode="auto">
            <a:xfrm>
              <a:off x="3734" y="2787"/>
              <a:ext cx="294" cy="658"/>
            </a:xfrm>
            <a:custGeom>
              <a:avLst/>
              <a:gdLst/>
              <a:ahLst/>
              <a:cxnLst>
                <a:cxn ang="0">
                  <a:pos x="279" y="658"/>
                </a:cxn>
                <a:cxn ang="0">
                  <a:pos x="294" y="650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279" y="658"/>
                </a:cxn>
              </a:cxnLst>
              <a:rect l="0" t="0" r="r" b="b"/>
              <a:pathLst>
                <a:path w="294" h="658">
                  <a:moveTo>
                    <a:pt x="279" y="658"/>
                  </a:moveTo>
                  <a:lnTo>
                    <a:pt x="294" y="65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279" y="65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0" name="Freeform 14"/>
            <p:cNvSpPr>
              <a:spLocks/>
            </p:cNvSpPr>
            <p:nvPr/>
          </p:nvSpPr>
          <p:spPr bwMode="auto">
            <a:xfrm>
              <a:off x="4016" y="2876"/>
              <a:ext cx="754" cy="572"/>
            </a:xfrm>
            <a:custGeom>
              <a:avLst/>
              <a:gdLst/>
              <a:ahLst/>
              <a:cxnLst>
                <a:cxn ang="0">
                  <a:pos x="754" y="15"/>
                </a:cxn>
                <a:cxn ang="0">
                  <a:pos x="743" y="0"/>
                </a:cxn>
                <a:cxn ang="0">
                  <a:pos x="0" y="557"/>
                </a:cxn>
                <a:cxn ang="0">
                  <a:pos x="11" y="572"/>
                </a:cxn>
                <a:cxn ang="0">
                  <a:pos x="754" y="15"/>
                </a:cxn>
              </a:cxnLst>
              <a:rect l="0" t="0" r="r" b="b"/>
              <a:pathLst>
                <a:path w="754" h="572">
                  <a:moveTo>
                    <a:pt x="754" y="15"/>
                  </a:moveTo>
                  <a:lnTo>
                    <a:pt x="743" y="0"/>
                  </a:lnTo>
                  <a:lnTo>
                    <a:pt x="0" y="557"/>
                  </a:lnTo>
                  <a:lnTo>
                    <a:pt x="11" y="572"/>
                  </a:lnTo>
                  <a:lnTo>
                    <a:pt x="754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1" name="Freeform 15"/>
            <p:cNvSpPr>
              <a:spLocks/>
            </p:cNvSpPr>
            <p:nvPr/>
          </p:nvSpPr>
          <p:spPr bwMode="auto">
            <a:xfrm>
              <a:off x="4754" y="2871"/>
              <a:ext cx="858" cy="5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5"/>
                </a:cxn>
                <a:cxn ang="0">
                  <a:pos x="849" y="573"/>
                </a:cxn>
                <a:cxn ang="0">
                  <a:pos x="858" y="557"/>
                </a:cxn>
                <a:cxn ang="0">
                  <a:pos x="10" y="0"/>
                </a:cxn>
              </a:cxnLst>
              <a:rect l="0" t="0" r="r" b="b"/>
              <a:pathLst>
                <a:path w="858" h="573">
                  <a:moveTo>
                    <a:pt x="10" y="0"/>
                  </a:moveTo>
                  <a:lnTo>
                    <a:pt x="0" y="15"/>
                  </a:lnTo>
                  <a:lnTo>
                    <a:pt x="849" y="573"/>
                  </a:lnTo>
                  <a:lnTo>
                    <a:pt x="858" y="55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4761" y="2597"/>
              <a:ext cx="749" cy="296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6" y="296"/>
                </a:cxn>
                <a:cxn ang="0">
                  <a:pos x="749" y="17"/>
                </a:cxn>
                <a:cxn ang="0">
                  <a:pos x="742" y="0"/>
                </a:cxn>
                <a:cxn ang="0">
                  <a:pos x="0" y="279"/>
                </a:cxn>
              </a:cxnLst>
              <a:rect l="0" t="0" r="r" b="b"/>
              <a:pathLst>
                <a:path w="749" h="296">
                  <a:moveTo>
                    <a:pt x="0" y="279"/>
                  </a:moveTo>
                  <a:lnTo>
                    <a:pt x="6" y="296"/>
                  </a:lnTo>
                  <a:lnTo>
                    <a:pt x="749" y="17"/>
                  </a:lnTo>
                  <a:lnTo>
                    <a:pt x="742" y="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3" name="Freeform 17"/>
            <p:cNvSpPr>
              <a:spLocks/>
            </p:cNvSpPr>
            <p:nvPr/>
          </p:nvSpPr>
          <p:spPr bwMode="auto">
            <a:xfrm>
              <a:off x="3050" y="2032"/>
              <a:ext cx="2508" cy="1300"/>
            </a:xfrm>
            <a:custGeom>
              <a:avLst/>
              <a:gdLst/>
              <a:ahLst/>
              <a:cxnLst>
                <a:cxn ang="0">
                  <a:pos x="93" y="56"/>
                </a:cxn>
                <a:cxn ang="0">
                  <a:pos x="1115" y="0"/>
                </a:cxn>
                <a:cxn ang="0">
                  <a:pos x="2508" y="464"/>
                </a:cxn>
                <a:cxn ang="0">
                  <a:pos x="2472" y="1183"/>
                </a:cxn>
                <a:cxn ang="0">
                  <a:pos x="1022" y="1300"/>
                </a:cxn>
                <a:cxn ang="0">
                  <a:pos x="0" y="929"/>
                </a:cxn>
                <a:cxn ang="0">
                  <a:pos x="93" y="56"/>
                </a:cxn>
              </a:cxnLst>
              <a:rect l="0" t="0" r="r" b="b"/>
              <a:pathLst>
                <a:path w="2508" h="1300">
                  <a:moveTo>
                    <a:pt x="93" y="56"/>
                  </a:moveTo>
                  <a:lnTo>
                    <a:pt x="1115" y="0"/>
                  </a:lnTo>
                  <a:lnTo>
                    <a:pt x="2508" y="464"/>
                  </a:lnTo>
                  <a:lnTo>
                    <a:pt x="2472" y="1183"/>
                  </a:lnTo>
                  <a:lnTo>
                    <a:pt x="1022" y="1300"/>
                  </a:lnTo>
                  <a:lnTo>
                    <a:pt x="0" y="929"/>
                  </a:lnTo>
                  <a:lnTo>
                    <a:pt x="93" y="56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4" name="Freeform 18"/>
            <p:cNvSpPr>
              <a:spLocks/>
            </p:cNvSpPr>
            <p:nvPr/>
          </p:nvSpPr>
          <p:spPr bwMode="auto">
            <a:xfrm>
              <a:off x="3135" y="2086"/>
              <a:ext cx="1129" cy="5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7"/>
                </a:cxn>
                <a:cxn ang="0">
                  <a:pos x="1121" y="545"/>
                </a:cxn>
                <a:cxn ang="0">
                  <a:pos x="1129" y="528"/>
                </a:cxn>
                <a:cxn ang="0">
                  <a:pos x="8" y="0"/>
                </a:cxn>
              </a:cxnLst>
              <a:rect l="0" t="0" r="r" b="b"/>
              <a:pathLst>
                <a:path w="1129" h="545">
                  <a:moveTo>
                    <a:pt x="8" y="0"/>
                  </a:moveTo>
                  <a:lnTo>
                    <a:pt x="0" y="17"/>
                  </a:lnTo>
                  <a:lnTo>
                    <a:pt x="1121" y="545"/>
                  </a:lnTo>
                  <a:lnTo>
                    <a:pt x="1129" y="5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4157" y="2031"/>
              <a:ext cx="111" cy="59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3"/>
                </a:cxn>
                <a:cxn ang="0">
                  <a:pos x="94" y="592"/>
                </a:cxn>
                <a:cxn ang="0">
                  <a:pos x="111" y="589"/>
                </a:cxn>
                <a:cxn ang="0">
                  <a:pos x="17" y="0"/>
                </a:cxn>
              </a:cxnLst>
              <a:rect l="0" t="0" r="r" b="b"/>
              <a:pathLst>
                <a:path w="111" h="592">
                  <a:moveTo>
                    <a:pt x="17" y="0"/>
                  </a:moveTo>
                  <a:lnTo>
                    <a:pt x="0" y="3"/>
                  </a:lnTo>
                  <a:lnTo>
                    <a:pt x="94" y="592"/>
                  </a:lnTo>
                  <a:lnTo>
                    <a:pt x="111" y="5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3049" y="2614"/>
              <a:ext cx="1213" cy="356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4" y="356"/>
                </a:cxn>
                <a:cxn ang="0">
                  <a:pos x="1213" y="17"/>
                </a:cxn>
                <a:cxn ang="0">
                  <a:pos x="1209" y="0"/>
                </a:cxn>
                <a:cxn ang="0">
                  <a:pos x="0" y="339"/>
                </a:cxn>
              </a:cxnLst>
              <a:rect l="0" t="0" r="r" b="b"/>
              <a:pathLst>
                <a:path w="1213" h="356">
                  <a:moveTo>
                    <a:pt x="0" y="339"/>
                  </a:moveTo>
                  <a:lnTo>
                    <a:pt x="4" y="356"/>
                  </a:lnTo>
                  <a:lnTo>
                    <a:pt x="1213" y="17"/>
                  </a:lnTo>
                  <a:lnTo>
                    <a:pt x="1209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7" name="Freeform 21"/>
            <p:cNvSpPr>
              <a:spLocks/>
            </p:cNvSpPr>
            <p:nvPr/>
          </p:nvSpPr>
          <p:spPr bwMode="auto">
            <a:xfrm>
              <a:off x="4064" y="2620"/>
              <a:ext cx="204" cy="715"/>
            </a:xfrm>
            <a:custGeom>
              <a:avLst/>
              <a:gdLst/>
              <a:ahLst/>
              <a:cxnLst>
                <a:cxn ang="0">
                  <a:pos x="0" y="711"/>
                </a:cxn>
                <a:cxn ang="0">
                  <a:pos x="17" y="715"/>
                </a:cxn>
                <a:cxn ang="0">
                  <a:pos x="204" y="5"/>
                </a:cxn>
                <a:cxn ang="0">
                  <a:pos x="187" y="0"/>
                </a:cxn>
                <a:cxn ang="0">
                  <a:pos x="0" y="711"/>
                </a:cxn>
              </a:cxnLst>
              <a:rect l="0" t="0" r="r" b="b"/>
              <a:pathLst>
                <a:path w="204" h="715">
                  <a:moveTo>
                    <a:pt x="0" y="711"/>
                  </a:moveTo>
                  <a:lnTo>
                    <a:pt x="17" y="715"/>
                  </a:lnTo>
                  <a:lnTo>
                    <a:pt x="204" y="5"/>
                  </a:lnTo>
                  <a:lnTo>
                    <a:pt x="187" y="0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8" name="Freeform 22"/>
            <p:cNvSpPr>
              <a:spLocks/>
            </p:cNvSpPr>
            <p:nvPr/>
          </p:nvSpPr>
          <p:spPr bwMode="auto">
            <a:xfrm>
              <a:off x="4256" y="2614"/>
              <a:ext cx="1271" cy="61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7"/>
                </a:cxn>
                <a:cxn ang="0">
                  <a:pos x="1263" y="610"/>
                </a:cxn>
                <a:cxn ang="0">
                  <a:pos x="1271" y="593"/>
                </a:cxn>
                <a:cxn ang="0">
                  <a:pos x="8" y="0"/>
                </a:cxn>
              </a:cxnLst>
              <a:rect l="0" t="0" r="r" b="b"/>
              <a:pathLst>
                <a:path w="1271" h="610">
                  <a:moveTo>
                    <a:pt x="8" y="0"/>
                  </a:moveTo>
                  <a:lnTo>
                    <a:pt x="0" y="17"/>
                  </a:lnTo>
                  <a:lnTo>
                    <a:pt x="1263" y="610"/>
                  </a:lnTo>
                  <a:lnTo>
                    <a:pt x="1271" y="5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9" name="Freeform 23"/>
            <p:cNvSpPr>
              <a:spLocks/>
            </p:cNvSpPr>
            <p:nvPr/>
          </p:nvSpPr>
          <p:spPr bwMode="auto">
            <a:xfrm>
              <a:off x="4259" y="2487"/>
              <a:ext cx="1300" cy="144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2" y="144"/>
                </a:cxn>
                <a:cxn ang="0">
                  <a:pos x="1300" y="19"/>
                </a:cxn>
                <a:cxn ang="0">
                  <a:pos x="1299" y="0"/>
                </a:cxn>
                <a:cxn ang="0">
                  <a:pos x="0" y="126"/>
                </a:cxn>
              </a:cxnLst>
              <a:rect l="0" t="0" r="r" b="b"/>
              <a:pathLst>
                <a:path w="1300" h="144">
                  <a:moveTo>
                    <a:pt x="0" y="126"/>
                  </a:moveTo>
                  <a:lnTo>
                    <a:pt x="2" y="144"/>
                  </a:lnTo>
                  <a:lnTo>
                    <a:pt x="1300" y="19"/>
                  </a:lnTo>
                  <a:lnTo>
                    <a:pt x="1299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0" name="Freeform 24"/>
            <p:cNvSpPr>
              <a:spLocks/>
            </p:cNvSpPr>
            <p:nvPr/>
          </p:nvSpPr>
          <p:spPr bwMode="auto">
            <a:xfrm>
              <a:off x="2999" y="1955"/>
              <a:ext cx="2508" cy="1300"/>
            </a:xfrm>
            <a:custGeom>
              <a:avLst/>
              <a:gdLst/>
              <a:ahLst/>
              <a:cxnLst>
                <a:cxn ang="0">
                  <a:pos x="93" y="56"/>
                </a:cxn>
                <a:cxn ang="0">
                  <a:pos x="1115" y="0"/>
                </a:cxn>
                <a:cxn ang="0">
                  <a:pos x="2508" y="464"/>
                </a:cxn>
                <a:cxn ang="0">
                  <a:pos x="2474" y="1182"/>
                </a:cxn>
                <a:cxn ang="0">
                  <a:pos x="1022" y="1300"/>
                </a:cxn>
                <a:cxn ang="0">
                  <a:pos x="0" y="928"/>
                </a:cxn>
                <a:cxn ang="0">
                  <a:pos x="93" y="56"/>
                </a:cxn>
              </a:cxnLst>
              <a:rect l="0" t="0" r="r" b="b"/>
              <a:pathLst>
                <a:path w="2508" h="1300">
                  <a:moveTo>
                    <a:pt x="93" y="56"/>
                  </a:moveTo>
                  <a:lnTo>
                    <a:pt x="1115" y="0"/>
                  </a:lnTo>
                  <a:lnTo>
                    <a:pt x="2508" y="464"/>
                  </a:lnTo>
                  <a:lnTo>
                    <a:pt x="2474" y="1182"/>
                  </a:lnTo>
                  <a:lnTo>
                    <a:pt x="1022" y="1300"/>
                  </a:lnTo>
                  <a:lnTo>
                    <a:pt x="0" y="928"/>
                  </a:lnTo>
                  <a:lnTo>
                    <a:pt x="93" y="56"/>
                  </a:lnTo>
                  <a:close/>
                </a:path>
              </a:pathLst>
            </a:custGeom>
            <a:noFill/>
            <a:ln w="30163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1" name="Freeform 25"/>
            <p:cNvSpPr>
              <a:spLocks/>
            </p:cNvSpPr>
            <p:nvPr/>
          </p:nvSpPr>
          <p:spPr bwMode="auto">
            <a:xfrm>
              <a:off x="3086" y="2009"/>
              <a:ext cx="1128" cy="5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7"/>
                </a:cxn>
                <a:cxn ang="0">
                  <a:pos x="1120" y="545"/>
                </a:cxn>
                <a:cxn ang="0">
                  <a:pos x="1128" y="528"/>
                </a:cxn>
                <a:cxn ang="0">
                  <a:pos x="8" y="0"/>
                </a:cxn>
              </a:cxnLst>
              <a:rect l="0" t="0" r="r" b="b"/>
              <a:pathLst>
                <a:path w="1128" h="545">
                  <a:moveTo>
                    <a:pt x="8" y="0"/>
                  </a:moveTo>
                  <a:lnTo>
                    <a:pt x="0" y="17"/>
                  </a:lnTo>
                  <a:lnTo>
                    <a:pt x="1120" y="545"/>
                  </a:lnTo>
                  <a:lnTo>
                    <a:pt x="1128" y="5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2" name="Freeform 26"/>
            <p:cNvSpPr>
              <a:spLocks/>
            </p:cNvSpPr>
            <p:nvPr/>
          </p:nvSpPr>
          <p:spPr bwMode="auto">
            <a:xfrm>
              <a:off x="4106" y="1953"/>
              <a:ext cx="113" cy="59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3"/>
                </a:cxn>
                <a:cxn ang="0">
                  <a:pos x="96" y="593"/>
                </a:cxn>
                <a:cxn ang="0">
                  <a:pos x="113" y="590"/>
                </a:cxn>
                <a:cxn ang="0">
                  <a:pos x="17" y="0"/>
                </a:cxn>
              </a:cxnLst>
              <a:rect l="0" t="0" r="r" b="b"/>
              <a:pathLst>
                <a:path w="113" h="593">
                  <a:moveTo>
                    <a:pt x="17" y="0"/>
                  </a:moveTo>
                  <a:lnTo>
                    <a:pt x="0" y="3"/>
                  </a:lnTo>
                  <a:lnTo>
                    <a:pt x="96" y="593"/>
                  </a:lnTo>
                  <a:lnTo>
                    <a:pt x="113" y="59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3" name="Freeform 27"/>
            <p:cNvSpPr>
              <a:spLocks/>
            </p:cNvSpPr>
            <p:nvPr/>
          </p:nvSpPr>
          <p:spPr bwMode="auto">
            <a:xfrm>
              <a:off x="2998" y="2537"/>
              <a:ext cx="1215" cy="356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4" y="356"/>
                </a:cxn>
                <a:cxn ang="0">
                  <a:pos x="1215" y="17"/>
                </a:cxn>
                <a:cxn ang="0">
                  <a:pos x="1210" y="0"/>
                </a:cxn>
                <a:cxn ang="0">
                  <a:pos x="0" y="339"/>
                </a:cxn>
              </a:cxnLst>
              <a:rect l="0" t="0" r="r" b="b"/>
              <a:pathLst>
                <a:path w="1215" h="356">
                  <a:moveTo>
                    <a:pt x="0" y="339"/>
                  </a:moveTo>
                  <a:lnTo>
                    <a:pt x="4" y="356"/>
                  </a:lnTo>
                  <a:lnTo>
                    <a:pt x="1215" y="17"/>
                  </a:lnTo>
                  <a:lnTo>
                    <a:pt x="1210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4" name="Freeform 28"/>
            <p:cNvSpPr>
              <a:spLocks/>
            </p:cNvSpPr>
            <p:nvPr/>
          </p:nvSpPr>
          <p:spPr bwMode="auto">
            <a:xfrm>
              <a:off x="4013" y="2543"/>
              <a:ext cx="206" cy="715"/>
            </a:xfrm>
            <a:custGeom>
              <a:avLst/>
              <a:gdLst/>
              <a:ahLst/>
              <a:cxnLst>
                <a:cxn ang="0">
                  <a:pos x="0" y="710"/>
                </a:cxn>
                <a:cxn ang="0">
                  <a:pos x="17" y="715"/>
                </a:cxn>
                <a:cxn ang="0">
                  <a:pos x="206" y="5"/>
                </a:cxn>
                <a:cxn ang="0">
                  <a:pos x="189" y="0"/>
                </a:cxn>
                <a:cxn ang="0">
                  <a:pos x="0" y="710"/>
                </a:cxn>
              </a:cxnLst>
              <a:rect l="0" t="0" r="r" b="b"/>
              <a:pathLst>
                <a:path w="206" h="715">
                  <a:moveTo>
                    <a:pt x="0" y="710"/>
                  </a:moveTo>
                  <a:lnTo>
                    <a:pt x="17" y="715"/>
                  </a:lnTo>
                  <a:lnTo>
                    <a:pt x="206" y="5"/>
                  </a:lnTo>
                  <a:lnTo>
                    <a:pt x="189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5" name="Freeform 29"/>
            <p:cNvSpPr>
              <a:spLocks/>
            </p:cNvSpPr>
            <p:nvPr/>
          </p:nvSpPr>
          <p:spPr bwMode="auto">
            <a:xfrm>
              <a:off x="4206" y="2537"/>
              <a:ext cx="1271" cy="60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7"/>
                </a:cxn>
                <a:cxn ang="0">
                  <a:pos x="1263" y="609"/>
                </a:cxn>
                <a:cxn ang="0">
                  <a:pos x="1271" y="592"/>
                </a:cxn>
                <a:cxn ang="0">
                  <a:pos x="8" y="0"/>
                </a:cxn>
              </a:cxnLst>
              <a:rect l="0" t="0" r="r" b="b"/>
              <a:pathLst>
                <a:path w="1271" h="609">
                  <a:moveTo>
                    <a:pt x="8" y="0"/>
                  </a:moveTo>
                  <a:lnTo>
                    <a:pt x="0" y="17"/>
                  </a:lnTo>
                  <a:lnTo>
                    <a:pt x="1263" y="609"/>
                  </a:lnTo>
                  <a:lnTo>
                    <a:pt x="1271" y="5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6" name="Freeform 30"/>
            <p:cNvSpPr>
              <a:spLocks/>
            </p:cNvSpPr>
            <p:nvPr/>
          </p:nvSpPr>
          <p:spPr bwMode="auto">
            <a:xfrm>
              <a:off x="4210" y="2410"/>
              <a:ext cx="1298" cy="144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" y="144"/>
                </a:cxn>
                <a:cxn ang="0">
                  <a:pos x="1298" y="18"/>
                </a:cxn>
                <a:cxn ang="0">
                  <a:pos x="1297" y="0"/>
                </a:cxn>
                <a:cxn ang="0">
                  <a:pos x="0" y="125"/>
                </a:cxn>
              </a:cxnLst>
              <a:rect l="0" t="0" r="r" b="b"/>
              <a:pathLst>
                <a:path w="1298" h="144">
                  <a:moveTo>
                    <a:pt x="0" y="125"/>
                  </a:moveTo>
                  <a:lnTo>
                    <a:pt x="1" y="144"/>
                  </a:lnTo>
                  <a:lnTo>
                    <a:pt x="1298" y="18"/>
                  </a:lnTo>
                  <a:lnTo>
                    <a:pt x="1297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7" name="Freeform 31"/>
            <p:cNvSpPr>
              <a:spLocks/>
            </p:cNvSpPr>
            <p:nvPr/>
          </p:nvSpPr>
          <p:spPr bwMode="auto">
            <a:xfrm>
              <a:off x="3716" y="2585"/>
              <a:ext cx="119" cy="202"/>
            </a:xfrm>
            <a:custGeom>
              <a:avLst/>
              <a:gdLst/>
              <a:ahLst/>
              <a:cxnLst>
                <a:cxn ang="0">
                  <a:pos x="35" y="199"/>
                </a:cxn>
                <a:cxn ang="0">
                  <a:pos x="40" y="193"/>
                </a:cxn>
                <a:cxn ang="0">
                  <a:pos x="34" y="185"/>
                </a:cxn>
                <a:cxn ang="0">
                  <a:pos x="14" y="175"/>
                </a:cxn>
                <a:cxn ang="0">
                  <a:pos x="1" y="167"/>
                </a:cxn>
                <a:cxn ang="0">
                  <a:pos x="0" y="162"/>
                </a:cxn>
                <a:cxn ang="0">
                  <a:pos x="6" y="162"/>
                </a:cxn>
                <a:cxn ang="0">
                  <a:pos x="31" y="165"/>
                </a:cxn>
                <a:cxn ang="0">
                  <a:pos x="60" y="170"/>
                </a:cxn>
                <a:cxn ang="0">
                  <a:pos x="83" y="173"/>
                </a:cxn>
                <a:cxn ang="0">
                  <a:pos x="86" y="171"/>
                </a:cxn>
                <a:cxn ang="0">
                  <a:pos x="83" y="168"/>
                </a:cxn>
                <a:cxn ang="0">
                  <a:pos x="62" y="159"/>
                </a:cxn>
                <a:cxn ang="0">
                  <a:pos x="34" y="145"/>
                </a:cxn>
                <a:cxn ang="0">
                  <a:pos x="12" y="136"/>
                </a:cxn>
                <a:cxn ang="0">
                  <a:pos x="9" y="133"/>
                </a:cxn>
                <a:cxn ang="0">
                  <a:pos x="12" y="133"/>
                </a:cxn>
                <a:cxn ang="0">
                  <a:pos x="35" y="134"/>
                </a:cxn>
                <a:cxn ang="0">
                  <a:pos x="66" y="141"/>
                </a:cxn>
                <a:cxn ang="0">
                  <a:pos x="90" y="144"/>
                </a:cxn>
                <a:cxn ang="0">
                  <a:pos x="94" y="142"/>
                </a:cxn>
                <a:cxn ang="0">
                  <a:pos x="91" y="139"/>
                </a:cxn>
                <a:cxn ang="0">
                  <a:pos x="69" y="130"/>
                </a:cxn>
                <a:cxn ang="0">
                  <a:pos x="42" y="117"/>
                </a:cxn>
                <a:cxn ang="0">
                  <a:pos x="20" y="108"/>
                </a:cxn>
                <a:cxn ang="0">
                  <a:pos x="17" y="105"/>
                </a:cxn>
                <a:cxn ang="0">
                  <a:pos x="21" y="105"/>
                </a:cxn>
                <a:cxn ang="0">
                  <a:pos x="45" y="106"/>
                </a:cxn>
                <a:cxn ang="0">
                  <a:pos x="74" y="111"/>
                </a:cxn>
                <a:cxn ang="0">
                  <a:pos x="97" y="114"/>
                </a:cxn>
                <a:cxn ang="0">
                  <a:pos x="102" y="113"/>
                </a:cxn>
                <a:cxn ang="0">
                  <a:pos x="99" y="110"/>
                </a:cxn>
                <a:cxn ang="0">
                  <a:pos x="77" y="100"/>
                </a:cxn>
                <a:cxn ang="0">
                  <a:pos x="49" y="88"/>
                </a:cxn>
                <a:cxn ang="0">
                  <a:pos x="28" y="79"/>
                </a:cxn>
                <a:cxn ang="0">
                  <a:pos x="25" y="76"/>
                </a:cxn>
                <a:cxn ang="0">
                  <a:pos x="29" y="76"/>
                </a:cxn>
                <a:cxn ang="0">
                  <a:pos x="52" y="77"/>
                </a:cxn>
                <a:cxn ang="0">
                  <a:pos x="83" y="82"/>
                </a:cxn>
                <a:cxn ang="0">
                  <a:pos x="107" y="85"/>
                </a:cxn>
                <a:cxn ang="0">
                  <a:pos x="111" y="83"/>
                </a:cxn>
                <a:cxn ang="0">
                  <a:pos x="108" y="80"/>
                </a:cxn>
                <a:cxn ang="0">
                  <a:pos x="86" y="71"/>
                </a:cxn>
                <a:cxn ang="0">
                  <a:pos x="57" y="59"/>
                </a:cxn>
                <a:cxn ang="0">
                  <a:pos x="35" y="49"/>
                </a:cxn>
                <a:cxn ang="0">
                  <a:pos x="32" y="46"/>
                </a:cxn>
                <a:cxn ang="0">
                  <a:pos x="37" y="46"/>
                </a:cxn>
                <a:cxn ang="0">
                  <a:pos x="60" y="48"/>
                </a:cxn>
                <a:cxn ang="0">
                  <a:pos x="91" y="54"/>
                </a:cxn>
                <a:cxn ang="0">
                  <a:pos x="114" y="57"/>
                </a:cxn>
                <a:cxn ang="0">
                  <a:pos x="119" y="55"/>
                </a:cxn>
                <a:cxn ang="0">
                  <a:pos x="116" y="52"/>
                </a:cxn>
                <a:cxn ang="0">
                  <a:pos x="96" y="43"/>
                </a:cxn>
                <a:cxn ang="0">
                  <a:pos x="68" y="31"/>
                </a:cxn>
                <a:cxn ang="0">
                  <a:pos x="46" y="20"/>
                </a:cxn>
                <a:cxn ang="0">
                  <a:pos x="42" y="17"/>
                </a:cxn>
                <a:cxn ang="0">
                  <a:pos x="45" y="14"/>
                </a:cxn>
                <a:cxn ang="0">
                  <a:pos x="59" y="14"/>
                </a:cxn>
                <a:cxn ang="0">
                  <a:pos x="82" y="15"/>
                </a:cxn>
                <a:cxn ang="0">
                  <a:pos x="90" y="12"/>
                </a:cxn>
                <a:cxn ang="0">
                  <a:pos x="90" y="4"/>
                </a:cxn>
              </a:cxnLst>
              <a:rect l="0" t="0" r="r" b="b"/>
              <a:pathLst>
                <a:path w="119" h="202">
                  <a:moveTo>
                    <a:pt x="32" y="202"/>
                  </a:moveTo>
                  <a:lnTo>
                    <a:pt x="35" y="199"/>
                  </a:lnTo>
                  <a:lnTo>
                    <a:pt x="38" y="196"/>
                  </a:lnTo>
                  <a:lnTo>
                    <a:pt x="40" y="193"/>
                  </a:lnTo>
                  <a:lnTo>
                    <a:pt x="37" y="189"/>
                  </a:lnTo>
                  <a:lnTo>
                    <a:pt x="34" y="185"/>
                  </a:lnTo>
                  <a:lnTo>
                    <a:pt x="28" y="182"/>
                  </a:lnTo>
                  <a:lnTo>
                    <a:pt x="14" y="175"/>
                  </a:lnTo>
                  <a:lnTo>
                    <a:pt x="8" y="170"/>
                  </a:lnTo>
                  <a:lnTo>
                    <a:pt x="1" y="167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3" y="162"/>
                  </a:lnTo>
                  <a:lnTo>
                    <a:pt x="6" y="162"/>
                  </a:lnTo>
                  <a:lnTo>
                    <a:pt x="17" y="164"/>
                  </a:lnTo>
                  <a:lnTo>
                    <a:pt x="31" y="165"/>
                  </a:lnTo>
                  <a:lnTo>
                    <a:pt x="46" y="167"/>
                  </a:lnTo>
                  <a:lnTo>
                    <a:pt x="60" y="170"/>
                  </a:lnTo>
                  <a:lnTo>
                    <a:pt x="74" y="171"/>
                  </a:lnTo>
                  <a:lnTo>
                    <a:pt x="83" y="173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0"/>
                  </a:lnTo>
                  <a:lnTo>
                    <a:pt x="83" y="168"/>
                  </a:lnTo>
                  <a:lnTo>
                    <a:pt x="76" y="164"/>
                  </a:lnTo>
                  <a:lnTo>
                    <a:pt x="62" y="159"/>
                  </a:lnTo>
                  <a:lnTo>
                    <a:pt x="48" y="153"/>
                  </a:lnTo>
                  <a:lnTo>
                    <a:pt x="34" y="145"/>
                  </a:lnTo>
                  <a:lnTo>
                    <a:pt x="21" y="141"/>
                  </a:lnTo>
                  <a:lnTo>
                    <a:pt x="12" y="136"/>
                  </a:lnTo>
                  <a:lnTo>
                    <a:pt x="9" y="134"/>
                  </a:lnTo>
                  <a:lnTo>
                    <a:pt x="9" y="133"/>
                  </a:lnTo>
                  <a:lnTo>
                    <a:pt x="11" y="133"/>
                  </a:lnTo>
                  <a:lnTo>
                    <a:pt x="12" y="133"/>
                  </a:lnTo>
                  <a:lnTo>
                    <a:pt x="21" y="133"/>
                  </a:lnTo>
                  <a:lnTo>
                    <a:pt x="35" y="134"/>
                  </a:lnTo>
                  <a:lnTo>
                    <a:pt x="51" y="137"/>
                  </a:lnTo>
                  <a:lnTo>
                    <a:pt x="66" y="141"/>
                  </a:lnTo>
                  <a:lnTo>
                    <a:pt x="80" y="142"/>
                  </a:lnTo>
                  <a:lnTo>
                    <a:pt x="90" y="144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1"/>
                  </a:lnTo>
                  <a:lnTo>
                    <a:pt x="91" y="139"/>
                  </a:lnTo>
                  <a:lnTo>
                    <a:pt x="83" y="134"/>
                  </a:lnTo>
                  <a:lnTo>
                    <a:pt x="69" y="130"/>
                  </a:lnTo>
                  <a:lnTo>
                    <a:pt x="56" y="124"/>
                  </a:lnTo>
                  <a:lnTo>
                    <a:pt x="42" y="117"/>
                  </a:lnTo>
                  <a:lnTo>
                    <a:pt x="29" y="113"/>
                  </a:lnTo>
                  <a:lnTo>
                    <a:pt x="20" y="108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8" y="105"/>
                  </a:lnTo>
                  <a:lnTo>
                    <a:pt x="21" y="105"/>
                  </a:lnTo>
                  <a:lnTo>
                    <a:pt x="31" y="105"/>
                  </a:lnTo>
                  <a:lnTo>
                    <a:pt x="45" y="106"/>
                  </a:lnTo>
                  <a:lnTo>
                    <a:pt x="60" y="110"/>
                  </a:lnTo>
                  <a:lnTo>
                    <a:pt x="74" y="111"/>
                  </a:lnTo>
                  <a:lnTo>
                    <a:pt x="88" y="113"/>
                  </a:lnTo>
                  <a:lnTo>
                    <a:pt x="97" y="114"/>
                  </a:lnTo>
                  <a:lnTo>
                    <a:pt x="100" y="113"/>
                  </a:lnTo>
                  <a:lnTo>
                    <a:pt x="102" y="113"/>
                  </a:lnTo>
                  <a:lnTo>
                    <a:pt x="102" y="111"/>
                  </a:lnTo>
                  <a:lnTo>
                    <a:pt x="99" y="110"/>
                  </a:lnTo>
                  <a:lnTo>
                    <a:pt x="91" y="105"/>
                  </a:lnTo>
                  <a:lnTo>
                    <a:pt x="77" y="100"/>
                  </a:lnTo>
                  <a:lnTo>
                    <a:pt x="63" y="94"/>
                  </a:lnTo>
                  <a:lnTo>
                    <a:pt x="49" y="88"/>
                  </a:lnTo>
                  <a:lnTo>
                    <a:pt x="37" y="83"/>
                  </a:lnTo>
                  <a:lnTo>
                    <a:pt x="28" y="79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6" y="76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52" y="77"/>
                  </a:lnTo>
                  <a:lnTo>
                    <a:pt x="68" y="80"/>
                  </a:lnTo>
                  <a:lnTo>
                    <a:pt x="83" y="82"/>
                  </a:lnTo>
                  <a:lnTo>
                    <a:pt x="97" y="85"/>
                  </a:lnTo>
                  <a:lnTo>
                    <a:pt x="107" y="85"/>
                  </a:lnTo>
                  <a:lnTo>
                    <a:pt x="110" y="85"/>
                  </a:lnTo>
                  <a:lnTo>
                    <a:pt x="111" y="83"/>
                  </a:lnTo>
                  <a:lnTo>
                    <a:pt x="111" y="82"/>
                  </a:lnTo>
                  <a:lnTo>
                    <a:pt x="108" y="80"/>
                  </a:lnTo>
                  <a:lnTo>
                    <a:pt x="99" y="76"/>
                  </a:lnTo>
                  <a:lnTo>
                    <a:pt x="86" y="71"/>
                  </a:lnTo>
                  <a:lnTo>
                    <a:pt x="73" y="65"/>
                  </a:lnTo>
                  <a:lnTo>
                    <a:pt x="57" y="59"/>
                  </a:lnTo>
                  <a:lnTo>
                    <a:pt x="45" y="54"/>
                  </a:lnTo>
                  <a:lnTo>
                    <a:pt x="35" y="49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46" y="46"/>
                  </a:lnTo>
                  <a:lnTo>
                    <a:pt x="60" y="48"/>
                  </a:lnTo>
                  <a:lnTo>
                    <a:pt x="76" y="51"/>
                  </a:lnTo>
                  <a:lnTo>
                    <a:pt x="91" y="54"/>
                  </a:lnTo>
                  <a:lnTo>
                    <a:pt x="105" y="55"/>
                  </a:lnTo>
                  <a:lnTo>
                    <a:pt x="114" y="57"/>
                  </a:lnTo>
                  <a:lnTo>
                    <a:pt x="117" y="55"/>
                  </a:lnTo>
                  <a:lnTo>
                    <a:pt x="119" y="55"/>
                  </a:lnTo>
                  <a:lnTo>
                    <a:pt x="119" y="54"/>
                  </a:lnTo>
                  <a:lnTo>
                    <a:pt x="116" y="52"/>
                  </a:lnTo>
                  <a:lnTo>
                    <a:pt x="108" y="49"/>
                  </a:lnTo>
                  <a:lnTo>
                    <a:pt x="96" y="43"/>
                  </a:lnTo>
                  <a:lnTo>
                    <a:pt x="83" y="37"/>
                  </a:lnTo>
                  <a:lnTo>
                    <a:pt x="68" y="31"/>
                  </a:lnTo>
                  <a:lnTo>
                    <a:pt x="56" y="26"/>
                  </a:lnTo>
                  <a:lnTo>
                    <a:pt x="46" y="20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5" y="14"/>
                  </a:lnTo>
                  <a:lnTo>
                    <a:pt x="51" y="14"/>
                  </a:lnTo>
                  <a:lnTo>
                    <a:pt x="59" y="14"/>
                  </a:lnTo>
                  <a:lnTo>
                    <a:pt x="74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90" y="0"/>
                  </a:lnTo>
                </a:path>
              </a:pathLst>
            </a:custGeom>
            <a:noFill/>
            <a:ln w="9525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8" name="Freeform 32"/>
            <p:cNvSpPr>
              <a:spLocks/>
            </p:cNvSpPr>
            <p:nvPr/>
          </p:nvSpPr>
          <p:spPr bwMode="auto">
            <a:xfrm>
              <a:off x="4092" y="2006"/>
              <a:ext cx="124" cy="136"/>
            </a:xfrm>
            <a:custGeom>
              <a:avLst/>
              <a:gdLst/>
              <a:ahLst/>
              <a:cxnLst>
                <a:cxn ang="0">
                  <a:pos x="31" y="135"/>
                </a:cxn>
                <a:cxn ang="0">
                  <a:pos x="34" y="131"/>
                </a:cxn>
                <a:cxn ang="0">
                  <a:pos x="29" y="124"/>
                </a:cxn>
                <a:cxn ang="0">
                  <a:pos x="12" y="108"/>
                </a:cxn>
                <a:cxn ang="0">
                  <a:pos x="3" y="99"/>
                </a:cxn>
                <a:cxn ang="0">
                  <a:pos x="1" y="96"/>
                </a:cxn>
                <a:cxn ang="0">
                  <a:pos x="17" y="102"/>
                </a:cxn>
                <a:cxn ang="0">
                  <a:pos x="43" y="113"/>
                </a:cxn>
                <a:cxn ang="0">
                  <a:pos x="68" y="125"/>
                </a:cxn>
                <a:cxn ang="0">
                  <a:pos x="79" y="128"/>
                </a:cxn>
                <a:cxn ang="0">
                  <a:pos x="80" y="127"/>
                </a:cxn>
                <a:cxn ang="0">
                  <a:pos x="70" y="119"/>
                </a:cxn>
                <a:cxn ang="0">
                  <a:pos x="46" y="104"/>
                </a:cxn>
                <a:cxn ang="0">
                  <a:pos x="23" y="87"/>
                </a:cxn>
                <a:cxn ang="0">
                  <a:pos x="12" y="79"/>
                </a:cxn>
                <a:cxn ang="0">
                  <a:pos x="14" y="77"/>
                </a:cxn>
                <a:cxn ang="0">
                  <a:pos x="25" y="82"/>
                </a:cxn>
                <a:cxn ang="0">
                  <a:pos x="53" y="94"/>
                </a:cxn>
                <a:cxn ang="0">
                  <a:pos x="79" y="105"/>
                </a:cxn>
                <a:cxn ang="0">
                  <a:pos x="90" y="110"/>
                </a:cxn>
                <a:cxn ang="0">
                  <a:pos x="91" y="108"/>
                </a:cxn>
                <a:cxn ang="0">
                  <a:pos x="80" y="101"/>
                </a:cxn>
                <a:cxn ang="0">
                  <a:pos x="57" y="84"/>
                </a:cxn>
                <a:cxn ang="0">
                  <a:pos x="34" y="66"/>
                </a:cxn>
                <a:cxn ang="0">
                  <a:pos x="23" y="59"/>
                </a:cxn>
                <a:cxn ang="0">
                  <a:pos x="25" y="57"/>
                </a:cxn>
                <a:cxn ang="0">
                  <a:pos x="36" y="62"/>
                </a:cxn>
                <a:cxn ang="0">
                  <a:pos x="63" y="74"/>
                </a:cxn>
                <a:cxn ang="0">
                  <a:pos x="90" y="87"/>
                </a:cxn>
                <a:cxn ang="0">
                  <a:pos x="101" y="91"/>
                </a:cxn>
                <a:cxn ang="0">
                  <a:pos x="102" y="90"/>
                </a:cxn>
                <a:cxn ang="0">
                  <a:pos x="91" y="82"/>
                </a:cxn>
                <a:cxn ang="0">
                  <a:pos x="68" y="65"/>
                </a:cxn>
                <a:cxn ang="0">
                  <a:pos x="45" y="48"/>
                </a:cxn>
                <a:cxn ang="0">
                  <a:pos x="34" y="40"/>
                </a:cxn>
                <a:cxn ang="0">
                  <a:pos x="36" y="39"/>
                </a:cxn>
                <a:cxn ang="0">
                  <a:pos x="46" y="43"/>
                </a:cxn>
                <a:cxn ang="0">
                  <a:pos x="74" y="56"/>
                </a:cxn>
                <a:cxn ang="0">
                  <a:pos x="101" y="68"/>
                </a:cxn>
                <a:cxn ang="0">
                  <a:pos x="111" y="73"/>
                </a:cxn>
                <a:cxn ang="0">
                  <a:pos x="113" y="71"/>
                </a:cxn>
                <a:cxn ang="0">
                  <a:pos x="102" y="63"/>
                </a:cxn>
                <a:cxn ang="0">
                  <a:pos x="79" y="46"/>
                </a:cxn>
                <a:cxn ang="0">
                  <a:pos x="56" y="29"/>
                </a:cxn>
                <a:cxn ang="0">
                  <a:pos x="45" y="22"/>
                </a:cxn>
                <a:cxn ang="0">
                  <a:pos x="46" y="20"/>
                </a:cxn>
                <a:cxn ang="0">
                  <a:pos x="57" y="25"/>
                </a:cxn>
                <a:cxn ang="0">
                  <a:pos x="85" y="37"/>
                </a:cxn>
                <a:cxn ang="0">
                  <a:pos x="111" y="48"/>
                </a:cxn>
                <a:cxn ang="0">
                  <a:pos x="122" y="53"/>
                </a:cxn>
                <a:cxn ang="0">
                  <a:pos x="124" y="51"/>
                </a:cxn>
                <a:cxn ang="0">
                  <a:pos x="114" y="45"/>
                </a:cxn>
                <a:cxn ang="0">
                  <a:pos x="93" y="28"/>
                </a:cxn>
                <a:cxn ang="0">
                  <a:pos x="68" y="12"/>
                </a:cxn>
                <a:cxn ang="0">
                  <a:pos x="56" y="1"/>
                </a:cxn>
                <a:cxn ang="0">
                  <a:pos x="59" y="0"/>
                </a:cxn>
                <a:cxn ang="0">
                  <a:pos x="73" y="5"/>
                </a:cxn>
                <a:cxn ang="0">
                  <a:pos x="93" y="12"/>
                </a:cxn>
                <a:cxn ang="0">
                  <a:pos x="101" y="12"/>
                </a:cxn>
                <a:cxn ang="0">
                  <a:pos x="102" y="6"/>
                </a:cxn>
              </a:cxnLst>
              <a:rect l="0" t="0" r="r" b="b"/>
              <a:pathLst>
                <a:path w="124" h="136">
                  <a:moveTo>
                    <a:pt x="28" y="136"/>
                  </a:moveTo>
                  <a:lnTo>
                    <a:pt x="31" y="135"/>
                  </a:lnTo>
                  <a:lnTo>
                    <a:pt x="34" y="133"/>
                  </a:lnTo>
                  <a:lnTo>
                    <a:pt x="34" y="131"/>
                  </a:lnTo>
                  <a:lnTo>
                    <a:pt x="32" y="127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2" y="108"/>
                  </a:lnTo>
                  <a:lnTo>
                    <a:pt x="6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1" y="96"/>
                  </a:lnTo>
                  <a:lnTo>
                    <a:pt x="8" y="97"/>
                  </a:lnTo>
                  <a:lnTo>
                    <a:pt x="17" y="102"/>
                  </a:lnTo>
                  <a:lnTo>
                    <a:pt x="29" y="107"/>
                  </a:lnTo>
                  <a:lnTo>
                    <a:pt x="43" y="113"/>
                  </a:lnTo>
                  <a:lnTo>
                    <a:pt x="57" y="119"/>
                  </a:lnTo>
                  <a:lnTo>
                    <a:pt x="68" y="125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0" y="128"/>
                  </a:lnTo>
                  <a:lnTo>
                    <a:pt x="80" y="127"/>
                  </a:lnTo>
                  <a:lnTo>
                    <a:pt x="77" y="125"/>
                  </a:lnTo>
                  <a:lnTo>
                    <a:pt x="70" y="119"/>
                  </a:lnTo>
                  <a:lnTo>
                    <a:pt x="59" y="111"/>
                  </a:lnTo>
                  <a:lnTo>
                    <a:pt x="46" y="104"/>
                  </a:lnTo>
                  <a:lnTo>
                    <a:pt x="34" y="94"/>
                  </a:lnTo>
                  <a:lnTo>
                    <a:pt x="23" y="87"/>
                  </a:lnTo>
                  <a:lnTo>
                    <a:pt x="15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5" y="77"/>
                  </a:lnTo>
                  <a:lnTo>
                    <a:pt x="25" y="82"/>
                  </a:lnTo>
                  <a:lnTo>
                    <a:pt x="37" y="87"/>
                  </a:lnTo>
                  <a:lnTo>
                    <a:pt x="53" y="94"/>
                  </a:lnTo>
                  <a:lnTo>
                    <a:pt x="66" y="101"/>
                  </a:lnTo>
                  <a:lnTo>
                    <a:pt x="79" y="105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1" y="110"/>
                  </a:lnTo>
                  <a:lnTo>
                    <a:pt x="91" y="108"/>
                  </a:lnTo>
                  <a:lnTo>
                    <a:pt x="88" y="107"/>
                  </a:lnTo>
                  <a:lnTo>
                    <a:pt x="80" y="101"/>
                  </a:lnTo>
                  <a:lnTo>
                    <a:pt x="70" y="93"/>
                  </a:lnTo>
                  <a:lnTo>
                    <a:pt x="57" y="84"/>
                  </a:lnTo>
                  <a:lnTo>
                    <a:pt x="45" y="74"/>
                  </a:lnTo>
                  <a:lnTo>
                    <a:pt x="34" y="66"/>
                  </a:lnTo>
                  <a:lnTo>
                    <a:pt x="26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36" y="62"/>
                  </a:lnTo>
                  <a:lnTo>
                    <a:pt x="48" y="68"/>
                  </a:lnTo>
                  <a:lnTo>
                    <a:pt x="63" y="74"/>
                  </a:lnTo>
                  <a:lnTo>
                    <a:pt x="77" y="80"/>
                  </a:lnTo>
                  <a:lnTo>
                    <a:pt x="90" y="87"/>
                  </a:lnTo>
                  <a:lnTo>
                    <a:pt x="99" y="91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99" y="88"/>
                  </a:lnTo>
                  <a:lnTo>
                    <a:pt x="91" y="82"/>
                  </a:lnTo>
                  <a:lnTo>
                    <a:pt x="80" y="74"/>
                  </a:lnTo>
                  <a:lnTo>
                    <a:pt x="68" y="65"/>
                  </a:lnTo>
                  <a:lnTo>
                    <a:pt x="56" y="56"/>
                  </a:lnTo>
                  <a:lnTo>
                    <a:pt x="45" y="48"/>
                  </a:lnTo>
                  <a:lnTo>
                    <a:pt x="37" y="42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6" y="43"/>
                  </a:lnTo>
                  <a:lnTo>
                    <a:pt x="59" y="49"/>
                  </a:lnTo>
                  <a:lnTo>
                    <a:pt x="74" y="56"/>
                  </a:lnTo>
                  <a:lnTo>
                    <a:pt x="88" y="62"/>
                  </a:lnTo>
                  <a:lnTo>
                    <a:pt x="101" y="68"/>
                  </a:lnTo>
                  <a:lnTo>
                    <a:pt x="110" y="73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3" y="71"/>
                  </a:lnTo>
                  <a:lnTo>
                    <a:pt x="110" y="70"/>
                  </a:lnTo>
                  <a:lnTo>
                    <a:pt x="102" y="63"/>
                  </a:lnTo>
                  <a:lnTo>
                    <a:pt x="91" y="56"/>
                  </a:lnTo>
                  <a:lnTo>
                    <a:pt x="79" y="46"/>
                  </a:lnTo>
                  <a:lnTo>
                    <a:pt x="66" y="37"/>
                  </a:lnTo>
                  <a:lnTo>
                    <a:pt x="56" y="29"/>
                  </a:lnTo>
                  <a:lnTo>
                    <a:pt x="48" y="23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7" y="25"/>
                  </a:lnTo>
                  <a:lnTo>
                    <a:pt x="70" y="29"/>
                  </a:lnTo>
                  <a:lnTo>
                    <a:pt x="85" y="37"/>
                  </a:lnTo>
                  <a:lnTo>
                    <a:pt x="99" y="43"/>
                  </a:lnTo>
                  <a:lnTo>
                    <a:pt x="111" y="48"/>
                  </a:lnTo>
                  <a:lnTo>
                    <a:pt x="121" y="53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4" y="51"/>
                  </a:lnTo>
                  <a:lnTo>
                    <a:pt x="122" y="49"/>
                  </a:lnTo>
                  <a:lnTo>
                    <a:pt x="114" y="45"/>
                  </a:lnTo>
                  <a:lnTo>
                    <a:pt x="104" y="37"/>
                  </a:lnTo>
                  <a:lnTo>
                    <a:pt x="93" y="28"/>
                  </a:lnTo>
                  <a:lnTo>
                    <a:pt x="80" y="20"/>
                  </a:lnTo>
                  <a:lnTo>
                    <a:pt x="68" y="12"/>
                  </a:lnTo>
                  <a:lnTo>
                    <a:pt x="60" y="6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5" y="3"/>
                  </a:lnTo>
                  <a:lnTo>
                    <a:pt x="73" y="5"/>
                  </a:lnTo>
                  <a:lnTo>
                    <a:pt x="87" y="11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1" y="12"/>
                  </a:lnTo>
                  <a:lnTo>
                    <a:pt x="102" y="9"/>
                  </a:lnTo>
                  <a:lnTo>
                    <a:pt x="102" y="6"/>
                  </a:lnTo>
                  <a:lnTo>
                    <a:pt x="104" y="3"/>
                  </a:lnTo>
                </a:path>
              </a:pathLst>
            </a:custGeom>
            <a:noFill/>
            <a:ln w="9525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69" name="Freeform 33"/>
            <p:cNvSpPr>
              <a:spLocks/>
            </p:cNvSpPr>
            <p:nvPr/>
          </p:nvSpPr>
          <p:spPr bwMode="auto">
            <a:xfrm>
              <a:off x="4728" y="2732"/>
              <a:ext cx="111" cy="158"/>
            </a:xfrm>
            <a:custGeom>
              <a:avLst/>
              <a:gdLst/>
              <a:ahLst/>
              <a:cxnLst>
                <a:cxn ang="0">
                  <a:pos x="39" y="156"/>
                </a:cxn>
                <a:cxn ang="0">
                  <a:pos x="42" y="150"/>
                </a:cxn>
                <a:cxn ang="0">
                  <a:pos x="36" y="144"/>
                </a:cxn>
                <a:cxn ang="0">
                  <a:pos x="16" y="133"/>
                </a:cxn>
                <a:cxn ang="0">
                  <a:pos x="3" y="127"/>
                </a:cxn>
                <a:cxn ang="0">
                  <a:pos x="2" y="124"/>
                </a:cxn>
                <a:cxn ang="0">
                  <a:pos x="8" y="124"/>
                </a:cxn>
                <a:cxn ang="0">
                  <a:pos x="31" y="128"/>
                </a:cxn>
                <a:cxn ang="0">
                  <a:pos x="62" y="133"/>
                </a:cxn>
                <a:cxn ang="0">
                  <a:pos x="84" y="136"/>
                </a:cxn>
                <a:cxn ang="0">
                  <a:pos x="87" y="134"/>
                </a:cxn>
                <a:cxn ang="0">
                  <a:pos x="84" y="133"/>
                </a:cxn>
                <a:cxn ang="0">
                  <a:pos x="62" y="124"/>
                </a:cxn>
                <a:cxn ang="0">
                  <a:pos x="33" y="113"/>
                </a:cxn>
                <a:cxn ang="0">
                  <a:pos x="11" y="103"/>
                </a:cxn>
                <a:cxn ang="0">
                  <a:pos x="8" y="100"/>
                </a:cxn>
                <a:cxn ang="0">
                  <a:pos x="12" y="100"/>
                </a:cxn>
                <a:cxn ang="0">
                  <a:pos x="36" y="103"/>
                </a:cxn>
                <a:cxn ang="0">
                  <a:pos x="65" y="110"/>
                </a:cxn>
                <a:cxn ang="0">
                  <a:pos x="88" y="113"/>
                </a:cxn>
                <a:cxn ang="0">
                  <a:pos x="93" y="113"/>
                </a:cxn>
                <a:cxn ang="0">
                  <a:pos x="90" y="110"/>
                </a:cxn>
                <a:cxn ang="0">
                  <a:pos x="68" y="100"/>
                </a:cxn>
                <a:cxn ang="0">
                  <a:pos x="39" y="89"/>
                </a:cxn>
                <a:cxn ang="0">
                  <a:pos x="17" y="80"/>
                </a:cxn>
                <a:cxn ang="0">
                  <a:pos x="14" y="79"/>
                </a:cxn>
                <a:cxn ang="0">
                  <a:pos x="19" y="79"/>
                </a:cxn>
                <a:cxn ang="0">
                  <a:pos x="42" y="82"/>
                </a:cxn>
                <a:cxn ang="0">
                  <a:pos x="71" y="86"/>
                </a:cxn>
                <a:cxn ang="0">
                  <a:pos x="94" y="89"/>
                </a:cxn>
                <a:cxn ang="0">
                  <a:pos x="99" y="89"/>
                </a:cxn>
                <a:cxn ang="0">
                  <a:pos x="96" y="88"/>
                </a:cxn>
                <a:cxn ang="0">
                  <a:pos x="74" y="79"/>
                </a:cxn>
                <a:cxn ang="0">
                  <a:pos x="45" y="66"/>
                </a:cxn>
                <a:cxn ang="0">
                  <a:pos x="23" y="57"/>
                </a:cxn>
                <a:cxn ang="0">
                  <a:pos x="20" y="55"/>
                </a:cxn>
                <a:cxn ang="0">
                  <a:pos x="25" y="55"/>
                </a:cxn>
                <a:cxn ang="0">
                  <a:pos x="48" y="59"/>
                </a:cxn>
                <a:cxn ang="0">
                  <a:pos x="77" y="65"/>
                </a:cxn>
                <a:cxn ang="0">
                  <a:pos x="101" y="68"/>
                </a:cxn>
                <a:cxn ang="0">
                  <a:pos x="105" y="68"/>
                </a:cxn>
                <a:cxn ang="0">
                  <a:pos x="102" y="65"/>
                </a:cxn>
                <a:cxn ang="0">
                  <a:pos x="81" y="55"/>
                </a:cxn>
                <a:cxn ang="0">
                  <a:pos x="51" y="45"/>
                </a:cxn>
                <a:cxn ang="0">
                  <a:pos x="29" y="35"/>
                </a:cxn>
                <a:cxn ang="0">
                  <a:pos x="26" y="32"/>
                </a:cxn>
                <a:cxn ang="0">
                  <a:pos x="31" y="32"/>
                </a:cxn>
                <a:cxn ang="0">
                  <a:pos x="54" y="35"/>
                </a:cxn>
                <a:cxn ang="0">
                  <a:pos x="85" y="42"/>
                </a:cxn>
                <a:cxn ang="0">
                  <a:pos x="108" y="45"/>
                </a:cxn>
                <a:cxn ang="0">
                  <a:pos x="111" y="45"/>
                </a:cxn>
                <a:cxn ang="0">
                  <a:pos x="108" y="43"/>
                </a:cxn>
                <a:cxn ang="0">
                  <a:pos x="88" y="34"/>
                </a:cxn>
                <a:cxn ang="0">
                  <a:pos x="60" y="23"/>
                </a:cxn>
                <a:cxn ang="0">
                  <a:pos x="37" y="14"/>
                </a:cxn>
                <a:cxn ang="0">
                  <a:pos x="33" y="11"/>
                </a:cxn>
                <a:cxn ang="0">
                  <a:pos x="37" y="7"/>
                </a:cxn>
                <a:cxn ang="0">
                  <a:pos x="51" y="9"/>
                </a:cxn>
                <a:cxn ang="0">
                  <a:pos x="73" y="11"/>
                </a:cxn>
                <a:cxn ang="0">
                  <a:pos x="81" y="9"/>
                </a:cxn>
                <a:cxn ang="0">
                  <a:pos x="81" y="3"/>
                </a:cxn>
              </a:cxnLst>
              <a:rect l="0" t="0" r="r" b="b"/>
              <a:pathLst>
                <a:path w="111" h="158">
                  <a:moveTo>
                    <a:pt x="36" y="158"/>
                  </a:moveTo>
                  <a:lnTo>
                    <a:pt x="39" y="156"/>
                  </a:lnTo>
                  <a:lnTo>
                    <a:pt x="42" y="153"/>
                  </a:lnTo>
                  <a:lnTo>
                    <a:pt x="42" y="150"/>
                  </a:lnTo>
                  <a:lnTo>
                    <a:pt x="39" y="147"/>
                  </a:lnTo>
                  <a:lnTo>
                    <a:pt x="36" y="144"/>
                  </a:lnTo>
                  <a:lnTo>
                    <a:pt x="29" y="141"/>
                  </a:lnTo>
                  <a:lnTo>
                    <a:pt x="16" y="133"/>
                  </a:lnTo>
                  <a:lnTo>
                    <a:pt x="8" y="130"/>
                  </a:lnTo>
                  <a:lnTo>
                    <a:pt x="3" y="127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8" y="124"/>
                  </a:lnTo>
                  <a:lnTo>
                    <a:pt x="19" y="125"/>
                  </a:lnTo>
                  <a:lnTo>
                    <a:pt x="31" y="128"/>
                  </a:lnTo>
                  <a:lnTo>
                    <a:pt x="46" y="130"/>
                  </a:lnTo>
                  <a:lnTo>
                    <a:pt x="62" y="133"/>
                  </a:lnTo>
                  <a:lnTo>
                    <a:pt x="74" y="134"/>
                  </a:lnTo>
                  <a:lnTo>
                    <a:pt x="84" y="136"/>
                  </a:lnTo>
                  <a:lnTo>
                    <a:pt x="85" y="134"/>
                  </a:lnTo>
                  <a:lnTo>
                    <a:pt x="87" y="134"/>
                  </a:lnTo>
                  <a:lnTo>
                    <a:pt x="85" y="133"/>
                  </a:lnTo>
                  <a:lnTo>
                    <a:pt x="84" y="133"/>
                  </a:lnTo>
                  <a:lnTo>
                    <a:pt x="74" y="128"/>
                  </a:lnTo>
                  <a:lnTo>
                    <a:pt x="62" y="124"/>
                  </a:lnTo>
                  <a:lnTo>
                    <a:pt x="46" y="117"/>
                  </a:lnTo>
                  <a:lnTo>
                    <a:pt x="33" y="113"/>
                  </a:lnTo>
                  <a:lnTo>
                    <a:pt x="20" y="106"/>
                  </a:lnTo>
                  <a:lnTo>
                    <a:pt x="11" y="103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22" y="102"/>
                  </a:lnTo>
                  <a:lnTo>
                    <a:pt x="36" y="103"/>
                  </a:lnTo>
                  <a:lnTo>
                    <a:pt x="51" y="106"/>
                  </a:lnTo>
                  <a:lnTo>
                    <a:pt x="65" y="110"/>
                  </a:lnTo>
                  <a:lnTo>
                    <a:pt x="79" y="111"/>
                  </a:lnTo>
                  <a:lnTo>
                    <a:pt x="88" y="113"/>
                  </a:lnTo>
                  <a:lnTo>
                    <a:pt x="91" y="113"/>
                  </a:lnTo>
                  <a:lnTo>
                    <a:pt x="93" y="113"/>
                  </a:lnTo>
                  <a:lnTo>
                    <a:pt x="93" y="111"/>
                  </a:lnTo>
                  <a:lnTo>
                    <a:pt x="90" y="110"/>
                  </a:lnTo>
                  <a:lnTo>
                    <a:pt x="81" y="106"/>
                  </a:lnTo>
                  <a:lnTo>
                    <a:pt x="68" y="100"/>
                  </a:lnTo>
                  <a:lnTo>
                    <a:pt x="54" y="96"/>
                  </a:lnTo>
                  <a:lnTo>
                    <a:pt x="39" y="89"/>
                  </a:lnTo>
                  <a:lnTo>
                    <a:pt x="26" y="85"/>
                  </a:lnTo>
                  <a:lnTo>
                    <a:pt x="17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9" y="79"/>
                  </a:lnTo>
                  <a:lnTo>
                    <a:pt x="28" y="79"/>
                  </a:lnTo>
                  <a:lnTo>
                    <a:pt x="42" y="82"/>
                  </a:lnTo>
                  <a:lnTo>
                    <a:pt x="57" y="85"/>
                  </a:lnTo>
                  <a:lnTo>
                    <a:pt x="71" y="86"/>
                  </a:lnTo>
                  <a:lnTo>
                    <a:pt x="85" y="89"/>
                  </a:lnTo>
                  <a:lnTo>
                    <a:pt x="94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99" y="88"/>
                  </a:lnTo>
                  <a:lnTo>
                    <a:pt x="96" y="88"/>
                  </a:lnTo>
                  <a:lnTo>
                    <a:pt x="87" y="83"/>
                  </a:lnTo>
                  <a:lnTo>
                    <a:pt x="74" y="79"/>
                  </a:lnTo>
                  <a:lnTo>
                    <a:pt x="60" y="72"/>
                  </a:lnTo>
                  <a:lnTo>
                    <a:pt x="45" y="66"/>
                  </a:lnTo>
                  <a:lnTo>
                    <a:pt x="33" y="62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34" y="57"/>
                  </a:lnTo>
                  <a:lnTo>
                    <a:pt x="48" y="59"/>
                  </a:lnTo>
                  <a:lnTo>
                    <a:pt x="64" y="62"/>
                  </a:lnTo>
                  <a:lnTo>
                    <a:pt x="77" y="65"/>
                  </a:lnTo>
                  <a:lnTo>
                    <a:pt x="91" y="66"/>
                  </a:lnTo>
                  <a:lnTo>
                    <a:pt x="101" y="68"/>
                  </a:lnTo>
                  <a:lnTo>
                    <a:pt x="104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5"/>
                  </a:lnTo>
                  <a:lnTo>
                    <a:pt x="93" y="62"/>
                  </a:lnTo>
                  <a:lnTo>
                    <a:pt x="81" y="55"/>
                  </a:lnTo>
                  <a:lnTo>
                    <a:pt x="67" y="51"/>
                  </a:lnTo>
                  <a:lnTo>
                    <a:pt x="51" y="45"/>
                  </a:lnTo>
                  <a:lnTo>
                    <a:pt x="39" y="38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1" y="32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70" y="38"/>
                  </a:lnTo>
                  <a:lnTo>
                    <a:pt x="85" y="42"/>
                  </a:lnTo>
                  <a:lnTo>
                    <a:pt x="99" y="43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1" y="45"/>
                  </a:lnTo>
                  <a:lnTo>
                    <a:pt x="111" y="43"/>
                  </a:lnTo>
                  <a:lnTo>
                    <a:pt x="108" y="43"/>
                  </a:lnTo>
                  <a:lnTo>
                    <a:pt x="101" y="38"/>
                  </a:lnTo>
                  <a:lnTo>
                    <a:pt x="88" y="34"/>
                  </a:lnTo>
                  <a:lnTo>
                    <a:pt x="74" y="28"/>
                  </a:lnTo>
                  <a:lnTo>
                    <a:pt x="60" y="23"/>
                  </a:lnTo>
                  <a:lnTo>
                    <a:pt x="48" y="17"/>
                  </a:lnTo>
                  <a:lnTo>
                    <a:pt x="37" y="14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3" y="9"/>
                  </a:lnTo>
                  <a:lnTo>
                    <a:pt x="51" y="9"/>
                  </a:lnTo>
                  <a:lnTo>
                    <a:pt x="67" y="11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1" y="9"/>
                  </a:lnTo>
                  <a:lnTo>
                    <a:pt x="82" y="6"/>
                  </a:lnTo>
                  <a:lnTo>
                    <a:pt x="81" y="3"/>
                  </a:lnTo>
                  <a:lnTo>
                    <a:pt x="81" y="0"/>
                  </a:lnTo>
                </a:path>
              </a:pathLst>
            </a:custGeom>
            <a:noFill/>
            <a:ln w="9525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70" name="Freeform 34"/>
            <p:cNvSpPr>
              <a:spLocks/>
            </p:cNvSpPr>
            <p:nvPr/>
          </p:nvSpPr>
          <p:spPr bwMode="auto">
            <a:xfrm>
              <a:off x="4027" y="3396"/>
              <a:ext cx="217" cy="85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" y="46"/>
                </a:cxn>
                <a:cxn ang="0">
                  <a:pos x="17" y="38"/>
                </a:cxn>
                <a:cxn ang="0">
                  <a:pos x="23" y="15"/>
                </a:cxn>
                <a:cxn ang="0">
                  <a:pos x="28" y="3"/>
                </a:cxn>
                <a:cxn ang="0">
                  <a:pos x="31" y="0"/>
                </a:cxn>
                <a:cxn ang="0">
                  <a:pos x="32" y="6"/>
                </a:cxn>
                <a:cxn ang="0">
                  <a:pos x="37" y="31"/>
                </a:cxn>
                <a:cxn ang="0">
                  <a:pos x="42" y="60"/>
                </a:cxn>
                <a:cxn ang="0">
                  <a:pos x="45" y="82"/>
                </a:cxn>
                <a:cxn ang="0">
                  <a:pos x="46" y="85"/>
                </a:cxn>
                <a:cxn ang="0">
                  <a:pos x="48" y="82"/>
                </a:cxn>
                <a:cxn ang="0">
                  <a:pos x="53" y="58"/>
                </a:cxn>
                <a:cxn ang="0">
                  <a:pos x="57" y="26"/>
                </a:cxn>
                <a:cxn ang="0">
                  <a:pos x="60" y="3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8" y="26"/>
                </a:cxn>
                <a:cxn ang="0">
                  <a:pos x="73" y="58"/>
                </a:cxn>
                <a:cxn ang="0">
                  <a:pos x="76" y="82"/>
                </a:cxn>
                <a:cxn ang="0">
                  <a:pos x="77" y="85"/>
                </a:cxn>
                <a:cxn ang="0">
                  <a:pos x="79" y="82"/>
                </a:cxn>
                <a:cxn ang="0">
                  <a:pos x="83" y="58"/>
                </a:cxn>
                <a:cxn ang="0">
                  <a:pos x="88" y="26"/>
                </a:cxn>
                <a:cxn ang="0">
                  <a:pos x="91" y="3"/>
                </a:cxn>
                <a:cxn ang="0">
                  <a:pos x="93" y="0"/>
                </a:cxn>
                <a:cxn ang="0">
                  <a:pos x="94" y="3"/>
                </a:cxn>
                <a:cxn ang="0">
                  <a:pos x="99" y="26"/>
                </a:cxn>
                <a:cxn ang="0">
                  <a:pos x="104" y="58"/>
                </a:cxn>
                <a:cxn ang="0">
                  <a:pos x="107" y="82"/>
                </a:cxn>
                <a:cxn ang="0">
                  <a:pos x="108" y="85"/>
                </a:cxn>
                <a:cxn ang="0">
                  <a:pos x="110" y="82"/>
                </a:cxn>
                <a:cxn ang="0">
                  <a:pos x="114" y="58"/>
                </a:cxn>
                <a:cxn ang="0">
                  <a:pos x="119" y="26"/>
                </a:cxn>
                <a:cxn ang="0">
                  <a:pos x="122" y="3"/>
                </a:cxn>
                <a:cxn ang="0">
                  <a:pos x="124" y="0"/>
                </a:cxn>
                <a:cxn ang="0">
                  <a:pos x="125" y="3"/>
                </a:cxn>
                <a:cxn ang="0">
                  <a:pos x="130" y="26"/>
                </a:cxn>
                <a:cxn ang="0">
                  <a:pos x="135" y="58"/>
                </a:cxn>
                <a:cxn ang="0">
                  <a:pos x="138" y="82"/>
                </a:cxn>
                <a:cxn ang="0">
                  <a:pos x="139" y="85"/>
                </a:cxn>
                <a:cxn ang="0">
                  <a:pos x="141" y="82"/>
                </a:cxn>
                <a:cxn ang="0">
                  <a:pos x="145" y="58"/>
                </a:cxn>
                <a:cxn ang="0">
                  <a:pos x="150" y="26"/>
                </a:cxn>
                <a:cxn ang="0">
                  <a:pos x="153" y="3"/>
                </a:cxn>
                <a:cxn ang="0">
                  <a:pos x="155" y="0"/>
                </a:cxn>
                <a:cxn ang="0">
                  <a:pos x="156" y="3"/>
                </a:cxn>
                <a:cxn ang="0">
                  <a:pos x="161" y="26"/>
                </a:cxn>
                <a:cxn ang="0">
                  <a:pos x="166" y="58"/>
                </a:cxn>
                <a:cxn ang="0">
                  <a:pos x="169" y="82"/>
                </a:cxn>
                <a:cxn ang="0">
                  <a:pos x="170" y="85"/>
                </a:cxn>
                <a:cxn ang="0">
                  <a:pos x="172" y="82"/>
                </a:cxn>
                <a:cxn ang="0">
                  <a:pos x="176" y="60"/>
                </a:cxn>
                <a:cxn ang="0">
                  <a:pos x="181" y="31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90" y="3"/>
                </a:cxn>
                <a:cxn ang="0">
                  <a:pos x="193" y="15"/>
                </a:cxn>
                <a:cxn ang="0">
                  <a:pos x="200" y="38"/>
                </a:cxn>
                <a:cxn ang="0">
                  <a:pos x="206" y="46"/>
                </a:cxn>
                <a:cxn ang="0">
                  <a:pos x="213" y="44"/>
                </a:cxn>
              </a:cxnLst>
              <a:rect l="0" t="0" r="r" b="b"/>
              <a:pathLst>
                <a:path w="217" h="85">
                  <a:moveTo>
                    <a:pt x="0" y="43"/>
                  </a:moveTo>
                  <a:lnTo>
                    <a:pt x="5" y="44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5" y="43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3" y="15"/>
                  </a:lnTo>
                  <a:lnTo>
                    <a:pt x="26" y="7"/>
                  </a:lnTo>
                  <a:lnTo>
                    <a:pt x="28" y="3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2" y="6"/>
                  </a:lnTo>
                  <a:lnTo>
                    <a:pt x="36" y="17"/>
                  </a:lnTo>
                  <a:lnTo>
                    <a:pt x="37" y="31"/>
                  </a:lnTo>
                  <a:lnTo>
                    <a:pt x="39" y="44"/>
                  </a:lnTo>
                  <a:lnTo>
                    <a:pt x="42" y="60"/>
                  </a:lnTo>
                  <a:lnTo>
                    <a:pt x="43" y="72"/>
                  </a:lnTo>
                  <a:lnTo>
                    <a:pt x="45" y="82"/>
                  </a:lnTo>
                  <a:lnTo>
                    <a:pt x="45" y="83"/>
                  </a:lnTo>
                  <a:lnTo>
                    <a:pt x="46" y="85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51" y="71"/>
                  </a:lnTo>
                  <a:lnTo>
                    <a:pt x="53" y="58"/>
                  </a:lnTo>
                  <a:lnTo>
                    <a:pt x="54" y="43"/>
                  </a:lnTo>
                  <a:lnTo>
                    <a:pt x="57" y="26"/>
                  </a:lnTo>
                  <a:lnTo>
                    <a:pt x="59" y="1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6" y="14"/>
                  </a:lnTo>
                  <a:lnTo>
                    <a:pt x="68" y="26"/>
                  </a:lnTo>
                  <a:lnTo>
                    <a:pt x="70" y="43"/>
                  </a:lnTo>
                  <a:lnTo>
                    <a:pt x="73" y="58"/>
                  </a:lnTo>
                  <a:lnTo>
                    <a:pt x="74" y="71"/>
                  </a:lnTo>
                  <a:lnTo>
                    <a:pt x="76" y="82"/>
                  </a:lnTo>
                  <a:lnTo>
                    <a:pt x="76" y="83"/>
                  </a:lnTo>
                  <a:lnTo>
                    <a:pt x="77" y="85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2" y="71"/>
                  </a:lnTo>
                  <a:lnTo>
                    <a:pt x="83" y="58"/>
                  </a:lnTo>
                  <a:lnTo>
                    <a:pt x="85" y="43"/>
                  </a:lnTo>
                  <a:lnTo>
                    <a:pt x="88" y="26"/>
                  </a:lnTo>
                  <a:lnTo>
                    <a:pt x="90" y="14"/>
                  </a:lnTo>
                  <a:lnTo>
                    <a:pt x="91" y="3"/>
                  </a:lnTo>
                  <a:lnTo>
                    <a:pt x="91" y="1"/>
                  </a:lnTo>
                  <a:lnTo>
                    <a:pt x="93" y="0"/>
                  </a:lnTo>
                  <a:lnTo>
                    <a:pt x="94" y="1"/>
                  </a:lnTo>
                  <a:lnTo>
                    <a:pt x="94" y="3"/>
                  </a:lnTo>
                  <a:lnTo>
                    <a:pt x="97" y="14"/>
                  </a:lnTo>
                  <a:lnTo>
                    <a:pt x="99" y="26"/>
                  </a:lnTo>
                  <a:lnTo>
                    <a:pt x="101" y="43"/>
                  </a:lnTo>
                  <a:lnTo>
                    <a:pt x="104" y="58"/>
                  </a:lnTo>
                  <a:lnTo>
                    <a:pt x="105" y="71"/>
                  </a:lnTo>
                  <a:lnTo>
                    <a:pt x="107" y="82"/>
                  </a:lnTo>
                  <a:lnTo>
                    <a:pt x="107" y="83"/>
                  </a:lnTo>
                  <a:lnTo>
                    <a:pt x="108" y="85"/>
                  </a:lnTo>
                  <a:lnTo>
                    <a:pt x="110" y="83"/>
                  </a:lnTo>
                  <a:lnTo>
                    <a:pt x="110" y="82"/>
                  </a:lnTo>
                  <a:lnTo>
                    <a:pt x="113" y="71"/>
                  </a:lnTo>
                  <a:lnTo>
                    <a:pt x="114" y="58"/>
                  </a:lnTo>
                  <a:lnTo>
                    <a:pt x="116" y="43"/>
                  </a:lnTo>
                  <a:lnTo>
                    <a:pt x="119" y="26"/>
                  </a:lnTo>
                  <a:lnTo>
                    <a:pt x="121" y="14"/>
                  </a:lnTo>
                  <a:lnTo>
                    <a:pt x="122" y="3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5" y="1"/>
                  </a:lnTo>
                  <a:lnTo>
                    <a:pt x="125" y="3"/>
                  </a:lnTo>
                  <a:lnTo>
                    <a:pt x="128" y="14"/>
                  </a:lnTo>
                  <a:lnTo>
                    <a:pt x="130" y="26"/>
                  </a:lnTo>
                  <a:lnTo>
                    <a:pt x="131" y="43"/>
                  </a:lnTo>
                  <a:lnTo>
                    <a:pt x="135" y="58"/>
                  </a:lnTo>
                  <a:lnTo>
                    <a:pt x="136" y="71"/>
                  </a:lnTo>
                  <a:lnTo>
                    <a:pt x="138" y="82"/>
                  </a:lnTo>
                  <a:lnTo>
                    <a:pt x="138" y="83"/>
                  </a:lnTo>
                  <a:lnTo>
                    <a:pt x="139" y="85"/>
                  </a:lnTo>
                  <a:lnTo>
                    <a:pt x="141" y="83"/>
                  </a:lnTo>
                  <a:lnTo>
                    <a:pt x="141" y="82"/>
                  </a:lnTo>
                  <a:lnTo>
                    <a:pt x="144" y="71"/>
                  </a:lnTo>
                  <a:lnTo>
                    <a:pt x="145" y="58"/>
                  </a:lnTo>
                  <a:lnTo>
                    <a:pt x="147" y="43"/>
                  </a:lnTo>
                  <a:lnTo>
                    <a:pt x="150" y="26"/>
                  </a:lnTo>
                  <a:lnTo>
                    <a:pt x="152" y="14"/>
                  </a:lnTo>
                  <a:lnTo>
                    <a:pt x="153" y="3"/>
                  </a:lnTo>
                  <a:lnTo>
                    <a:pt x="153" y="1"/>
                  </a:lnTo>
                  <a:lnTo>
                    <a:pt x="155" y="0"/>
                  </a:lnTo>
                  <a:lnTo>
                    <a:pt x="156" y="1"/>
                  </a:lnTo>
                  <a:lnTo>
                    <a:pt x="156" y="3"/>
                  </a:lnTo>
                  <a:lnTo>
                    <a:pt x="159" y="14"/>
                  </a:lnTo>
                  <a:lnTo>
                    <a:pt x="161" y="26"/>
                  </a:lnTo>
                  <a:lnTo>
                    <a:pt x="162" y="43"/>
                  </a:lnTo>
                  <a:lnTo>
                    <a:pt x="166" y="58"/>
                  </a:lnTo>
                  <a:lnTo>
                    <a:pt x="167" y="71"/>
                  </a:lnTo>
                  <a:lnTo>
                    <a:pt x="169" y="82"/>
                  </a:lnTo>
                  <a:lnTo>
                    <a:pt x="169" y="83"/>
                  </a:lnTo>
                  <a:lnTo>
                    <a:pt x="170" y="85"/>
                  </a:lnTo>
                  <a:lnTo>
                    <a:pt x="172" y="83"/>
                  </a:lnTo>
                  <a:lnTo>
                    <a:pt x="172" y="82"/>
                  </a:lnTo>
                  <a:lnTo>
                    <a:pt x="175" y="72"/>
                  </a:lnTo>
                  <a:lnTo>
                    <a:pt x="176" y="60"/>
                  </a:lnTo>
                  <a:lnTo>
                    <a:pt x="178" y="44"/>
                  </a:lnTo>
                  <a:lnTo>
                    <a:pt x="181" y="31"/>
                  </a:lnTo>
                  <a:lnTo>
                    <a:pt x="183" y="17"/>
                  </a:lnTo>
                  <a:lnTo>
                    <a:pt x="184" y="6"/>
                  </a:lnTo>
                  <a:lnTo>
                    <a:pt x="184" y="1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90" y="3"/>
                  </a:lnTo>
                  <a:lnTo>
                    <a:pt x="192" y="7"/>
                  </a:lnTo>
                  <a:lnTo>
                    <a:pt x="193" y="15"/>
                  </a:lnTo>
                  <a:lnTo>
                    <a:pt x="198" y="32"/>
                  </a:lnTo>
                  <a:lnTo>
                    <a:pt x="200" y="38"/>
                  </a:lnTo>
                  <a:lnTo>
                    <a:pt x="201" y="43"/>
                  </a:lnTo>
                  <a:lnTo>
                    <a:pt x="206" y="46"/>
                  </a:lnTo>
                  <a:lnTo>
                    <a:pt x="209" y="46"/>
                  </a:lnTo>
                  <a:lnTo>
                    <a:pt x="213" y="44"/>
                  </a:lnTo>
                  <a:lnTo>
                    <a:pt x="217" y="4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71" name="Freeform 35"/>
            <p:cNvSpPr>
              <a:spLocks/>
            </p:cNvSpPr>
            <p:nvPr/>
          </p:nvSpPr>
          <p:spPr bwMode="auto">
            <a:xfrm>
              <a:off x="5390" y="3396"/>
              <a:ext cx="217" cy="85"/>
            </a:xfrm>
            <a:custGeom>
              <a:avLst/>
              <a:gdLst/>
              <a:ahLst/>
              <a:cxnLst>
                <a:cxn ang="0">
                  <a:pos x="4" y="46"/>
                </a:cxn>
                <a:cxn ang="0">
                  <a:pos x="13" y="46"/>
                </a:cxn>
                <a:cxn ang="0">
                  <a:pos x="18" y="38"/>
                </a:cxn>
                <a:cxn ang="0">
                  <a:pos x="24" y="17"/>
                </a:cxn>
                <a:cxn ang="0">
                  <a:pos x="28" y="3"/>
                </a:cxn>
                <a:cxn ang="0">
                  <a:pos x="31" y="0"/>
                </a:cxn>
                <a:cxn ang="0">
                  <a:pos x="33" y="6"/>
                </a:cxn>
                <a:cxn ang="0">
                  <a:pos x="38" y="31"/>
                </a:cxn>
                <a:cxn ang="0">
                  <a:pos x="41" y="60"/>
                </a:cxn>
                <a:cxn ang="0">
                  <a:pos x="45" y="82"/>
                </a:cxn>
                <a:cxn ang="0">
                  <a:pos x="47" y="85"/>
                </a:cxn>
                <a:cxn ang="0">
                  <a:pos x="48" y="82"/>
                </a:cxn>
                <a:cxn ang="0">
                  <a:pos x="53" y="58"/>
                </a:cxn>
                <a:cxn ang="0">
                  <a:pos x="56" y="26"/>
                </a:cxn>
                <a:cxn ang="0">
                  <a:pos x="61" y="3"/>
                </a:cxn>
                <a:cxn ang="0">
                  <a:pos x="62" y="0"/>
                </a:cxn>
                <a:cxn ang="0">
                  <a:pos x="64" y="3"/>
                </a:cxn>
                <a:cxn ang="0">
                  <a:pos x="69" y="26"/>
                </a:cxn>
                <a:cxn ang="0">
                  <a:pos x="72" y="58"/>
                </a:cxn>
                <a:cxn ang="0">
                  <a:pos x="76" y="82"/>
                </a:cxn>
                <a:cxn ang="0">
                  <a:pos x="78" y="85"/>
                </a:cxn>
                <a:cxn ang="0">
                  <a:pos x="79" y="82"/>
                </a:cxn>
                <a:cxn ang="0">
                  <a:pos x="84" y="58"/>
                </a:cxn>
                <a:cxn ang="0">
                  <a:pos x="87" y="26"/>
                </a:cxn>
                <a:cxn ang="0">
                  <a:pos x="92" y="3"/>
                </a:cxn>
                <a:cxn ang="0">
                  <a:pos x="93" y="0"/>
                </a:cxn>
                <a:cxn ang="0">
                  <a:pos x="95" y="3"/>
                </a:cxn>
                <a:cxn ang="0">
                  <a:pos x="100" y="26"/>
                </a:cxn>
                <a:cxn ang="0">
                  <a:pos x="103" y="58"/>
                </a:cxn>
                <a:cxn ang="0">
                  <a:pos x="107" y="82"/>
                </a:cxn>
                <a:cxn ang="0">
                  <a:pos x="109" y="85"/>
                </a:cxn>
                <a:cxn ang="0">
                  <a:pos x="110" y="82"/>
                </a:cxn>
                <a:cxn ang="0">
                  <a:pos x="115" y="58"/>
                </a:cxn>
                <a:cxn ang="0">
                  <a:pos x="118" y="26"/>
                </a:cxn>
                <a:cxn ang="0">
                  <a:pos x="123" y="3"/>
                </a:cxn>
                <a:cxn ang="0">
                  <a:pos x="124" y="0"/>
                </a:cxn>
                <a:cxn ang="0">
                  <a:pos x="126" y="3"/>
                </a:cxn>
                <a:cxn ang="0">
                  <a:pos x="131" y="26"/>
                </a:cxn>
                <a:cxn ang="0">
                  <a:pos x="134" y="58"/>
                </a:cxn>
                <a:cxn ang="0">
                  <a:pos x="138" y="82"/>
                </a:cxn>
                <a:cxn ang="0">
                  <a:pos x="140" y="85"/>
                </a:cxn>
                <a:cxn ang="0">
                  <a:pos x="141" y="82"/>
                </a:cxn>
                <a:cxn ang="0">
                  <a:pos x="146" y="58"/>
                </a:cxn>
                <a:cxn ang="0">
                  <a:pos x="149" y="26"/>
                </a:cxn>
                <a:cxn ang="0">
                  <a:pos x="154" y="3"/>
                </a:cxn>
                <a:cxn ang="0">
                  <a:pos x="155" y="0"/>
                </a:cxn>
                <a:cxn ang="0">
                  <a:pos x="157" y="3"/>
                </a:cxn>
                <a:cxn ang="0">
                  <a:pos x="161" y="26"/>
                </a:cxn>
                <a:cxn ang="0">
                  <a:pos x="165" y="58"/>
                </a:cxn>
                <a:cxn ang="0">
                  <a:pos x="169" y="82"/>
                </a:cxn>
                <a:cxn ang="0">
                  <a:pos x="171" y="85"/>
                </a:cxn>
                <a:cxn ang="0">
                  <a:pos x="172" y="82"/>
                </a:cxn>
                <a:cxn ang="0">
                  <a:pos x="177" y="60"/>
                </a:cxn>
                <a:cxn ang="0">
                  <a:pos x="180" y="31"/>
                </a:cxn>
                <a:cxn ang="0">
                  <a:pos x="185" y="6"/>
                </a:cxn>
                <a:cxn ang="0">
                  <a:pos x="186" y="0"/>
                </a:cxn>
                <a:cxn ang="0">
                  <a:pos x="189" y="3"/>
                </a:cxn>
                <a:cxn ang="0">
                  <a:pos x="194" y="17"/>
                </a:cxn>
                <a:cxn ang="0">
                  <a:pos x="200" y="38"/>
                </a:cxn>
                <a:cxn ang="0">
                  <a:pos x="205" y="46"/>
                </a:cxn>
                <a:cxn ang="0">
                  <a:pos x="214" y="44"/>
                </a:cxn>
              </a:cxnLst>
              <a:rect l="0" t="0" r="r" b="b"/>
              <a:pathLst>
                <a:path w="217" h="85">
                  <a:moveTo>
                    <a:pt x="0" y="43"/>
                  </a:moveTo>
                  <a:lnTo>
                    <a:pt x="4" y="46"/>
                  </a:lnTo>
                  <a:lnTo>
                    <a:pt x="8" y="48"/>
                  </a:lnTo>
                  <a:lnTo>
                    <a:pt x="13" y="46"/>
                  </a:lnTo>
                  <a:lnTo>
                    <a:pt x="16" y="43"/>
                  </a:lnTo>
                  <a:lnTo>
                    <a:pt x="18" y="38"/>
                  </a:lnTo>
                  <a:lnTo>
                    <a:pt x="19" y="32"/>
                  </a:lnTo>
                  <a:lnTo>
                    <a:pt x="24" y="17"/>
                  </a:lnTo>
                  <a:lnTo>
                    <a:pt x="25" y="9"/>
                  </a:lnTo>
                  <a:lnTo>
                    <a:pt x="28" y="3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6"/>
                  </a:lnTo>
                  <a:lnTo>
                    <a:pt x="35" y="17"/>
                  </a:lnTo>
                  <a:lnTo>
                    <a:pt x="38" y="31"/>
                  </a:lnTo>
                  <a:lnTo>
                    <a:pt x="39" y="44"/>
                  </a:lnTo>
                  <a:lnTo>
                    <a:pt x="41" y="60"/>
                  </a:lnTo>
                  <a:lnTo>
                    <a:pt x="44" y="72"/>
                  </a:lnTo>
                  <a:lnTo>
                    <a:pt x="45" y="82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50" y="71"/>
                  </a:lnTo>
                  <a:lnTo>
                    <a:pt x="53" y="58"/>
                  </a:lnTo>
                  <a:lnTo>
                    <a:pt x="55" y="43"/>
                  </a:lnTo>
                  <a:lnTo>
                    <a:pt x="56" y="26"/>
                  </a:lnTo>
                  <a:lnTo>
                    <a:pt x="59" y="14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6" y="14"/>
                  </a:lnTo>
                  <a:lnTo>
                    <a:pt x="69" y="26"/>
                  </a:lnTo>
                  <a:lnTo>
                    <a:pt x="70" y="43"/>
                  </a:lnTo>
                  <a:lnTo>
                    <a:pt x="72" y="58"/>
                  </a:lnTo>
                  <a:lnTo>
                    <a:pt x="75" y="71"/>
                  </a:lnTo>
                  <a:lnTo>
                    <a:pt x="76" y="82"/>
                  </a:lnTo>
                  <a:lnTo>
                    <a:pt x="76" y="83"/>
                  </a:lnTo>
                  <a:lnTo>
                    <a:pt x="78" y="85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1" y="71"/>
                  </a:lnTo>
                  <a:lnTo>
                    <a:pt x="84" y="58"/>
                  </a:lnTo>
                  <a:lnTo>
                    <a:pt x="86" y="43"/>
                  </a:lnTo>
                  <a:lnTo>
                    <a:pt x="87" y="26"/>
                  </a:lnTo>
                  <a:lnTo>
                    <a:pt x="90" y="14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3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6" y="14"/>
                  </a:lnTo>
                  <a:lnTo>
                    <a:pt x="100" y="26"/>
                  </a:lnTo>
                  <a:lnTo>
                    <a:pt x="101" y="43"/>
                  </a:lnTo>
                  <a:lnTo>
                    <a:pt x="103" y="58"/>
                  </a:lnTo>
                  <a:lnTo>
                    <a:pt x="106" y="71"/>
                  </a:lnTo>
                  <a:lnTo>
                    <a:pt x="107" y="82"/>
                  </a:lnTo>
                  <a:lnTo>
                    <a:pt x="107" y="83"/>
                  </a:lnTo>
                  <a:lnTo>
                    <a:pt x="109" y="85"/>
                  </a:lnTo>
                  <a:lnTo>
                    <a:pt x="110" y="83"/>
                  </a:lnTo>
                  <a:lnTo>
                    <a:pt x="110" y="82"/>
                  </a:lnTo>
                  <a:lnTo>
                    <a:pt x="112" y="71"/>
                  </a:lnTo>
                  <a:lnTo>
                    <a:pt x="115" y="58"/>
                  </a:lnTo>
                  <a:lnTo>
                    <a:pt x="117" y="43"/>
                  </a:lnTo>
                  <a:lnTo>
                    <a:pt x="118" y="26"/>
                  </a:lnTo>
                  <a:lnTo>
                    <a:pt x="121" y="14"/>
                  </a:lnTo>
                  <a:lnTo>
                    <a:pt x="123" y="3"/>
                  </a:lnTo>
                  <a:lnTo>
                    <a:pt x="123" y="1"/>
                  </a:lnTo>
                  <a:lnTo>
                    <a:pt x="124" y="0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7" y="14"/>
                  </a:lnTo>
                  <a:lnTo>
                    <a:pt x="131" y="26"/>
                  </a:lnTo>
                  <a:lnTo>
                    <a:pt x="132" y="43"/>
                  </a:lnTo>
                  <a:lnTo>
                    <a:pt x="134" y="58"/>
                  </a:lnTo>
                  <a:lnTo>
                    <a:pt x="137" y="71"/>
                  </a:lnTo>
                  <a:lnTo>
                    <a:pt x="138" y="82"/>
                  </a:lnTo>
                  <a:lnTo>
                    <a:pt x="138" y="83"/>
                  </a:lnTo>
                  <a:lnTo>
                    <a:pt x="140" y="85"/>
                  </a:lnTo>
                  <a:lnTo>
                    <a:pt x="141" y="83"/>
                  </a:lnTo>
                  <a:lnTo>
                    <a:pt x="141" y="82"/>
                  </a:lnTo>
                  <a:lnTo>
                    <a:pt x="143" y="71"/>
                  </a:lnTo>
                  <a:lnTo>
                    <a:pt x="146" y="58"/>
                  </a:lnTo>
                  <a:lnTo>
                    <a:pt x="148" y="43"/>
                  </a:lnTo>
                  <a:lnTo>
                    <a:pt x="149" y="26"/>
                  </a:lnTo>
                  <a:lnTo>
                    <a:pt x="152" y="14"/>
                  </a:lnTo>
                  <a:lnTo>
                    <a:pt x="154" y="3"/>
                  </a:lnTo>
                  <a:lnTo>
                    <a:pt x="154" y="1"/>
                  </a:lnTo>
                  <a:lnTo>
                    <a:pt x="155" y="0"/>
                  </a:lnTo>
                  <a:lnTo>
                    <a:pt x="157" y="1"/>
                  </a:lnTo>
                  <a:lnTo>
                    <a:pt x="157" y="3"/>
                  </a:lnTo>
                  <a:lnTo>
                    <a:pt x="158" y="14"/>
                  </a:lnTo>
                  <a:lnTo>
                    <a:pt x="161" y="26"/>
                  </a:lnTo>
                  <a:lnTo>
                    <a:pt x="163" y="43"/>
                  </a:lnTo>
                  <a:lnTo>
                    <a:pt x="165" y="58"/>
                  </a:lnTo>
                  <a:lnTo>
                    <a:pt x="168" y="71"/>
                  </a:lnTo>
                  <a:lnTo>
                    <a:pt x="169" y="82"/>
                  </a:lnTo>
                  <a:lnTo>
                    <a:pt x="169" y="83"/>
                  </a:lnTo>
                  <a:lnTo>
                    <a:pt x="171" y="85"/>
                  </a:lnTo>
                  <a:lnTo>
                    <a:pt x="172" y="83"/>
                  </a:lnTo>
                  <a:lnTo>
                    <a:pt x="172" y="82"/>
                  </a:lnTo>
                  <a:lnTo>
                    <a:pt x="174" y="72"/>
                  </a:lnTo>
                  <a:lnTo>
                    <a:pt x="177" y="60"/>
                  </a:lnTo>
                  <a:lnTo>
                    <a:pt x="178" y="44"/>
                  </a:lnTo>
                  <a:lnTo>
                    <a:pt x="180" y="31"/>
                  </a:lnTo>
                  <a:lnTo>
                    <a:pt x="183" y="17"/>
                  </a:lnTo>
                  <a:lnTo>
                    <a:pt x="185" y="6"/>
                  </a:lnTo>
                  <a:lnTo>
                    <a:pt x="185" y="1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89" y="3"/>
                  </a:lnTo>
                  <a:lnTo>
                    <a:pt x="192" y="9"/>
                  </a:lnTo>
                  <a:lnTo>
                    <a:pt x="194" y="17"/>
                  </a:lnTo>
                  <a:lnTo>
                    <a:pt x="199" y="32"/>
                  </a:lnTo>
                  <a:lnTo>
                    <a:pt x="200" y="38"/>
                  </a:lnTo>
                  <a:lnTo>
                    <a:pt x="202" y="43"/>
                  </a:lnTo>
                  <a:lnTo>
                    <a:pt x="205" y="46"/>
                  </a:lnTo>
                  <a:lnTo>
                    <a:pt x="209" y="46"/>
                  </a:lnTo>
                  <a:lnTo>
                    <a:pt x="214" y="44"/>
                  </a:lnTo>
                  <a:lnTo>
                    <a:pt x="217" y="4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72" name="Freeform 36"/>
            <p:cNvSpPr>
              <a:spLocks/>
            </p:cNvSpPr>
            <p:nvPr/>
          </p:nvSpPr>
          <p:spPr bwMode="auto">
            <a:xfrm>
              <a:off x="4234" y="3417"/>
              <a:ext cx="115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1156" y="34"/>
                </a:cxn>
                <a:cxn ang="0">
                  <a:pos x="1156" y="5"/>
                </a:cxn>
                <a:cxn ang="0">
                  <a:pos x="0" y="0"/>
                </a:cxn>
              </a:cxnLst>
              <a:rect l="0" t="0" r="r" b="b"/>
              <a:pathLst>
                <a:path w="1156" h="34">
                  <a:moveTo>
                    <a:pt x="0" y="0"/>
                  </a:moveTo>
                  <a:lnTo>
                    <a:pt x="0" y="30"/>
                  </a:lnTo>
                  <a:lnTo>
                    <a:pt x="1156" y="34"/>
                  </a:lnTo>
                  <a:lnTo>
                    <a:pt x="115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73" name="Oval 37"/>
            <p:cNvSpPr>
              <a:spLocks noChangeArrowheads="1"/>
            </p:cNvSpPr>
            <p:nvPr/>
          </p:nvSpPr>
          <p:spPr bwMode="auto">
            <a:xfrm>
              <a:off x="4784" y="2709"/>
              <a:ext cx="52" cy="47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74" name="Freeform 38"/>
            <p:cNvSpPr>
              <a:spLocks/>
            </p:cNvSpPr>
            <p:nvPr/>
          </p:nvSpPr>
          <p:spPr bwMode="auto">
            <a:xfrm>
              <a:off x="4174" y="1983"/>
              <a:ext cx="51" cy="46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5" y="0"/>
                </a:cxn>
                <a:cxn ang="0">
                  <a:pos x="15" y="1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3" y="31"/>
                </a:cxn>
                <a:cxn ang="0">
                  <a:pos x="8" y="38"/>
                </a:cxn>
                <a:cxn ang="0">
                  <a:pos x="17" y="45"/>
                </a:cxn>
                <a:cxn ang="0">
                  <a:pos x="26" y="46"/>
                </a:cxn>
                <a:cxn ang="0">
                  <a:pos x="36" y="45"/>
                </a:cxn>
                <a:cxn ang="0">
                  <a:pos x="45" y="40"/>
                </a:cxn>
                <a:cxn ang="0">
                  <a:pos x="49" y="32"/>
                </a:cxn>
                <a:cxn ang="0">
                  <a:pos x="51" y="24"/>
                </a:cxn>
                <a:cxn ang="0">
                  <a:pos x="49" y="15"/>
                </a:cxn>
                <a:cxn ang="0">
                  <a:pos x="43" y="7"/>
                </a:cxn>
                <a:cxn ang="0">
                  <a:pos x="34" y="1"/>
                </a:cxn>
              </a:cxnLst>
              <a:rect l="0" t="0" r="r" b="b"/>
              <a:pathLst>
                <a:path w="51" h="46">
                  <a:moveTo>
                    <a:pt x="34" y="1"/>
                  </a:moveTo>
                  <a:lnTo>
                    <a:pt x="25" y="0"/>
                  </a:lnTo>
                  <a:lnTo>
                    <a:pt x="15" y="1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7" y="45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5" y="40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49" y="15"/>
                  </a:lnTo>
                  <a:lnTo>
                    <a:pt x="43" y="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75" name="Oval 39"/>
            <p:cNvSpPr>
              <a:spLocks noChangeArrowheads="1"/>
            </p:cNvSpPr>
            <p:nvPr/>
          </p:nvSpPr>
          <p:spPr bwMode="auto">
            <a:xfrm>
              <a:off x="3784" y="2555"/>
              <a:ext cx="53" cy="47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42376" name="Picture 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4076700"/>
            <a:ext cx="5549900" cy="2460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274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87338"/>
            <a:ext cx="7793037" cy="1462087"/>
          </a:xfrm>
        </p:spPr>
        <p:txBody>
          <a:bodyPr/>
          <a:lstStyle/>
          <a:p>
            <a:r>
              <a:rPr lang="en-US"/>
              <a:t>Attacks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2636838"/>
            <a:ext cx="19954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088" y="2565400"/>
            <a:ext cx="1989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588" y="4687888"/>
            <a:ext cx="20018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3838" y="4687888"/>
            <a:ext cx="20304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23850" y="32623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30307"/>
                </a:solidFill>
              </a:rPr>
              <a:t>noise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65100" y="56626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30307"/>
                </a:solidFill>
              </a:rPr>
              <a:t>Smoothing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519613" y="32623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30307"/>
                </a:solidFill>
              </a:rPr>
              <a:t>Decimation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448175" y="566261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30307"/>
                </a:solidFill>
              </a:rPr>
              <a:t>Subdivision</a:t>
            </a:r>
          </a:p>
        </p:txBody>
      </p:sp>
      <p:pic>
        <p:nvPicPr>
          <p:cNvPr id="72716" name="Picture 12" descr="bunn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blackGray">
          <a:xfrm>
            <a:off x="6586538" y="476250"/>
            <a:ext cx="1944687" cy="1944688"/>
          </a:xfrm>
          <a:prstGeom prst="rect">
            <a:avLst/>
          </a:prstGeom>
          <a:solidFill>
            <a:srgbClr val="5987B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572000" y="18923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30307"/>
                </a:solidFill>
              </a:rPr>
              <a:t>Cropping</a:t>
            </a:r>
          </a:p>
        </p:txBody>
      </p:sp>
    </p:spTree>
    <p:extLst>
      <p:ext uri="{BB962C8B-B14F-4D97-AF65-F5344CB8AC3E}">
        <p14:creationId xmlns:p14="http://schemas.microsoft.com/office/powerpoint/2010/main" val="1384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Towards Blind &amp; Robust WM </a:t>
            </a:r>
            <a:endParaRPr lang="en-US" sz="360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6625"/>
            <a:ext cx="7926387" cy="43910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Blind spectral watermarking </a:t>
            </a:r>
            <a:r>
              <a:rPr lang="en-US" dirty="0" smtClean="0"/>
              <a:t>scheme based </a:t>
            </a:r>
            <a:r>
              <a:rPr lang="en-US" dirty="0" smtClean="0"/>
              <a:t>on local shape “frequencies”</a:t>
            </a: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Re-synchronization of blind spectral watermarking schemes using umbilical points </a:t>
            </a:r>
            <a:r>
              <a:rPr lang="en-US" dirty="0" smtClean="0"/>
              <a:t>or prongs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Shapes</a:t>
            </a:r>
            <a:br>
              <a:rPr lang="en-US"/>
            </a:br>
            <a:r>
              <a:rPr lang="en-US"/>
              <a:t>	format</a:t>
            </a:r>
          </a:p>
        </p:txBody>
      </p:sp>
      <p:pic>
        <p:nvPicPr>
          <p:cNvPr id="61443" name="Picture 3" descr="M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2127250"/>
            <a:ext cx="3757613" cy="3749675"/>
          </a:xfrm>
          <a:prstGeom prst="rect">
            <a:avLst/>
          </a:prstGeom>
          <a:noFill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075238" y="764704"/>
            <a:ext cx="4321175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Geometry: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 x	  y	   z	      </a:t>
            </a:r>
            <a:r>
              <a:rPr lang="en-US" sz="2400" dirty="0" err="1">
                <a:solidFill>
                  <a:srgbClr val="000000"/>
                </a:solidFill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</a:rPr>
              <a:t>id</a:t>
            </a:r>
            <a:endParaRPr lang="en-US" sz="2400" baseline="-250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CB0601"/>
                </a:solidFill>
              </a:rPr>
              <a:t>0.033	0.025	-0.067	      4048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79CB01"/>
                </a:solidFill>
              </a:rPr>
              <a:t>0.034	0.027	-0.068	      4057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79CB01"/>
                </a:solidFill>
              </a:rPr>
              <a:t>0.031	0.027	-0.067	      8900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Connectivity: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p</a:t>
            </a:r>
            <a:r>
              <a:rPr lang="en-US" sz="2400" baseline="-25000" dirty="0">
                <a:solidFill>
                  <a:srgbClr val="000000"/>
                </a:solidFill>
              </a:rPr>
              <a:t>1	 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</a:rPr>
              <a:t>2	 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</a:rPr>
              <a:t>3	         </a:t>
            </a:r>
            <a:r>
              <a:rPr lang="en-US" sz="2400" dirty="0" err="1">
                <a:solidFill>
                  <a:srgbClr val="000000"/>
                </a:solidFill>
              </a:rPr>
              <a:t>t</a:t>
            </a:r>
            <a:r>
              <a:rPr lang="en-US" sz="2400" baseline="-25000" dirty="0" err="1">
                <a:solidFill>
                  <a:srgbClr val="000000"/>
                </a:solidFill>
              </a:rPr>
              <a:t>id</a:t>
            </a:r>
            <a:endParaRPr lang="en-US" sz="2400" baseline="-250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CB0601"/>
                </a:solidFill>
              </a:rPr>
              <a:t>4048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79CB01"/>
                </a:solidFill>
              </a:rPr>
              <a:t>4057	</a:t>
            </a:r>
            <a:r>
              <a:rPr lang="en-US" dirty="0" smtClean="0">
                <a:solidFill>
                  <a:srgbClr val="79CB01"/>
                </a:solidFill>
              </a:rPr>
              <a:t>8900</a:t>
            </a: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000000"/>
                </a:solidFill>
              </a:rPr>
              <a:t>12005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79CB01"/>
                </a:solidFill>
              </a:rPr>
              <a:t>4057	</a:t>
            </a:r>
            <a:r>
              <a:rPr lang="en-US" dirty="0">
                <a:solidFill>
                  <a:srgbClr val="CB0601"/>
                </a:solidFill>
              </a:rPr>
              <a:t>4048</a:t>
            </a:r>
            <a:r>
              <a:rPr lang="en-US" dirty="0">
                <a:solidFill>
                  <a:srgbClr val="79CB01"/>
                </a:solidFill>
              </a:rPr>
              <a:t> 	</a:t>
            </a:r>
            <a:r>
              <a:rPr lang="en-US" dirty="0" smtClean="0">
                <a:solidFill>
                  <a:srgbClr val="79CB01"/>
                </a:solidFill>
              </a:rPr>
              <a:t>8910</a:t>
            </a: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1C1C1C"/>
                </a:solidFill>
              </a:rPr>
              <a:t>12006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Spectral watermarking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76475"/>
            <a:ext cx="80549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Spectral decomposition of 3D meshes =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		projection of the mesh geometry on the 			eigenvectors of the Laplacian operator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Laplacian operator: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T= I - D</a:t>
            </a:r>
            <a:r>
              <a:rPr lang="en-US" sz="2000" baseline="30000"/>
              <a:t>-1 </a:t>
            </a:r>
            <a:r>
              <a:rPr lang="en-US" sz="2000"/>
              <a:t>A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	I: identity matrix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  A: adjacency matrix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/>
              <a:t>			A(i,j) = 1 	iff points i and j are connected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  D: degree (diagonal) matrix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/>
              <a:t>			D(i,i) = number of neighbors of point i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965575" y="115888"/>
            <a:ext cx="5359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itchFamily="2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F. </a:t>
            </a:r>
            <a:r>
              <a:rPr lang="en-US" sz="1400" dirty="0" err="1">
                <a:solidFill>
                  <a:srgbClr val="000000"/>
                </a:solidFill>
              </a:rPr>
              <a:t>Cayre</a:t>
            </a:r>
            <a:r>
              <a:rPr lang="en-US" sz="1400" dirty="0">
                <a:solidFill>
                  <a:srgbClr val="000000"/>
                </a:solidFill>
              </a:rPr>
              <a:t>, P. Rondao Alface, F. Schmitt, B. Macq, and H. Maître. </a:t>
            </a:r>
            <a:r>
              <a:rPr lang="en-US" sz="1400" i="1" dirty="0">
                <a:solidFill>
                  <a:srgbClr val="000000"/>
                </a:solidFill>
              </a:rPr>
              <a:t>Application of spectral decomposition to compression and watermarking of 3d triangle mesh geometry</a:t>
            </a:r>
            <a:r>
              <a:rPr lang="en-US" sz="1400" dirty="0">
                <a:solidFill>
                  <a:srgbClr val="000000"/>
                </a:solidFill>
              </a:rPr>
              <a:t>. Image Communications, 18(4):309–319, 2003.</a:t>
            </a:r>
          </a:p>
        </p:txBody>
      </p:sp>
    </p:spTree>
    <p:extLst>
      <p:ext uri="{BB962C8B-B14F-4D97-AF65-F5344CB8AC3E}">
        <p14:creationId xmlns:p14="http://schemas.microsoft.com/office/powerpoint/2010/main" val="26794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Watermarking</a:t>
            </a:r>
            <a:endParaRPr lang="fr-BE" dirty="0" smtClean="0"/>
          </a:p>
          <a:p>
            <a:r>
              <a:rPr lang="fr-BE" dirty="0" err="1" smtClean="0"/>
              <a:t>Traceablity</a:t>
            </a:r>
            <a:r>
              <a:rPr lang="fr-BE" dirty="0" smtClean="0"/>
              <a:t> </a:t>
            </a:r>
            <a:r>
              <a:rPr lang="fr-BE" dirty="0" smtClean="0"/>
              <a:t>issues in 3D Printing</a:t>
            </a:r>
          </a:p>
          <a:p>
            <a:r>
              <a:rPr lang="fr-BE" dirty="0" err="1" smtClean="0"/>
              <a:t>Watermarking</a:t>
            </a:r>
            <a:r>
              <a:rPr lang="fr-BE" dirty="0" smtClean="0"/>
              <a:t> for IPR protection</a:t>
            </a:r>
          </a:p>
          <a:p>
            <a:r>
              <a:rPr lang="fr-BE" dirty="0" smtClean="0"/>
              <a:t>3D </a:t>
            </a:r>
            <a:r>
              <a:rPr lang="fr-BE" dirty="0" err="1" smtClean="0"/>
              <a:t>Watermarking</a:t>
            </a:r>
            <a:r>
              <a:rPr lang="fr-BE" dirty="0" smtClean="0"/>
              <a:t> Survey in a 3D Printing Scenario</a:t>
            </a:r>
          </a:p>
          <a:p>
            <a:r>
              <a:rPr lang="fr-BE" dirty="0" err="1" smtClean="0"/>
              <a:t>Ongoing</a:t>
            </a:r>
            <a:r>
              <a:rPr lang="fr-BE" dirty="0" smtClean="0"/>
              <a:t> and Future </a:t>
            </a:r>
            <a:r>
              <a:rPr lang="fr-BE" dirty="0" err="1" smtClean="0"/>
              <a:t>Work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tri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69988"/>
            <a:ext cx="3313112" cy="2474912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Spectral watermarking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78025"/>
            <a:ext cx="77057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Laplacian </a:t>
            </a:r>
            <a:r>
              <a:rPr lang="en-US" sz="2800" dirty="0"/>
              <a:t>eigenvectors</a:t>
            </a:r>
          </a:p>
        </p:txBody>
      </p:sp>
      <p:pic>
        <p:nvPicPr>
          <p:cNvPr id="86021" name="Picture 5" descr="spect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150" y="3068638"/>
            <a:ext cx="5183188" cy="3887787"/>
          </a:xfrm>
          <a:prstGeom prst="rect">
            <a:avLst/>
          </a:prstGeom>
          <a:noFill/>
        </p:spPr>
      </p:pic>
      <p:pic>
        <p:nvPicPr>
          <p:cNvPr id="86022" name="Picture 6" descr="SPECTRM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57450"/>
            <a:ext cx="5184775" cy="1433513"/>
          </a:xfrm>
          <a:prstGeom prst="rect">
            <a:avLst/>
          </a:prstGeom>
          <a:noFill/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0" y="3752850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Fiedler=2</a:t>
            </a:r>
            <a:r>
              <a:rPr lang="en-US" sz="2000" baseline="30000">
                <a:solidFill>
                  <a:srgbClr val="000000"/>
                </a:solidFill>
              </a:rPr>
              <a:t>nd</a:t>
            </a:r>
            <a:r>
              <a:rPr lang="en-US" sz="2000">
                <a:solidFill>
                  <a:srgbClr val="000000"/>
                </a:solidFill>
              </a:rPr>
              <a:t>       3</a:t>
            </a:r>
            <a:r>
              <a:rPr lang="en-US" sz="2000" baseline="30000">
                <a:solidFill>
                  <a:srgbClr val="000000"/>
                </a:solidFill>
              </a:rPr>
              <a:t>rd	</a:t>
            </a:r>
            <a:r>
              <a:rPr lang="en-US" sz="2000">
                <a:solidFill>
                  <a:srgbClr val="000000"/>
                </a:solidFill>
              </a:rPr>
              <a:t>    4</a:t>
            </a:r>
            <a:r>
              <a:rPr lang="en-US" sz="2000" baseline="30000">
                <a:solidFill>
                  <a:srgbClr val="000000"/>
                </a:solidFill>
              </a:rPr>
              <a:t>th</a:t>
            </a:r>
            <a:r>
              <a:rPr lang="en-US" sz="2000">
                <a:solidFill>
                  <a:srgbClr val="000000"/>
                </a:solidFill>
              </a:rPr>
              <a:t>	       5</a:t>
            </a:r>
            <a:r>
              <a:rPr lang="en-US" sz="2000" baseline="30000">
                <a:solidFill>
                  <a:srgbClr val="000000"/>
                </a:solidFill>
              </a:rPr>
              <a:t>th </a:t>
            </a:r>
            <a:r>
              <a:rPr lang="en-US" sz="1600">
                <a:solidFill>
                  <a:srgbClr val="000000"/>
                </a:solidFill>
              </a:rPr>
              <a:t>eigenv.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21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Spectral watermarking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93925"/>
            <a:ext cx="517366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Projection of the geometry on the eigenvectors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X,Y,Z vectors </a:t>
            </a:r>
            <a:r>
              <a:rPr lang="en-US" sz="1600">
                <a:sym typeface="Symbol" pitchFamily="18" charset="2"/>
              </a:rPr>
              <a:t>P,Q,R vectors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CB0601"/>
                </a:solidFill>
              </a:rPr>
              <a:t>Partition</a:t>
            </a:r>
            <a:r>
              <a:rPr lang="en-US" sz="1800"/>
              <a:t> (connectivity/graph partitioning)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Watermarking: bit embedding by flipping (PQR)</a:t>
            </a:r>
            <a:r>
              <a:rPr lang="en-US" sz="1800" baseline="-25000"/>
              <a:t>i</a:t>
            </a:r>
            <a:r>
              <a:rPr lang="en-US" sz="1800"/>
              <a:t> triplets: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C</a:t>
            </a:r>
            <a:r>
              <a:rPr lang="en-US" sz="1600" baseline="-25000"/>
              <a:t>min</a:t>
            </a:r>
            <a:r>
              <a:rPr lang="en-US" sz="1600"/>
              <a:t>=min(P</a:t>
            </a:r>
            <a:r>
              <a:rPr lang="en-US" sz="1600" baseline="-25000"/>
              <a:t>i</a:t>
            </a:r>
            <a:r>
              <a:rPr lang="en-US" sz="1600"/>
              <a:t>,Q</a:t>
            </a:r>
            <a:r>
              <a:rPr lang="en-US" sz="1600" baseline="-25000"/>
              <a:t>,i</a:t>
            </a:r>
            <a:r>
              <a:rPr lang="en-US" sz="1600"/>
              <a:t>,R</a:t>
            </a:r>
            <a:r>
              <a:rPr lang="en-US" sz="1600" baseline="-25000"/>
              <a:t>i</a:t>
            </a:r>
            <a:r>
              <a:rPr lang="en-US" sz="16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C</a:t>
            </a:r>
            <a:r>
              <a:rPr lang="en-US" sz="1600" baseline="-25000"/>
              <a:t>max</a:t>
            </a:r>
            <a:r>
              <a:rPr lang="en-US" sz="1600"/>
              <a:t>=max(P</a:t>
            </a:r>
            <a:r>
              <a:rPr lang="en-US" sz="1600" baseline="-25000"/>
              <a:t>i</a:t>
            </a:r>
            <a:r>
              <a:rPr lang="en-US" sz="1600"/>
              <a:t>,Q</a:t>
            </a:r>
            <a:r>
              <a:rPr lang="en-US" sz="1600" baseline="-25000"/>
              <a:t>,i</a:t>
            </a:r>
            <a:r>
              <a:rPr lang="en-US" sz="1600"/>
              <a:t>,R</a:t>
            </a:r>
            <a:r>
              <a:rPr lang="en-US" sz="1600" baseline="-25000"/>
              <a:t>i</a:t>
            </a:r>
            <a:r>
              <a:rPr lang="en-US" sz="16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C</a:t>
            </a:r>
            <a:r>
              <a:rPr lang="en-US" sz="1600" baseline="-25000"/>
              <a:t>inter</a:t>
            </a:r>
            <a:r>
              <a:rPr lang="en-US" sz="1600"/>
              <a:t>=median(P</a:t>
            </a:r>
            <a:r>
              <a:rPr lang="en-US" sz="1600" baseline="-25000"/>
              <a:t>i</a:t>
            </a:r>
            <a:r>
              <a:rPr lang="en-US" sz="1600"/>
              <a:t>,Q</a:t>
            </a:r>
            <a:r>
              <a:rPr lang="en-US" sz="1600" baseline="-25000"/>
              <a:t>,i</a:t>
            </a:r>
            <a:r>
              <a:rPr lang="en-US" sz="1600"/>
              <a:t>,R</a:t>
            </a:r>
            <a:r>
              <a:rPr lang="en-US" sz="1600" baseline="-25000"/>
              <a:t>i</a:t>
            </a:r>
            <a:r>
              <a:rPr lang="en-US" sz="16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i=i</a:t>
            </a:r>
            <a:r>
              <a:rPr lang="en-US" sz="1600" baseline="-25000"/>
              <a:t>0</a:t>
            </a:r>
            <a:r>
              <a:rPr lang="en-US" sz="1600"/>
              <a:t>,…,n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(frequency increasing order)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800"/>
              <a:t>Force: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specified by i</a:t>
            </a:r>
            <a:r>
              <a:rPr lang="en-US" sz="1600" baseline="-25000"/>
              <a:t>0</a:t>
            </a:r>
            <a:endParaRPr lang="en-US" sz="160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4694238"/>
            <a:ext cx="5940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059113" y="6086475"/>
            <a:ext cx="676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%	      </a:t>
            </a:r>
            <a:r>
              <a:rPr lang="en-US" dirty="0" smtClean="0">
                <a:solidFill>
                  <a:srgbClr val="000000"/>
                </a:solidFill>
              </a:rPr>
              <a:t>      15</a:t>
            </a:r>
            <a:r>
              <a:rPr lang="en-US" dirty="0">
                <a:solidFill>
                  <a:srgbClr val="000000"/>
                </a:solidFill>
              </a:rPr>
              <a:t>%	       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60% 	        80%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7451725" y="1700213"/>
            <a:ext cx="0" cy="2449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7269163" y="1700213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7261225" y="41497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516688" y="14128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en-US" sz="1600" b="1" baseline="-25000">
                <a:solidFill>
                  <a:srgbClr val="000000"/>
                </a:solidFill>
              </a:rPr>
              <a:t>max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588125" y="38608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en-US" sz="1600" b="1" baseline="-25000">
                <a:solidFill>
                  <a:srgbClr val="000000"/>
                </a:solidFill>
              </a:rPr>
              <a:t>min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7269163" y="29035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7667625" y="2043113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7667625" y="32591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7372350" y="2349500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503988" y="2205038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en-US" sz="1600" b="1" baseline="-25000">
                <a:solidFill>
                  <a:srgbClr val="000000"/>
                </a:solidFill>
              </a:rPr>
              <a:t>inter</a:t>
            </a:r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Spectral watermarking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93925"/>
            <a:ext cx="517366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Projection of the geometry on the eigenvectors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X,Y,Z vectors </a:t>
            </a:r>
            <a:r>
              <a:rPr lang="en-US" sz="1600">
                <a:sym typeface="Symbol" pitchFamily="18" charset="2"/>
              </a:rPr>
              <a:t>P,Q,R vectors</a:t>
            </a: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CB060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CB0601"/>
                </a:solidFill>
              </a:rPr>
              <a:t>Partition</a:t>
            </a:r>
            <a:r>
              <a:rPr lang="en-US" sz="1800"/>
              <a:t> (connectivity/graph partitioning)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Watermarking: bit embedding by flipping (PQR)</a:t>
            </a:r>
            <a:r>
              <a:rPr lang="en-US" sz="1800" baseline="-25000"/>
              <a:t>i</a:t>
            </a:r>
            <a:r>
              <a:rPr lang="en-US" sz="1800"/>
              <a:t> triplets: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C</a:t>
            </a:r>
            <a:r>
              <a:rPr lang="en-US" sz="1600" baseline="-25000"/>
              <a:t>min</a:t>
            </a:r>
            <a:r>
              <a:rPr lang="en-US" sz="1600"/>
              <a:t>=min(P</a:t>
            </a:r>
            <a:r>
              <a:rPr lang="en-US" sz="1600" baseline="-25000"/>
              <a:t>i</a:t>
            </a:r>
            <a:r>
              <a:rPr lang="en-US" sz="1600"/>
              <a:t>,Q</a:t>
            </a:r>
            <a:r>
              <a:rPr lang="en-US" sz="1600" baseline="-25000"/>
              <a:t>,i</a:t>
            </a:r>
            <a:r>
              <a:rPr lang="en-US" sz="1600"/>
              <a:t>,R</a:t>
            </a:r>
            <a:r>
              <a:rPr lang="en-US" sz="1600" baseline="-25000"/>
              <a:t>i</a:t>
            </a:r>
            <a:r>
              <a:rPr lang="en-US" sz="16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C</a:t>
            </a:r>
            <a:r>
              <a:rPr lang="en-US" sz="1600" baseline="-25000"/>
              <a:t>max</a:t>
            </a:r>
            <a:r>
              <a:rPr lang="en-US" sz="1600"/>
              <a:t>=max(P</a:t>
            </a:r>
            <a:r>
              <a:rPr lang="en-US" sz="1600" baseline="-25000"/>
              <a:t>i</a:t>
            </a:r>
            <a:r>
              <a:rPr lang="en-US" sz="1600"/>
              <a:t>,Q</a:t>
            </a:r>
            <a:r>
              <a:rPr lang="en-US" sz="1600" baseline="-25000"/>
              <a:t>,i</a:t>
            </a:r>
            <a:r>
              <a:rPr lang="en-US" sz="1600"/>
              <a:t>,R</a:t>
            </a:r>
            <a:r>
              <a:rPr lang="en-US" sz="1600" baseline="-25000"/>
              <a:t>i</a:t>
            </a:r>
            <a:r>
              <a:rPr lang="en-US" sz="16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C</a:t>
            </a:r>
            <a:r>
              <a:rPr lang="en-US" sz="1600" baseline="-25000"/>
              <a:t>inter</a:t>
            </a:r>
            <a:r>
              <a:rPr lang="en-US" sz="1600"/>
              <a:t>=median(P</a:t>
            </a:r>
            <a:r>
              <a:rPr lang="en-US" sz="1600" baseline="-25000"/>
              <a:t>i</a:t>
            </a:r>
            <a:r>
              <a:rPr lang="en-US" sz="1600"/>
              <a:t>,Q</a:t>
            </a:r>
            <a:r>
              <a:rPr lang="en-US" sz="1600" baseline="-25000"/>
              <a:t>,i</a:t>
            </a:r>
            <a:r>
              <a:rPr lang="en-US" sz="1600"/>
              <a:t>,R</a:t>
            </a:r>
            <a:r>
              <a:rPr lang="en-US" sz="1600" baseline="-25000"/>
              <a:t>i</a:t>
            </a:r>
            <a:r>
              <a:rPr lang="en-US" sz="16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i=i</a:t>
            </a:r>
            <a:r>
              <a:rPr lang="en-US" sz="1600" baseline="-25000"/>
              <a:t>0</a:t>
            </a:r>
            <a:r>
              <a:rPr lang="en-US" sz="1600"/>
              <a:t>,…,n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(frequency increasing order)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800"/>
              <a:t>Force: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specified by i</a:t>
            </a:r>
            <a:r>
              <a:rPr lang="en-US" sz="1600" baseline="-25000"/>
              <a:t>0</a:t>
            </a:r>
            <a:endParaRPr lang="en-US" sz="1600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7451725" y="1700213"/>
            <a:ext cx="0" cy="2449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7269163" y="1700213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7261225" y="41497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516688" y="14128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en-US" sz="1600" b="1" baseline="-25000">
                <a:solidFill>
                  <a:srgbClr val="000000"/>
                </a:solidFill>
              </a:rPr>
              <a:t>max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6588125" y="38608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en-US" sz="1600" b="1" baseline="-25000">
                <a:solidFill>
                  <a:srgbClr val="000000"/>
                </a:solidFill>
              </a:rPr>
              <a:t>min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269163" y="29035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667625" y="2043113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7667625" y="32591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7380288" y="3284538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6300788" y="3260725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CB0601"/>
                </a:solidFill>
              </a:rPr>
              <a:t>C</a:t>
            </a:r>
            <a:r>
              <a:rPr lang="en-US" sz="1600" b="1" baseline="-25000">
                <a:solidFill>
                  <a:srgbClr val="CB0601"/>
                </a:solidFill>
              </a:rPr>
              <a:t>inter_W</a:t>
            </a:r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6732588" y="2276475"/>
            <a:ext cx="360362" cy="1152525"/>
          </a:xfrm>
          <a:prstGeom prst="curvedRight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150" y="4452938"/>
            <a:ext cx="2159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Spectral watermarking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179638"/>
            <a:ext cx="4824412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13513" y="22225"/>
            <a:ext cx="2235200" cy="2289175"/>
          </a:xfrm>
          <a:noFill/>
          <a:ln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4950" y="2273300"/>
            <a:ext cx="2235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3708400" y="623728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427538" y="6237288"/>
            <a:ext cx="215900" cy="215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6825" y="62372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8532813" y="2060575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8532813" y="6526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8" name="Oval 12"/>
          <p:cNvSpPr>
            <a:spLocks noChangeArrowheads="1"/>
          </p:cNvSpPr>
          <p:nvPr/>
        </p:nvSpPr>
        <p:spPr bwMode="auto">
          <a:xfrm>
            <a:off x="8532813" y="4292600"/>
            <a:ext cx="215900" cy="215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bunny-31-00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2093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Spectral watermarking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44675"/>
            <a:ext cx="3810000" cy="4752975"/>
          </a:xfrm>
        </p:spPr>
        <p:txBody>
          <a:bodyPr/>
          <a:lstStyle/>
          <a:p>
            <a:r>
              <a:rPr lang="en-US" sz="2400"/>
              <a:t>Robustness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Fragility</a:t>
            </a:r>
          </a:p>
          <a:p>
            <a:pPr lvl="1"/>
            <a:r>
              <a:rPr lang="en-US" sz="2000"/>
              <a:t>Connectivity attacks</a:t>
            </a:r>
          </a:p>
          <a:p>
            <a:pPr lvl="1"/>
            <a:r>
              <a:rPr lang="en-US" sz="2000"/>
              <a:t>Cropping</a:t>
            </a:r>
          </a:p>
          <a:p>
            <a:r>
              <a:rPr lang="en-US" sz="2400"/>
              <a:t>Computational cost</a:t>
            </a:r>
          </a:p>
        </p:txBody>
      </p:sp>
      <p:pic>
        <p:nvPicPr>
          <p:cNvPr id="98309" name="Picture 5" descr="bunny-12-00-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03600" y="2533650"/>
            <a:ext cx="2736850" cy="2736850"/>
          </a:xfrm>
          <a:noFill/>
          <a:ln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116013" y="2276475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Noise </a:t>
            </a:r>
            <a:r>
              <a:rPr lang="en-US" sz="2400" i="1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348038" y="2276475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Smoothing </a:t>
            </a:r>
            <a:r>
              <a:rPr lang="en-US" sz="2400" i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13450" y="227647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RST	</a:t>
            </a:r>
            <a:r>
              <a:rPr lang="en-US" sz="2400" i="1">
                <a:solidFill>
                  <a:srgbClr val="000000"/>
                </a:solidFill>
              </a:rPr>
              <a:t>ok</a:t>
            </a:r>
          </a:p>
        </p:txBody>
      </p:sp>
      <p:pic>
        <p:nvPicPr>
          <p:cNvPr id="98313" name="Picture 9" descr="bunny-00-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11888" y="2965450"/>
            <a:ext cx="1871662" cy="1871663"/>
          </a:xfrm>
          <a:noFill/>
          <a:ln/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972050"/>
            <a:ext cx="134143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941888"/>
            <a:ext cx="13700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6" name="Picture 12" descr="bunn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blackGray">
          <a:xfrm>
            <a:off x="7594600" y="4938713"/>
            <a:ext cx="1298575" cy="1298575"/>
          </a:xfrm>
          <a:prstGeom prst="rect">
            <a:avLst/>
          </a:prstGeom>
          <a:solidFill>
            <a:srgbClr val="5987B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566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55013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2205038"/>
            <a:ext cx="5543550" cy="43195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Scheme: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Detection of </a:t>
            </a:r>
            <a:r>
              <a:rPr lang="en-US" sz="2400" b="1"/>
              <a:t>umbilical points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Partition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000"/>
              <a:t>Geodesic Voronoi diagram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000"/>
              <a:t>Dual geodesic Delaunay triangulation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000"/>
              <a:t>Geodesic distance approx. by Dijkstra or spherical wavefronts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Remeshing with regular connectivity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Spectral watermark embedding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Re-projection on the original connectivity</a:t>
            </a:r>
          </a:p>
          <a:p>
            <a:pPr marL="609600" indent="-609600">
              <a:lnSpc>
                <a:spcPct val="80000"/>
              </a:lnSpc>
            </a:pPr>
            <a:endParaRPr lang="en-US" sz="280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38" y="1738313"/>
            <a:ext cx="33178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248150" y="188913"/>
            <a:ext cx="51482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P. Rondao Alface, B. Macq. </a:t>
            </a:r>
            <a:r>
              <a:rPr lang="en-US" sz="1200" i="1" dirty="0">
                <a:solidFill>
                  <a:srgbClr val="000000"/>
                </a:solidFill>
              </a:rPr>
              <a:t>Blind Watermarking of 3D Meshes Using Robust Feature Points Detection</a:t>
            </a:r>
            <a:r>
              <a:rPr lang="en-US" sz="1200" dirty="0">
                <a:solidFill>
                  <a:srgbClr val="000000"/>
                </a:solidFill>
              </a:rPr>
              <a:t>, International Conference on Image Processing (</a:t>
            </a:r>
            <a:r>
              <a:rPr lang="en-US" sz="1200" b="1" dirty="0">
                <a:solidFill>
                  <a:srgbClr val="000000"/>
                </a:solidFill>
              </a:rPr>
              <a:t>ICIP05</a:t>
            </a:r>
            <a:r>
              <a:rPr lang="en-US" sz="1200" dirty="0">
                <a:solidFill>
                  <a:srgbClr val="000000"/>
                </a:solidFill>
              </a:rPr>
              <a:t>), </a:t>
            </a:r>
            <a:r>
              <a:rPr lang="en-US" sz="1200" dirty="0" err="1">
                <a:solidFill>
                  <a:srgbClr val="000000"/>
                </a:solidFill>
              </a:rPr>
              <a:t>Genova</a:t>
            </a:r>
            <a:r>
              <a:rPr lang="en-US" sz="1200" dirty="0">
                <a:solidFill>
                  <a:srgbClr val="000000"/>
                </a:solidFill>
              </a:rPr>
              <a:t>, Italy, 11-14 September 2005.</a:t>
            </a:r>
          </a:p>
        </p:txBody>
      </p:sp>
    </p:spTree>
    <p:extLst>
      <p:ext uri="{BB962C8B-B14F-4D97-AF65-F5344CB8AC3E}">
        <p14:creationId xmlns:p14="http://schemas.microsoft.com/office/powerpoint/2010/main" val="16445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55013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r>
              <a:rPr lang="en-US"/>
              <a:t>Curvature tensor estimation</a:t>
            </a:r>
          </a:p>
          <a:p>
            <a:pPr>
              <a:buFont typeface="Wingdings" pitchFamily="2" charset="2"/>
              <a:buNone/>
            </a:pPr>
            <a:r>
              <a:rPr lang="en-US"/>
              <a:t>   T(v)=</a:t>
            </a:r>
          </a:p>
          <a:p>
            <a:endParaRPr lang="en-US"/>
          </a:p>
          <a:p>
            <a:pPr lvl="2"/>
            <a:endParaRPr lang="en-US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3578225"/>
            <a:ext cx="4591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524125"/>
            <a:ext cx="30241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3455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Neighborhood B = geodesic circle, radius </a:t>
            </a:r>
            <a:r>
              <a:rPr lang="en-US" sz="2400" i="1">
                <a:solidFill>
                  <a:srgbClr val="000000"/>
                </a:solidFill>
              </a:rPr>
              <a:t>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 </a:t>
            </a:r>
            <a:r>
              <a:rPr lang="en-US" sz="2400">
                <a:solidFill>
                  <a:srgbClr val="000000"/>
                </a:solidFill>
              </a:rPr>
              <a:t>determines the scale of the estimation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is a percentage of the bounding box diagonal 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192838" y="2241550"/>
            <a:ext cx="30591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Estimation on points is then interpolated on faces</a:t>
            </a:r>
          </a:p>
        </p:txBody>
      </p:sp>
    </p:spTree>
    <p:extLst>
      <p:ext uri="{BB962C8B-B14F-4D97-AF65-F5344CB8AC3E}">
        <p14:creationId xmlns:p14="http://schemas.microsoft.com/office/powerpoint/2010/main" val="26415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3575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35150"/>
            <a:ext cx="7981950" cy="4114800"/>
          </a:xfrm>
        </p:spPr>
        <p:txBody>
          <a:bodyPr/>
          <a:lstStyle/>
          <a:p>
            <a:r>
              <a:rPr lang="en-US" sz="2400"/>
              <a:t>Umbilical points are</a:t>
            </a:r>
          </a:p>
          <a:p>
            <a:pPr lvl="1"/>
            <a:r>
              <a:rPr lang="en-US" sz="2000"/>
              <a:t>Iso-curvature points</a:t>
            </a:r>
          </a:p>
          <a:p>
            <a:pPr lvl="1"/>
            <a:r>
              <a:rPr lang="en-US" sz="2000"/>
              <a:t>Singularities of the curvature tensor field topology</a:t>
            </a:r>
          </a:p>
          <a:p>
            <a:pPr lvl="1"/>
            <a:r>
              <a:rPr lang="en-US" sz="2000"/>
              <a:t>Wedges/tri-sectors</a:t>
            </a:r>
          </a:p>
          <a:p>
            <a:r>
              <a:rPr lang="en-US" sz="2400"/>
              <a:t>Noise and numerical instabilities / scale</a:t>
            </a:r>
          </a:p>
        </p:txBody>
      </p:sp>
      <p:pic>
        <p:nvPicPr>
          <p:cNvPr id="104452" name="Picture 4" descr="Characteristic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860800"/>
            <a:ext cx="7848600" cy="25828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8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55013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6625"/>
            <a:ext cx="7772400" cy="4462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2400"/>
              <a:t>In each triangle, the existence and position of an umbilical point are ruled by a simple cubic equation</a:t>
            </a:r>
            <a:endParaRPr lang="en-US" sz="2400" baseline="30000"/>
          </a:p>
        </p:txBody>
      </p:sp>
      <p:pic>
        <p:nvPicPr>
          <p:cNvPr id="106500" name="Picture 4" descr="WE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624263"/>
            <a:ext cx="2808287" cy="2470150"/>
          </a:xfrm>
          <a:prstGeom prst="rect">
            <a:avLst/>
          </a:prstGeom>
          <a:noFill/>
        </p:spPr>
      </p:pic>
      <p:pic>
        <p:nvPicPr>
          <p:cNvPr id="106501" name="Picture 5" descr="NOUM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14738"/>
            <a:ext cx="2665412" cy="2373312"/>
          </a:xfrm>
          <a:prstGeom prst="rect">
            <a:avLst/>
          </a:prstGeom>
          <a:noFill/>
        </p:spPr>
      </p:pic>
      <p:pic>
        <p:nvPicPr>
          <p:cNvPr id="106502" name="Picture 6" descr="T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651250"/>
            <a:ext cx="2663825" cy="2384425"/>
          </a:xfrm>
          <a:prstGeom prst="rect">
            <a:avLst/>
          </a:prstGeom>
          <a:noFill/>
        </p:spPr>
      </p:pic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7291388" y="4006850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51482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95288" y="4799013"/>
            <a:ext cx="1152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No umbilical point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348038" y="50069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wedge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6156325" y="50069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trisector</a:t>
            </a:r>
          </a:p>
        </p:txBody>
      </p:sp>
    </p:spTree>
    <p:extLst>
      <p:ext uri="{BB962C8B-B14F-4D97-AF65-F5344CB8AC3E}">
        <p14:creationId xmlns:p14="http://schemas.microsoft.com/office/powerpoint/2010/main" val="42509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5327650" cy="4679950"/>
          </a:xfrm>
        </p:spPr>
        <p:txBody>
          <a:bodyPr/>
          <a:lstStyle/>
          <a:p>
            <a:r>
              <a:rPr lang="en-US"/>
              <a:t>Multi-scale selection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5940425" y="2349500"/>
            <a:ext cx="0" cy="352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940425" y="558958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 s</a:t>
            </a: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5867400" y="2565400"/>
            <a:ext cx="144463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5867400" y="4005263"/>
            <a:ext cx="1444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5867400" y="5084763"/>
            <a:ext cx="1444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8584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41663"/>
            <a:ext cx="25876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85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150" y="3190875"/>
            <a:ext cx="26019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611188" y="59499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One scale</a:t>
            </a:r>
          </a:p>
        </p:txBody>
      </p:sp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3059113" y="59499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Multi-scale</a:t>
            </a:r>
          </a:p>
        </p:txBody>
      </p:sp>
    </p:spTree>
    <p:extLst>
      <p:ext uri="{BB962C8B-B14F-4D97-AF65-F5344CB8AC3E}">
        <p14:creationId xmlns:p14="http://schemas.microsoft.com/office/powerpoint/2010/main" val="33886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Watermarking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651375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/>
              <a:t>	Technique which allows an individual to add </a:t>
            </a:r>
            <a:r>
              <a:rPr lang="en-US" sz="2400" b="1" i="1" dirty="0"/>
              <a:t>hidden</a:t>
            </a:r>
            <a:r>
              <a:rPr lang="en-US" sz="2400" i="1" dirty="0"/>
              <a:t> </a:t>
            </a:r>
            <a:r>
              <a:rPr lang="en-US" sz="2400" b="1" i="1" dirty="0"/>
              <a:t>copyright</a:t>
            </a:r>
            <a:r>
              <a:rPr lang="en-US" sz="2400" i="1" dirty="0"/>
              <a:t> notices or other </a:t>
            </a:r>
            <a:r>
              <a:rPr lang="en-US" sz="2400" b="1" i="1" dirty="0"/>
              <a:t>verification</a:t>
            </a:r>
            <a:r>
              <a:rPr lang="en-US" sz="2400" i="1" dirty="0"/>
              <a:t> messages to digital media</a:t>
            </a:r>
            <a:r>
              <a:rPr lang="en-US" sz="2400" i="1" dirty="0" smtClean="0"/>
              <a:t>. (Steganography: secret side info)</a:t>
            </a:r>
            <a:endParaRPr lang="en-US" sz="2400" i="1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Applications</a:t>
            </a:r>
          </a:p>
          <a:p>
            <a:pPr lvl="2">
              <a:lnSpc>
                <a:spcPct val="80000"/>
              </a:lnSpc>
            </a:pPr>
            <a:r>
              <a:rPr lang="en-US" sz="1800" b="1" i="1" dirty="0"/>
              <a:t>Copyright protection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Authentication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Content monitoring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Content enrichment (data hiding)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Requirements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Robustness / Security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Imperceptibility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16446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3575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41513"/>
            <a:ext cx="4037013" cy="4391025"/>
          </a:xfrm>
        </p:spPr>
        <p:txBody>
          <a:bodyPr/>
          <a:lstStyle/>
          <a:p>
            <a:r>
              <a:rPr lang="en-US" sz="2800"/>
              <a:t>Delaunay triangulation and remeshing steps</a:t>
            </a:r>
          </a:p>
          <a:p>
            <a:pPr lvl="1"/>
            <a:r>
              <a:rPr lang="en-US" sz="2400"/>
              <a:t>Use of a harmonic parameterization</a:t>
            </a:r>
          </a:p>
          <a:p>
            <a:r>
              <a:rPr lang="en-US" sz="2800"/>
              <a:t>Spectral WM.</a:t>
            </a:r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2085975"/>
            <a:ext cx="4248150" cy="2305050"/>
          </a:xfrm>
          <a:noFill/>
          <a:ln/>
        </p:spPr>
      </p:pic>
      <p:pic>
        <p:nvPicPr>
          <p:cNvPr id="1105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5938" y="4749800"/>
            <a:ext cx="2039937" cy="2054225"/>
          </a:xfrm>
          <a:noFill/>
          <a:ln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650" y="4678363"/>
            <a:ext cx="5380038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3575" cy="1143000"/>
          </a:xfrm>
        </p:spPr>
        <p:txBody>
          <a:bodyPr/>
          <a:lstStyle/>
          <a:p>
            <a:pPr marL="838200" indent="-838200"/>
            <a:r>
              <a:rPr lang="en-US" sz="3600"/>
              <a:t>Re-synchronization with umbilical points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62163"/>
            <a:ext cx="6397625" cy="446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Results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Spectral Wm is now robust to connectivity &amp; sampling attacks</a:t>
            </a:r>
          </a:p>
          <a:p>
            <a:pPr>
              <a:lnSpc>
                <a:spcPct val="90000"/>
              </a:lnSpc>
            </a:pPr>
            <a:r>
              <a:rPr lang="en-US" sz="2400"/>
              <a:t>However,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Only free-form surfaces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Bad shaped patches due to distribution of umbilical points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 robust against cropping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1126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2417763"/>
            <a:ext cx="6775450" cy="1371600"/>
          </a:xfrm>
          <a:noFill/>
          <a:ln/>
        </p:spPr>
      </p:pic>
      <p:pic>
        <p:nvPicPr>
          <p:cNvPr id="112645" name="Picture 5" descr="bunn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blackGray">
          <a:xfrm>
            <a:off x="7234238" y="5229225"/>
            <a:ext cx="1298575" cy="1298575"/>
          </a:xfrm>
          <a:prstGeom prst="rect">
            <a:avLst/>
          </a:prstGeom>
          <a:solidFill>
            <a:srgbClr val="5987B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2359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/>
              <a:t>Local spatial wm. using prongs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35150"/>
            <a:ext cx="3810000" cy="4114800"/>
          </a:xfrm>
        </p:spPr>
        <p:txBody>
          <a:bodyPr/>
          <a:lstStyle/>
          <a:p>
            <a:r>
              <a:rPr lang="en-US" sz="2400"/>
              <a:t>Last contribution:</a:t>
            </a:r>
          </a:p>
          <a:p>
            <a:pPr lvl="1">
              <a:buFont typeface="Wingdings" pitchFamily="2" charset="2"/>
              <a:buNone/>
            </a:pPr>
            <a:r>
              <a:rPr lang="en-US" sz="2000" i="1"/>
              <a:t>How to resist to cropping and resampling attacks for a blind wm. scheme?</a:t>
            </a:r>
          </a:p>
          <a:p>
            <a:r>
              <a:rPr lang="en-US" sz="2400"/>
              <a:t>Cropping</a:t>
            </a:r>
          </a:p>
          <a:p>
            <a:pPr lvl="1"/>
            <a:r>
              <a:rPr lang="en-US" sz="2000"/>
              <a:t>Meaningful attack?</a:t>
            </a:r>
          </a:p>
          <a:p>
            <a:pPr lvl="1"/>
            <a:r>
              <a:rPr lang="en-US" sz="2000"/>
              <a:t>Connectivity</a:t>
            </a:r>
          </a:p>
          <a:p>
            <a:pPr lvl="1"/>
            <a:r>
              <a:rPr lang="en-US" sz="2000"/>
              <a:t>Segmentation </a:t>
            </a:r>
          </a:p>
          <a:p>
            <a:pPr lvl="1"/>
            <a:r>
              <a:rPr lang="en-US" sz="2000"/>
              <a:t>Features and protrusion</a:t>
            </a:r>
          </a:p>
          <a:p>
            <a:r>
              <a:rPr lang="en-US" sz="2400"/>
              <a:t>Protrusion function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1146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0450" y="2017713"/>
            <a:ext cx="925513" cy="1981200"/>
          </a:xfrm>
          <a:noFill/>
          <a:ln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1916113"/>
            <a:ext cx="9779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0075" y="3140075"/>
            <a:ext cx="9556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6877050" y="3068638"/>
            <a:ext cx="1079500" cy="12303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6950075" y="3213100"/>
            <a:ext cx="863600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5661025"/>
            <a:ext cx="28082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35600" y="4437063"/>
            <a:ext cx="3146425" cy="1660525"/>
          </a:xfrm>
          <a:noFill/>
          <a:ln/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608513" y="26035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Patrice Rondao Alface, Benoit M. Macq, François </a:t>
            </a:r>
            <a:r>
              <a:rPr lang="en-US" sz="1200" dirty="0" err="1">
                <a:solidFill>
                  <a:srgbClr val="000000"/>
                </a:solidFill>
              </a:rPr>
              <a:t>Cayre</a:t>
            </a:r>
            <a:r>
              <a:rPr lang="en-US" sz="1200" dirty="0">
                <a:solidFill>
                  <a:srgbClr val="000000"/>
                </a:solidFill>
              </a:rPr>
              <a:t>: Blind and Robust Watermarking of 3D Models: How to Withstand the Cropping Attack? IEEE International Conference on Image Processing (5), </a:t>
            </a:r>
            <a:r>
              <a:rPr lang="en-US" sz="1200" b="1" dirty="0">
                <a:solidFill>
                  <a:srgbClr val="000000"/>
                </a:solidFill>
              </a:rPr>
              <a:t>ICIP’07</a:t>
            </a:r>
            <a:r>
              <a:rPr lang="en-US" sz="1200" dirty="0">
                <a:solidFill>
                  <a:srgbClr val="000000"/>
                </a:solidFill>
              </a:rPr>
              <a:t>, pp. 465-468, 2007.</a:t>
            </a:r>
          </a:p>
        </p:txBody>
      </p:sp>
    </p:spTree>
    <p:extLst>
      <p:ext uri="{BB962C8B-B14F-4D97-AF65-F5344CB8AC3E}">
        <p14:creationId xmlns:p14="http://schemas.microsoft.com/office/powerpoint/2010/main" val="37960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/>
              <a:t>Local spatial wm. using prongs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90725"/>
            <a:ext cx="3963987" cy="4462463"/>
          </a:xfrm>
        </p:spPr>
        <p:txBody>
          <a:bodyPr/>
          <a:lstStyle/>
          <a:p>
            <a:r>
              <a:rPr lang="en-US" sz="2400"/>
              <a:t>Defining a local neighborhood for embedding</a:t>
            </a:r>
          </a:p>
          <a:p>
            <a:pPr lvl="1"/>
            <a:r>
              <a:rPr lang="en-US" sz="2000"/>
              <a:t>Neighborhood (patch) is a geodesic circle</a:t>
            </a:r>
          </a:p>
          <a:p>
            <a:pPr lvl="1"/>
            <a:r>
              <a:rPr lang="en-US" sz="2000"/>
              <a:t>Radius (R) of the patch inferior to the half distance (R</a:t>
            </a:r>
            <a:r>
              <a:rPr lang="en-US" sz="2000" baseline="-25000"/>
              <a:t>g</a:t>
            </a:r>
            <a:r>
              <a:rPr lang="en-US" sz="2000"/>
              <a:t>) to the nearest prong</a:t>
            </a:r>
          </a:p>
          <a:p>
            <a:pPr lvl="1"/>
            <a:r>
              <a:rPr lang="en-US" sz="2000"/>
              <a:t>Star shape patch condition (R</a:t>
            </a:r>
            <a:r>
              <a:rPr lang="en-US" sz="2000" baseline="-25000"/>
              <a:t>s</a:t>
            </a:r>
            <a:r>
              <a:rPr lang="en-US" sz="2000"/>
              <a:t>)</a:t>
            </a:r>
          </a:p>
          <a:p>
            <a:pPr lvl="1"/>
            <a:r>
              <a:rPr lang="en-US" sz="2000">
                <a:sym typeface="Symbol" pitchFamily="18" charset="2"/>
              </a:rPr>
              <a:t> R = min(</a:t>
            </a:r>
            <a:r>
              <a:rPr lang="en-US" sz="2000"/>
              <a:t>R</a:t>
            </a:r>
            <a:r>
              <a:rPr lang="en-US" sz="2000" baseline="-25000"/>
              <a:t>g</a:t>
            </a:r>
            <a:r>
              <a:rPr lang="en-US" sz="2000"/>
              <a:t>, R</a:t>
            </a:r>
            <a:r>
              <a:rPr lang="en-US" sz="2000" baseline="-25000"/>
              <a:t>s</a:t>
            </a:r>
            <a:r>
              <a:rPr lang="en-US" sz="2000"/>
              <a:t>)</a:t>
            </a:r>
          </a:p>
          <a:p>
            <a:r>
              <a:rPr lang="en-US" sz="2400"/>
              <a:t>Robust to cropping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78025"/>
            <a:ext cx="40909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4437063"/>
            <a:ext cx="3810000" cy="14239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988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/>
              <a:t>Local spatial wm. using prongs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7700"/>
            <a:ext cx="5832475" cy="43910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Finding prongs:</a:t>
            </a:r>
          </a:p>
          <a:p>
            <a:pPr lvl="1"/>
            <a:r>
              <a:rPr lang="en-US" sz="2400"/>
              <a:t>Maxima of the protrusion function</a:t>
            </a:r>
          </a:p>
          <a:p>
            <a:pPr lvl="2"/>
            <a:r>
              <a:rPr lang="en-US" sz="2000"/>
              <a:t>p is a prong if</a:t>
            </a:r>
          </a:p>
          <a:p>
            <a:pPr lvl="3"/>
            <a:r>
              <a:rPr lang="en-US" sz="1800"/>
              <a:t>Protrusion(p)&gt;Protrusion(p</a:t>
            </a:r>
            <a:r>
              <a:rPr lang="en-US" sz="1800" baseline="-25000"/>
              <a:t>i</a:t>
            </a:r>
            <a:r>
              <a:rPr lang="en-US" sz="1800"/>
              <a:t>) with p</a:t>
            </a:r>
            <a:r>
              <a:rPr lang="en-US" sz="1800" baseline="-25000"/>
              <a:t>i</a:t>
            </a:r>
            <a:r>
              <a:rPr lang="en-US" sz="1800"/>
              <a:t> in the 10-nearest neighbors</a:t>
            </a:r>
          </a:p>
          <a:p>
            <a:pPr lvl="3"/>
            <a:r>
              <a:rPr lang="en-US" sz="1800"/>
              <a:t>p belongs to the convex hull</a:t>
            </a:r>
          </a:p>
          <a:p>
            <a:pPr lvl="3"/>
            <a:r>
              <a:rPr lang="en-US" sz="1800"/>
              <a:t>p is not on a boundary or edge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8" y="4619625"/>
            <a:ext cx="578167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00113" y="5300663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Convex hull</a:t>
            </a: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844675"/>
            <a:ext cx="24717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80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/>
              <a:t>Local spatial wm. using prongs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6625"/>
            <a:ext cx="7926387" cy="4462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Patch radial watermarking</a:t>
            </a:r>
          </a:p>
          <a:p>
            <a:pPr lvl="1"/>
            <a:r>
              <a:rPr lang="en-US"/>
              <a:t>Robust center of gravity (cog)</a:t>
            </a:r>
          </a:p>
          <a:p>
            <a:pPr lvl="1"/>
            <a:r>
              <a:rPr lang="en-US"/>
              <a:t>Histogram of distances to the cog</a:t>
            </a:r>
          </a:p>
          <a:p>
            <a:pPr lvl="1"/>
            <a:r>
              <a:rPr lang="en-US"/>
              <a:t>Point density matters 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867886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39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/>
              <a:t>Spectral Watermarking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2163"/>
            <a:ext cx="7926387" cy="4391025"/>
          </a:xfrm>
        </p:spPr>
        <p:txBody>
          <a:bodyPr/>
          <a:lstStyle/>
          <a:p>
            <a:r>
              <a:rPr lang="en-US"/>
              <a:t>Partition and distortion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636838"/>
            <a:ext cx="56896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492375"/>
            <a:ext cx="33480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25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/>
              <a:t>Local spatial wm. using prongs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17700"/>
            <a:ext cx="4037012" cy="4895850"/>
          </a:xfrm>
        </p:spPr>
        <p:txBody>
          <a:bodyPr/>
          <a:lstStyle/>
          <a:p>
            <a:r>
              <a:rPr lang="en-US" sz="2800"/>
              <a:t>Watermark embedding</a:t>
            </a:r>
          </a:p>
          <a:p>
            <a:pPr lvl="1"/>
            <a:r>
              <a:rPr lang="en-US" sz="2400"/>
              <a:t>In each histogram bin:</a:t>
            </a:r>
          </a:p>
          <a:p>
            <a:pPr lvl="2"/>
            <a:r>
              <a:rPr lang="en-US" sz="2000"/>
              <a:t>Move the density mean </a:t>
            </a:r>
          </a:p>
          <a:p>
            <a:pPr lvl="3"/>
            <a:r>
              <a:rPr lang="en-US" sz="1800"/>
              <a:t>to the right for 1 (+1)</a:t>
            </a:r>
          </a:p>
          <a:p>
            <a:pPr lvl="3"/>
            <a:r>
              <a:rPr lang="en-US" sz="1800"/>
              <a:t>To the left for 0 (-1)</a:t>
            </a:r>
          </a:p>
          <a:p>
            <a:pPr lvl="2"/>
            <a:r>
              <a:rPr lang="en-US" sz="2000"/>
              <a:t>By changing distances by well-chosen powers</a:t>
            </a:r>
          </a:p>
          <a:p>
            <a:r>
              <a:rPr lang="en-US" sz="2800"/>
              <a:t>Watermark decoding</a:t>
            </a:r>
          </a:p>
          <a:p>
            <a:pPr lvl="1"/>
            <a:r>
              <a:rPr lang="en-US" sz="2400"/>
              <a:t>Simply read the bits by finding the position of the density mean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4311650"/>
            <a:ext cx="3070225" cy="2573338"/>
          </a:xfrm>
          <a:noFill/>
          <a:ln/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078038"/>
            <a:ext cx="38877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62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/>
              <a:t>Local spatial wm. using prongs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06588"/>
            <a:ext cx="8135938" cy="4114800"/>
          </a:xfrm>
        </p:spPr>
        <p:txBody>
          <a:bodyPr/>
          <a:lstStyle/>
          <a:p>
            <a:r>
              <a:rPr lang="en-US" sz="2800"/>
              <a:t>Results</a:t>
            </a:r>
          </a:p>
          <a:p>
            <a:pPr lvl="1"/>
            <a:r>
              <a:rPr lang="en-US" sz="2400"/>
              <a:t>Lower robustness to resampling and geometric attacks than spectral schemes</a:t>
            </a:r>
          </a:p>
          <a:p>
            <a:pPr lvl="1"/>
            <a:r>
              <a:rPr lang="en-US" sz="2400"/>
              <a:t>But robustness to cropping is achieved if at least 2 prongs are recovered</a:t>
            </a:r>
          </a:p>
          <a:p>
            <a:pPr lvl="1"/>
            <a:r>
              <a:rPr lang="en-US" sz="2400"/>
              <a:t>Limitations: </a:t>
            </a:r>
          </a:p>
          <a:p>
            <a:pPr lvl="2"/>
            <a:r>
              <a:rPr lang="en-US" sz="2000"/>
              <a:t>Prong robustness depends on local geometry</a:t>
            </a:r>
          </a:p>
          <a:p>
            <a:pPr lvl="2"/>
            <a:r>
              <a:rPr lang="en-US" sz="2000"/>
              <a:t>Shape must present prongs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5213350"/>
            <a:ext cx="8748712" cy="14557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485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Robustness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err="1" smtClean="0"/>
              <a:t>Watermarking</a:t>
            </a:r>
            <a:r>
              <a:rPr lang="fr-BE" dirty="0" smtClean="0"/>
              <a:t> </a:t>
            </a:r>
            <a:r>
              <a:rPr lang="fr-BE" dirty="0" err="1" smtClean="0"/>
              <a:t>Attacks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1026" name="Picture 2" descr="http://liris.cnrs.fr/meshbenchmark/images/fig_att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76864" cy="47758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393305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        original	rotation/</a:t>
            </a:r>
            <a:r>
              <a:rPr lang="fr-BE" sz="1600" dirty="0" err="1" smtClean="0"/>
              <a:t>scaling</a:t>
            </a:r>
            <a:r>
              <a:rPr lang="fr-BE" sz="1600" dirty="0" smtClean="0"/>
              <a:t>	         noise addition		</a:t>
            </a:r>
            <a:r>
              <a:rPr lang="fr-BE" sz="1600" dirty="0" err="1" smtClean="0"/>
              <a:t>smoothing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6402814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    </a:t>
            </a:r>
            <a:r>
              <a:rPr lang="fr-BE" sz="1600" dirty="0" err="1" smtClean="0"/>
              <a:t>quantization</a:t>
            </a:r>
            <a:r>
              <a:rPr lang="fr-BE" sz="1600" dirty="0" smtClean="0"/>
              <a:t>      </a:t>
            </a:r>
            <a:r>
              <a:rPr lang="fr-BE" sz="1600" dirty="0" err="1" smtClean="0"/>
              <a:t>decimation</a:t>
            </a:r>
            <a:r>
              <a:rPr lang="fr-BE" sz="1600" dirty="0" smtClean="0"/>
              <a:t>/</a:t>
            </a:r>
            <a:r>
              <a:rPr lang="fr-BE" sz="1600" dirty="0" err="1" smtClean="0"/>
              <a:t>subsampling</a:t>
            </a:r>
            <a:r>
              <a:rPr lang="fr-BE" sz="1600" dirty="0" smtClean="0"/>
              <a:t> subdivision/</a:t>
            </a:r>
            <a:r>
              <a:rPr lang="fr-BE" sz="1600" dirty="0" err="1" smtClean="0"/>
              <a:t>upsampling</a:t>
            </a:r>
            <a:r>
              <a:rPr lang="fr-BE" sz="1600" dirty="0" smtClean="0"/>
              <a:t>       </a:t>
            </a:r>
            <a:r>
              <a:rPr lang="fr-BE" sz="1600" dirty="0" err="1" smtClean="0"/>
              <a:t>cropping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/>
              <a:t>02/06/2003</a:t>
            </a:r>
          </a:p>
        </p:txBody>
      </p:sp>
      <p:sp>
        <p:nvSpPr>
          <p:cNvPr id="3379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/>
          <a:lstStyle/>
          <a:p>
            <a:r>
              <a:rPr lang="en-US" altLang="fr-FR" sz="3600" dirty="0" smtClean="0">
                <a:solidFill>
                  <a:srgbClr val="FF0000"/>
                </a:solidFill>
              </a:rPr>
              <a:t>E.g.: Security Threads in Digital Cinema</a:t>
            </a:r>
            <a:endParaRPr lang="fr-FR" altLang="fr-FR" sz="3600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2051"/>
          <p:cNvSpPr>
            <a:spLocks noChangeArrowheads="1"/>
          </p:cNvSpPr>
          <p:nvPr/>
        </p:nvSpPr>
        <p:spPr bwMode="auto">
          <a:xfrm>
            <a:off x="3200400" y="2667000"/>
            <a:ext cx="5562600" cy="3352800"/>
          </a:xfrm>
          <a:prstGeom prst="rect">
            <a:avLst/>
          </a:prstGeom>
          <a:solidFill>
            <a:srgbClr val="FFCC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/>
          </a:p>
        </p:txBody>
      </p:sp>
      <p:sp>
        <p:nvSpPr>
          <p:cNvPr id="33797" name="Rectangle 2052"/>
          <p:cNvSpPr>
            <a:spLocks noChangeArrowheads="1"/>
          </p:cNvSpPr>
          <p:nvPr/>
        </p:nvSpPr>
        <p:spPr bwMode="auto">
          <a:xfrm>
            <a:off x="3429000" y="3352800"/>
            <a:ext cx="1752600" cy="236220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/>
          </a:p>
        </p:txBody>
      </p:sp>
      <p:sp>
        <p:nvSpPr>
          <p:cNvPr id="33798" name="Rectangle 2053"/>
          <p:cNvSpPr>
            <a:spLocks noChangeArrowheads="1"/>
          </p:cNvSpPr>
          <p:nvPr/>
        </p:nvSpPr>
        <p:spPr bwMode="auto">
          <a:xfrm>
            <a:off x="381000" y="2667000"/>
            <a:ext cx="2514600" cy="335280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/>
          </a:p>
        </p:txBody>
      </p:sp>
      <p:sp>
        <p:nvSpPr>
          <p:cNvPr id="33799" name="Text Box 2054"/>
          <p:cNvSpPr txBox="1">
            <a:spLocks noChangeArrowheads="1"/>
          </p:cNvSpPr>
          <p:nvPr/>
        </p:nvSpPr>
        <p:spPr bwMode="auto">
          <a:xfrm>
            <a:off x="381000" y="5715000"/>
            <a:ext cx="2119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400" b="1">
                <a:solidFill>
                  <a:srgbClr val="000000"/>
                </a:solidFill>
                <a:latin typeface="Arial" charset="0"/>
              </a:rPr>
              <a:t>STUDIO/DISTRIBUTOR</a:t>
            </a:r>
            <a:endParaRPr lang="fr-FR" altLang="fr-FR" sz="1400" b="1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3800" name="AutoShape 2055"/>
          <p:cNvCxnSpPr>
            <a:cxnSpLocks noChangeShapeType="1"/>
          </p:cNvCxnSpPr>
          <p:nvPr/>
        </p:nvCxnSpPr>
        <p:spPr bwMode="auto">
          <a:xfrm>
            <a:off x="4594225" y="4214813"/>
            <a:ext cx="887413" cy="363537"/>
          </a:xfrm>
          <a:prstGeom prst="bentConnector3">
            <a:avLst>
              <a:gd name="adj1" fmla="val -894"/>
            </a:avLst>
          </a:prstGeom>
          <a:noFill/>
          <a:ln w="114300">
            <a:solidFill>
              <a:srgbClr val="FFFF99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1" name="Text Box 2056"/>
          <p:cNvSpPr txBox="1">
            <a:spLocks noChangeArrowheads="1"/>
          </p:cNvSpPr>
          <p:nvPr/>
        </p:nvSpPr>
        <p:spPr bwMode="auto">
          <a:xfrm>
            <a:off x="7620000" y="57150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400" b="1">
                <a:solidFill>
                  <a:srgbClr val="000000"/>
                </a:solidFill>
                <a:latin typeface="Arial" charset="0"/>
              </a:rPr>
              <a:t>THEATRE</a:t>
            </a:r>
            <a:endParaRPr lang="fr-FR" altLang="fr-FR" sz="14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3802" name="Group 2057"/>
          <p:cNvGrpSpPr>
            <a:grpSpLocks/>
          </p:cNvGrpSpPr>
          <p:nvPr/>
        </p:nvGrpSpPr>
        <p:grpSpPr bwMode="auto">
          <a:xfrm flipH="1">
            <a:off x="5410200" y="4306888"/>
            <a:ext cx="1066800" cy="1143000"/>
            <a:chOff x="4656" y="2784"/>
            <a:chExt cx="672" cy="720"/>
          </a:xfrm>
        </p:grpSpPr>
        <p:sp>
          <p:nvSpPr>
            <p:cNvPr id="33827" name="Rectangle 2058"/>
            <p:cNvSpPr>
              <a:spLocks noChangeArrowheads="1"/>
            </p:cNvSpPr>
            <p:nvPr/>
          </p:nvSpPr>
          <p:spPr bwMode="auto">
            <a:xfrm>
              <a:off x="4752" y="2784"/>
              <a:ext cx="576" cy="720"/>
            </a:xfrm>
            <a:prstGeom prst="rect">
              <a:avLst/>
            </a:prstGeom>
            <a:solidFill>
              <a:srgbClr val="99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SzPct val="45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chemeClr val="bg1"/>
                  </a:solidFill>
                </a:rPr>
                <a:t>Digital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chemeClr val="bg1"/>
                  </a:solidFill>
                </a:rPr>
                <a:t>projector</a:t>
              </a:r>
              <a:endParaRPr lang="fr-FR" altLang="fr-FR" sz="2400"/>
            </a:p>
          </p:txBody>
        </p:sp>
        <p:sp>
          <p:nvSpPr>
            <p:cNvPr id="33828" name="Freeform 2059"/>
            <p:cNvSpPr>
              <a:spLocks/>
            </p:cNvSpPr>
            <p:nvPr/>
          </p:nvSpPr>
          <p:spPr bwMode="auto">
            <a:xfrm>
              <a:off x="4656" y="2832"/>
              <a:ext cx="96" cy="240"/>
            </a:xfrm>
            <a:custGeom>
              <a:avLst/>
              <a:gdLst>
                <a:gd name="T0" fmla="*/ 96 w 96"/>
                <a:gd name="T1" fmla="*/ 48 h 240"/>
                <a:gd name="T2" fmla="*/ 0 w 96"/>
                <a:gd name="T3" fmla="*/ 0 h 240"/>
                <a:gd name="T4" fmla="*/ 0 w 96"/>
                <a:gd name="T5" fmla="*/ 240 h 240"/>
                <a:gd name="T6" fmla="*/ 96 w 96"/>
                <a:gd name="T7" fmla="*/ 192 h 240"/>
                <a:gd name="T8" fmla="*/ 96 w 96"/>
                <a:gd name="T9" fmla="*/ 4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240">
                  <a:moveTo>
                    <a:pt x="96" y="48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96" y="19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9900C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cxnSp>
        <p:nvCxnSpPr>
          <p:cNvPr id="33803" name="AutoShape 2060"/>
          <p:cNvCxnSpPr>
            <a:cxnSpLocks noChangeShapeType="1"/>
          </p:cNvCxnSpPr>
          <p:nvPr/>
        </p:nvCxnSpPr>
        <p:spPr bwMode="auto">
          <a:xfrm rot="5400000" flipV="1">
            <a:off x="4495800" y="3790950"/>
            <a:ext cx="1588" cy="1588"/>
          </a:xfrm>
          <a:prstGeom prst="bentConnector3">
            <a:avLst>
              <a:gd name="adj1" fmla="val -1320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4" name="Rectangle 2061"/>
          <p:cNvSpPr>
            <a:spLocks noChangeArrowheads="1"/>
          </p:cNvSpPr>
          <p:nvPr/>
        </p:nvSpPr>
        <p:spPr bwMode="auto">
          <a:xfrm>
            <a:off x="3733800" y="3505200"/>
            <a:ext cx="1219200" cy="6858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1200">
                <a:solidFill>
                  <a:srgbClr val="000000"/>
                </a:solidFill>
                <a:latin typeface="Arial" charset="0"/>
              </a:rPr>
              <a:t>Decompression</a:t>
            </a:r>
          </a:p>
          <a:p>
            <a:pPr algn="ctr"/>
            <a:r>
              <a:rPr lang="en-US" altLang="fr-FR" sz="1200">
                <a:solidFill>
                  <a:srgbClr val="000000"/>
                </a:solidFill>
                <a:latin typeface="Arial" charset="0"/>
              </a:rPr>
              <a:t>module</a:t>
            </a:r>
            <a:endParaRPr lang="fr-FR" altLang="fr-F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05" name="AutoShape 2062"/>
          <p:cNvSpPr>
            <a:spLocks noChangeArrowheads="1"/>
          </p:cNvSpPr>
          <p:nvPr/>
        </p:nvSpPr>
        <p:spPr bwMode="auto">
          <a:xfrm>
            <a:off x="3810000" y="4876800"/>
            <a:ext cx="914400" cy="762000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1200" b="1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 algn="ctr"/>
            <a:r>
              <a:rPr lang="en-US" altLang="fr-FR" sz="1200" b="1">
                <a:solidFill>
                  <a:srgbClr val="000000"/>
                </a:solidFill>
                <a:latin typeface="Arial" charset="0"/>
              </a:rPr>
              <a:t>server</a:t>
            </a:r>
            <a:endParaRPr lang="fr-FR" altLang="fr-FR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06" name="Line 2063"/>
          <p:cNvSpPr>
            <a:spLocks noChangeShapeType="1"/>
          </p:cNvSpPr>
          <p:nvPr/>
        </p:nvSpPr>
        <p:spPr bwMode="auto">
          <a:xfrm flipH="1" flipV="1">
            <a:off x="4267200" y="4191000"/>
            <a:ext cx="0" cy="6858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33807" name="Picture 2064" descr="C:\WINDOWS\Bureau\pay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2684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Freeform 2065"/>
          <p:cNvSpPr>
            <a:spLocks/>
          </p:cNvSpPr>
          <p:nvPr/>
        </p:nvSpPr>
        <p:spPr bwMode="auto">
          <a:xfrm>
            <a:off x="6781800" y="3810000"/>
            <a:ext cx="1828800" cy="561975"/>
          </a:xfrm>
          <a:custGeom>
            <a:avLst/>
            <a:gdLst>
              <a:gd name="T0" fmla="*/ 252413 w 1152"/>
              <a:gd name="T1" fmla="*/ 561975 h 354"/>
              <a:gd name="T2" fmla="*/ 1828800 w 1152"/>
              <a:gd name="T3" fmla="*/ 0 h 354"/>
              <a:gd name="T4" fmla="*/ 0 w 1152"/>
              <a:gd name="T5" fmla="*/ 0 h 354"/>
              <a:gd name="T6" fmla="*/ 0 w 1152"/>
              <a:gd name="T7" fmla="*/ 533400 h 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354">
                <a:moveTo>
                  <a:pt x="159" y="354"/>
                </a:moveTo>
                <a:lnTo>
                  <a:pt x="115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3366FF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09" name="Freeform 2066"/>
          <p:cNvSpPr>
            <a:spLocks/>
          </p:cNvSpPr>
          <p:nvPr/>
        </p:nvSpPr>
        <p:spPr bwMode="auto">
          <a:xfrm>
            <a:off x="6781800" y="4781550"/>
            <a:ext cx="1828800" cy="781050"/>
          </a:xfrm>
          <a:custGeom>
            <a:avLst/>
            <a:gdLst>
              <a:gd name="T0" fmla="*/ 219075 w 1152"/>
              <a:gd name="T1" fmla="*/ 0 h 492"/>
              <a:gd name="T2" fmla="*/ 1828800 w 1152"/>
              <a:gd name="T3" fmla="*/ 781050 h 492"/>
              <a:gd name="T4" fmla="*/ 0 w 1152"/>
              <a:gd name="T5" fmla="*/ 781050 h 492"/>
              <a:gd name="T6" fmla="*/ 76200 w 1152"/>
              <a:gd name="T7" fmla="*/ 95250 h 4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492">
                <a:moveTo>
                  <a:pt x="138" y="0"/>
                </a:moveTo>
                <a:lnTo>
                  <a:pt x="1152" y="492"/>
                </a:lnTo>
                <a:lnTo>
                  <a:pt x="0" y="492"/>
                </a:lnTo>
                <a:lnTo>
                  <a:pt x="48" y="60"/>
                </a:lnTo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10" name="Freeform 2067"/>
          <p:cNvSpPr>
            <a:spLocks/>
          </p:cNvSpPr>
          <p:nvPr/>
        </p:nvSpPr>
        <p:spPr bwMode="auto">
          <a:xfrm>
            <a:off x="6477000" y="3810000"/>
            <a:ext cx="2176463" cy="1776413"/>
          </a:xfrm>
          <a:custGeom>
            <a:avLst/>
            <a:gdLst>
              <a:gd name="T0" fmla="*/ 2176463 w 1371"/>
              <a:gd name="T1" fmla="*/ 1776413 h 1119"/>
              <a:gd name="T2" fmla="*/ 933450 w 1371"/>
              <a:gd name="T3" fmla="*/ 1185863 h 1119"/>
              <a:gd name="T4" fmla="*/ 933450 w 1371"/>
              <a:gd name="T5" fmla="*/ 465138 h 1119"/>
              <a:gd name="T6" fmla="*/ 2133600 w 1371"/>
              <a:gd name="T7" fmla="*/ 0 h 1119"/>
              <a:gd name="T8" fmla="*/ 0 w 1371"/>
              <a:gd name="T9" fmla="*/ 604838 h 1119"/>
              <a:gd name="T10" fmla="*/ 0 w 1371"/>
              <a:gd name="T11" fmla="*/ 919163 h 1119"/>
              <a:gd name="T12" fmla="*/ 2176463 w 1371"/>
              <a:gd name="T13" fmla="*/ 1776413 h 1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1119">
                <a:moveTo>
                  <a:pt x="1371" y="1119"/>
                </a:moveTo>
                <a:lnTo>
                  <a:pt x="588" y="747"/>
                </a:lnTo>
                <a:lnTo>
                  <a:pt x="588" y="293"/>
                </a:lnTo>
                <a:lnTo>
                  <a:pt x="1344" y="0"/>
                </a:lnTo>
                <a:lnTo>
                  <a:pt x="0" y="381"/>
                </a:lnTo>
                <a:lnTo>
                  <a:pt x="0" y="579"/>
                </a:lnTo>
                <a:lnTo>
                  <a:pt x="1371" y="1119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33811" name="Freeform 2068"/>
          <p:cNvSpPr>
            <a:spLocks/>
          </p:cNvSpPr>
          <p:nvPr/>
        </p:nvSpPr>
        <p:spPr bwMode="auto">
          <a:xfrm>
            <a:off x="7410450" y="3810000"/>
            <a:ext cx="1238250" cy="1757363"/>
          </a:xfrm>
          <a:custGeom>
            <a:avLst/>
            <a:gdLst>
              <a:gd name="T0" fmla="*/ 1238250 w 780"/>
              <a:gd name="T1" fmla="*/ 1757363 h 1107"/>
              <a:gd name="T2" fmla="*/ 1231900 w 780"/>
              <a:gd name="T3" fmla="*/ 0 h 1107"/>
              <a:gd name="T4" fmla="*/ 0 w 780"/>
              <a:gd name="T5" fmla="*/ 442913 h 1107"/>
              <a:gd name="T6" fmla="*/ 0 w 780"/>
              <a:gd name="T7" fmla="*/ 1176338 h 1107"/>
              <a:gd name="T8" fmla="*/ 1238250 w 780"/>
              <a:gd name="T9" fmla="*/ 1757363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0" h="1107">
                <a:moveTo>
                  <a:pt x="780" y="1107"/>
                </a:moveTo>
                <a:lnTo>
                  <a:pt x="776" y="0"/>
                </a:lnTo>
                <a:lnTo>
                  <a:pt x="0" y="279"/>
                </a:lnTo>
                <a:lnTo>
                  <a:pt x="0" y="741"/>
                </a:lnTo>
                <a:lnTo>
                  <a:pt x="780" y="1107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33812" name="Freeform 2069"/>
          <p:cNvSpPr>
            <a:spLocks/>
          </p:cNvSpPr>
          <p:nvPr/>
        </p:nvSpPr>
        <p:spPr bwMode="auto">
          <a:xfrm>
            <a:off x="1524000" y="3886200"/>
            <a:ext cx="457200" cy="533400"/>
          </a:xfrm>
          <a:custGeom>
            <a:avLst/>
            <a:gdLst>
              <a:gd name="T0" fmla="*/ 457200 w 336"/>
              <a:gd name="T1" fmla="*/ 0 h 432"/>
              <a:gd name="T2" fmla="*/ 457200 w 336"/>
              <a:gd name="T3" fmla="*/ 533400 h 432"/>
              <a:gd name="T4" fmla="*/ 0 w 336"/>
              <a:gd name="T5" fmla="*/ 5334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432">
                <a:moveTo>
                  <a:pt x="336" y="0"/>
                </a:moveTo>
                <a:lnTo>
                  <a:pt x="336" y="432"/>
                </a:lnTo>
                <a:lnTo>
                  <a:pt x="0" y="432"/>
                </a:lnTo>
              </a:path>
            </a:pathLst>
          </a:custGeom>
          <a:noFill/>
          <a:ln w="114300" cap="flat" cmpd="sng">
            <a:solidFill>
              <a:srgbClr val="FFFF99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33813" name="Picture 2070" descr="C:\WINDOWS\BUREAU\i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1752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Rectangle 2071"/>
          <p:cNvSpPr>
            <a:spLocks noChangeArrowheads="1"/>
          </p:cNvSpPr>
          <p:nvPr/>
        </p:nvSpPr>
        <p:spPr bwMode="auto">
          <a:xfrm>
            <a:off x="762000" y="2819400"/>
            <a:ext cx="1752600" cy="1090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/>
          </a:p>
        </p:txBody>
      </p:sp>
      <p:sp>
        <p:nvSpPr>
          <p:cNvPr id="33815" name="Line 2072"/>
          <p:cNvSpPr>
            <a:spLocks noChangeShapeType="1"/>
          </p:cNvSpPr>
          <p:nvPr/>
        </p:nvSpPr>
        <p:spPr bwMode="auto">
          <a:xfrm flipV="1">
            <a:off x="3009900" y="1990725"/>
            <a:ext cx="1588" cy="3276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16" name="AutoShape 2073"/>
          <p:cNvSpPr>
            <a:spLocks noChangeArrowheads="1"/>
          </p:cNvSpPr>
          <p:nvPr/>
        </p:nvSpPr>
        <p:spPr bwMode="auto">
          <a:xfrm>
            <a:off x="533400" y="4953000"/>
            <a:ext cx="838200" cy="609600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1000">
                <a:solidFill>
                  <a:srgbClr val="000000"/>
                </a:solidFill>
                <a:latin typeface="Arial" charset="0"/>
              </a:rPr>
              <a:t>Compressed</a:t>
            </a:r>
          </a:p>
          <a:p>
            <a:pPr algn="ctr"/>
            <a:r>
              <a:rPr lang="en-US" altLang="fr-FR" sz="1000">
                <a:solidFill>
                  <a:srgbClr val="000000"/>
                </a:solidFill>
                <a:latin typeface="Arial" charset="0"/>
              </a:rPr>
              <a:t>Movie Files</a:t>
            </a:r>
            <a:endParaRPr lang="fr-FR" altLang="fr-F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17" name="Line 2074"/>
          <p:cNvSpPr>
            <a:spLocks noChangeShapeType="1"/>
          </p:cNvSpPr>
          <p:nvPr/>
        </p:nvSpPr>
        <p:spPr bwMode="auto">
          <a:xfrm>
            <a:off x="1371600" y="5257800"/>
            <a:ext cx="24384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18" name="Freeform 2075"/>
          <p:cNvSpPr>
            <a:spLocks/>
          </p:cNvSpPr>
          <p:nvPr/>
        </p:nvSpPr>
        <p:spPr bwMode="auto">
          <a:xfrm>
            <a:off x="3581400" y="1981200"/>
            <a:ext cx="228600" cy="3124200"/>
          </a:xfrm>
          <a:custGeom>
            <a:avLst/>
            <a:gdLst>
              <a:gd name="T0" fmla="*/ 228600 w 144"/>
              <a:gd name="T1" fmla="*/ 3124200 h 1728"/>
              <a:gd name="T2" fmla="*/ 0 w 144"/>
              <a:gd name="T3" fmla="*/ 3124200 h 1728"/>
              <a:gd name="T4" fmla="*/ 0 w 144"/>
              <a:gd name="T5" fmla="*/ 0 h 1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728">
                <a:moveTo>
                  <a:pt x="144" y="1728"/>
                </a:moveTo>
                <a:lnTo>
                  <a:pt x="0" y="1728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19" name="Line 2076"/>
          <p:cNvSpPr>
            <a:spLocks noChangeShapeType="1"/>
          </p:cNvSpPr>
          <p:nvPr/>
        </p:nvSpPr>
        <p:spPr bwMode="auto">
          <a:xfrm flipV="1">
            <a:off x="5181600" y="1981200"/>
            <a:ext cx="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0" name="Line 2077"/>
          <p:cNvSpPr>
            <a:spLocks noChangeShapeType="1"/>
          </p:cNvSpPr>
          <p:nvPr/>
        </p:nvSpPr>
        <p:spPr bwMode="auto">
          <a:xfrm flipV="1">
            <a:off x="5943600" y="198120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1" name="Freeform 2078"/>
          <p:cNvSpPr>
            <a:spLocks/>
          </p:cNvSpPr>
          <p:nvPr/>
        </p:nvSpPr>
        <p:spPr bwMode="auto">
          <a:xfrm rot="679389">
            <a:off x="5676900" y="3905250"/>
            <a:ext cx="542925" cy="304800"/>
          </a:xfrm>
          <a:custGeom>
            <a:avLst/>
            <a:gdLst>
              <a:gd name="T0" fmla="*/ 76200 w 342"/>
              <a:gd name="T1" fmla="*/ 304800 h 192"/>
              <a:gd name="T2" fmla="*/ 0 w 342"/>
              <a:gd name="T3" fmla="*/ 228600 h 192"/>
              <a:gd name="T4" fmla="*/ 0 w 342"/>
              <a:gd name="T5" fmla="*/ 76200 h 192"/>
              <a:gd name="T6" fmla="*/ 76200 w 342"/>
              <a:gd name="T7" fmla="*/ 0 h 192"/>
              <a:gd name="T8" fmla="*/ 304800 w 342"/>
              <a:gd name="T9" fmla="*/ 0 h 192"/>
              <a:gd name="T10" fmla="*/ 419100 w 342"/>
              <a:gd name="T11" fmla="*/ 66675 h 192"/>
              <a:gd name="T12" fmla="*/ 542925 w 342"/>
              <a:gd name="T13" fmla="*/ 38100 h 192"/>
              <a:gd name="T14" fmla="*/ 542925 w 342"/>
              <a:gd name="T15" fmla="*/ 204788 h 192"/>
              <a:gd name="T16" fmla="*/ 447675 w 342"/>
              <a:gd name="T17" fmla="*/ 180975 h 192"/>
              <a:gd name="T18" fmla="*/ 423863 w 342"/>
              <a:gd name="T19" fmla="*/ 219075 h 192"/>
              <a:gd name="T20" fmla="*/ 409575 w 342"/>
              <a:gd name="T21" fmla="*/ 304800 h 192"/>
              <a:gd name="T22" fmla="*/ 304800 w 342"/>
              <a:gd name="T23" fmla="*/ 304800 h 192"/>
              <a:gd name="T24" fmla="*/ 76200 w 342"/>
              <a:gd name="T25" fmla="*/ 304800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2" h="192">
                <a:moveTo>
                  <a:pt x="48" y="192"/>
                </a:moveTo>
                <a:lnTo>
                  <a:pt x="0" y="144"/>
                </a:ln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264" y="42"/>
                </a:lnTo>
                <a:lnTo>
                  <a:pt x="342" y="24"/>
                </a:lnTo>
                <a:lnTo>
                  <a:pt x="342" y="129"/>
                </a:lnTo>
                <a:lnTo>
                  <a:pt x="282" y="114"/>
                </a:lnTo>
                <a:lnTo>
                  <a:pt x="267" y="138"/>
                </a:lnTo>
                <a:lnTo>
                  <a:pt x="258" y="192"/>
                </a:lnTo>
                <a:lnTo>
                  <a:pt x="192" y="192"/>
                </a:lnTo>
                <a:lnTo>
                  <a:pt x="48" y="19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2" name="Freeform 2079"/>
          <p:cNvSpPr>
            <a:spLocks/>
          </p:cNvSpPr>
          <p:nvPr/>
        </p:nvSpPr>
        <p:spPr bwMode="auto">
          <a:xfrm>
            <a:off x="6219825" y="3810000"/>
            <a:ext cx="2390775" cy="1676400"/>
          </a:xfrm>
          <a:custGeom>
            <a:avLst/>
            <a:gdLst>
              <a:gd name="T0" fmla="*/ 19050 w 1506"/>
              <a:gd name="T1" fmla="*/ 223838 h 1056"/>
              <a:gd name="T2" fmla="*/ 2390775 w 1506"/>
              <a:gd name="T3" fmla="*/ 0 h 1056"/>
              <a:gd name="T4" fmla="*/ 1181100 w 1506"/>
              <a:gd name="T5" fmla="*/ 452438 h 1056"/>
              <a:gd name="T6" fmla="*/ 1181100 w 1506"/>
              <a:gd name="T7" fmla="*/ 1176338 h 1056"/>
              <a:gd name="T8" fmla="*/ 2238375 w 1506"/>
              <a:gd name="T9" fmla="*/ 1676400 h 1056"/>
              <a:gd name="T10" fmla="*/ 1176338 w 1506"/>
              <a:gd name="T11" fmla="*/ 1171575 h 1056"/>
              <a:gd name="T12" fmla="*/ 0 w 1506"/>
              <a:gd name="T13" fmla="*/ 338138 h 1056"/>
              <a:gd name="T14" fmla="*/ 19050 w 1506"/>
              <a:gd name="T15" fmla="*/ 223838 h 10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06" h="1056">
                <a:moveTo>
                  <a:pt x="12" y="141"/>
                </a:moveTo>
                <a:lnTo>
                  <a:pt x="1506" y="0"/>
                </a:lnTo>
                <a:lnTo>
                  <a:pt x="744" y="285"/>
                </a:lnTo>
                <a:lnTo>
                  <a:pt x="744" y="741"/>
                </a:lnTo>
                <a:lnTo>
                  <a:pt x="1410" y="1056"/>
                </a:lnTo>
                <a:lnTo>
                  <a:pt x="741" y="738"/>
                </a:lnTo>
                <a:lnTo>
                  <a:pt x="0" y="213"/>
                </a:lnTo>
                <a:lnTo>
                  <a:pt x="12" y="141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3" name="Line 2080"/>
          <p:cNvSpPr>
            <a:spLocks noChangeShapeType="1"/>
          </p:cNvSpPr>
          <p:nvPr/>
        </p:nvSpPr>
        <p:spPr bwMode="auto">
          <a:xfrm rot="672894" flipH="1">
            <a:off x="5715000" y="4191000"/>
            <a:ext cx="762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4" name="Line 2081"/>
          <p:cNvSpPr>
            <a:spLocks noChangeShapeType="1"/>
          </p:cNvSpPr>
          <p:nvPr/>
        </p:nvSpPr>
        <p:spPr bwMode="auto">
          <a:xfrm rot="672894">
            <a:off x="5905500" y="4210050"/>
            <a:ext cx="762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5" name="Line 2082"/>
          <p:cNvSpPr>
            <a:spLocks noChangeShapeType="1"/>
          </p:cNvSpPr>
          <p:nvPr/>
        </p:nvSpPr>
        <p:spPr bwMode="auto">
          <a:xfrm>
            <a:off x="914400" y="4648200"/>
            <a:ext cx="0" cy="3048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none" w="sm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3826" name="Rectangle 2083"/>
          <p:cNvSpPr>
            <a:spLocks noChangeArrowheads="1"/>
          </p:cNvSpPr>
          <p:nvPr/>
        </p:nvSpPr>
        <p:spPr bwMode="auto">
          <a:xfrm>
            <a:off x="457200" y="4114800"/>
            <a:ext cx="1066800" cy="5334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fr-FR" sz="1200">
                <a:solidFill>
                  <a:srgbClr val="000000"/>
                </a:solidFill>
                <a:latin typeface="Arial" charset="0"/>
              </a:rPr>
              <a:t>Compression</a:t>
            </a:r>
          </a:p>
          <a:p>
            <a:pPr algn="ctr"/>
            <a:r>
              <a:rPr lang="en-US" altLang="fr-FR" sz="1200">
                <a:solidFill>
                  <a:srgbClr val="000000"/>
                </a:solidFill>
                <a:latin typeface="Arial" charset="0"/>
              </a:rPr>
              <a:t>module</a:t>
            </a:r>
            <a:endParaRPr lang="fr-FR" altLang="fr-FR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err="1" smtClean="0"/>
              <a:t>Print</a:t>
            </a:r>
            <a:r>
              <a:rPr lang="fr-BE" dirty="0" smtClean="0"/>
              <a:t> and Scan Model</a:t>
            </a: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sz="2400" b="1" dirty="0" smtClean="0"/>
              <a:t>STL format conversion</a:t>
            </a:r>
            <a:r>
              <a:rPr lang="fr-BE" sz="2400" dirty="0" smtClean="0"/>
              <a:t> – Printing </a:t>
            </a:r>
            <a:r>
              <a:rPr lang="fr-BE" sz="2400" dirty="0" err="1" smtClean="0"/>
              <a:t>process</a:t>
            </a:r>
            <a:r>
              <a:rPr lang="fr-BE" sz="2400" dirty="0" smtClean="0"/>
              <a:t> - Scanning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83568" y="1618456"/>
            <a:ext cx="7622232" cy="4114800"/>
          </a:xfrm>
        </p:spPr>
        <p:txBody>
          <a:bodyPr/>
          <a:lstStyle/>
          <a:p>
            <a:pPr>
              <a:buNone/>
            </a:pPr>
            <a:r>
              <a:rPr lang="fr-BE" sz="2400" b="1" dirty="0" smtClean="0">
                <a:latin typeface="Calibri" pitchFamily="34" charset="0"/>
              </a:rPr>
              <a:t>STL format conversion</a:t>
            </a:r>
          </a:p>
          <a:p>
            <a:pPr>
              <a:buFontTx/>
              <a:buChar char="-"/>
            </a:pPr>
            <a:r>
              <a:rPr lang="fr-BE" sz="2400" dirty="0" err="1" smtClean="0">
                <a:latin typeface="Calibri" pitchFamily="34" charset="0"/>
              </a:rPr>
              <a:t>Quantization</a:t>
            </a:r>
            <a:r>
              <a:rPr lang="fr-BE" sz="2400" dirty="0" smtClean="0">
                <a:latin typeface="Calibri" pitchFamily="34" charset="0"/>
              </a:rPr>
              <a:t>, </a:t>
            </a:r>
            <a:r>
              <a:rPr lang="fr-BE" sz="2400" dirty="0" err="1" smtClean="0">
                <a:latin typeface="Calibri" pitchFamily="34" charset="0"/>
              </a:rPr>
              <a:t>Decimation</a:t>
            </a:r>
            <a:r>
              <a:rPr lang="fr-BE" sz="2400" dirty="0" smtClean="0">
                <a:latin typeface="Calibri" pitchFamily="34" charset="0"/>
              </a:rPr>
              <a:t>, </a:t>
            </a:r>
            <a:r>
              <a:rPr lang="fr-BE" sz="2400" dirty="0" err="1" smtClean="0">
                <a:latin typeface="Calibri" pitchFamily="34" charset="0"/>
              </a:rPr>
              <a:t>Subsampling</a:t>
            </a:r>
            <a:r>
              <a:rPr lang="fr-BE" sz="2400" dirty="0" smtClean="0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BE" sz="2400" dirty="0" smtClean="0">
                <a:latin typeface="Calibri" pitchFamily="34" charset="0"/>
              </a:rPr>
              <a:t>Rotation,  </a:t>
            </a:r>
            <a:r>
              <a:rPr lang="fr-BE" sz="2400" dirty="0" err="1" smtClean="0">
                <a:latin typeface="Calibri" pitchFamily="34" charset="0"/>
              </a:rPr>
              <a:t>Scaling</a:t>
            </a:r>
            <a:r>
              <a:rPr lang="fr-BE" sz="2400" dirty="0" smtClean="0">
                <a:latin typeface="Calibri" pitchFamily="34" charset="0"/>
              </a:rPr>
              <a:t>, </a:t>
            </a:r>
            <a:r>
              <a:rPr lang="fr-BE" sz="2400" dirty="0" err="1" smtClean="0">
                <a:latin typeface="Calibri" pitchFamily="34" charset="0"/>
              </a:rPr>
              <a:t>Slicing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117762" name="Picture 2" descr="http://software.materialise.com/sites/default/files/public/SAM/Build%20processors/build_processor_general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40360"/>
            <a:ext cx="8221856" cy="3645024"/>
          </a:xfrm>
          <a:prstGeom prst="rect">
            <a:avLst/>
          </a:prstGeom>
          <a:noFill/>
        </p:spPr>
      </p:pic>
      <p:pic>
        <p:nvPicPr>
          <p:cNvPr id="14" name="Picture 2" descr="http://liris.cnrs.fr/meshbenchmark/images/fig_att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14744"/>
            <a:ext cx="2016224" cy="123819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7092280" y="1556792"/>
            <a:ext cx="504056" cy="72008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92280" y="2276872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96336" y="2276872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88224" y="2276872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00392" y="2276872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err="1" smtClean="0"/>
              <a:t>Print</a:t>
            </a:r>
            <a:r>
              <a:rPr lang="fr-BE" dirty="0" smtClean="0"/>
              <a:t> and Scan Model</a:t>
            </a: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sz="2400" dirty="0" smtClean="0"/>
              <a:t>STL format conversion – </a:t>
            </a:r>
            <a:r>
              <a:rPr lang="fr-BE" sz="2400" b="1" dirty="0" smtClean="0"/>
              <a:t>Printing </a:t>
            </a:r>
            <a:r>
              <a:rPr lang="fr-BE" sz="2400" b="1" dirty="0" err="1" smtClean="0"/>
              <a:t>process</a:t>
            </a:r>
            <a:r>
              <a:rPr lang="fr-BE" sz="2400" dirty="0" smtClean="0"/>
              <a:t> - Scanning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9552" y="1762472"/>
            <a:ext cx="3096344" cy="4114800"/>
          </a:xfrm>
        </p:spPr>
        <p:txBody>
          <a:bodyPr/>
          <a:lstStyle/>
          <a:p>
            <a:pPr>
              <a:buNone/>
            </a:pPr>
            <a:r>
              <a:rPr lang="fr-BE" sz="2400" b="1" dirty="0" smtClean="0">
                <a:latin typeface="Calibri" pitchFamily="34" charset="0"/>
              </a:rPr>
              <a:t>Printing </a:t>
            </a:r>
            <a:r>
              <a:rPr lang="fr-BE" sz="2400" b="1" dirty="0" err="1" smtClean="0">
                <a:latin typeface="Calibri" pitchFamily="34" charset="0"/>
              </a:rPr>
              <a:t>Process</a:t>
            </a:r>
            <a:endParaRPr lang="fr-BE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BE" sz="2400" dirty="0" smtClean="0">
                <a:latin typeface="Calibri" pitchFamily="34" charset="0"/>
              </a:rPr>
              <a:t>Surface </a:t>
            </a:r>
            <a:r>
              <a:rPr lang="fr-BE" sz="2400" dirty="0" err="1" smtClean="0">
                <a:latin typeface="Calibri" pitchFamily="34" charset="0"/>
              </a:rPr>
              <a:t>Roughness</a:t>
            </a:r>
            <a:endParaRPr lang="fr-BE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BE" sz="2400" dirty="0" smtClean="0">
                <a:latin typeface="Calibri" pitchFamily="34" charset="0"/>
              </a:rPr>
              <a:t>Point position Noise Addition</a:t>
            </a:r>
          </a:p>
          <a:p>
            <a:pPr>
              <a:buFontTx/>
              <a:buChar char="-"/>
            </a:pPr>
            <a:r>
              <a:rPr lang="fr-BE" sz="2400" dirty="0" smtClean="0">
                <a:latin typeface="Calibri" pitchFamily="34" charset="0"/>
              </a:rPr>
              <a:t>Post-</a:t>
            </a:r>
            <a:r>
              <a:rPr lang="fr-BE" sz="2400" dirty="0" err="1" smtClean="0">
                <a:latin typeface="Calibri" pitchFamily="34" charset="0"/>
              </a:rPr>
              <a:t>Processing</a:t>
            </a:r>
            <a:r>
              <a:rPr lang="fr-BE" sz="2400" dirty="0" smtClean="0">
                <a:latin typeface="Calibri" pitchFamily="34" charset="0"/>
              </a:rPr>
              <a:t> </a:t>
            </a:r>
            <a:r>
              <a:rPr lang="fr-BE" sz="2400" dirty="0" err="1" smtClean="0">
                <a:latin typeface="Calibri" pitchFamily="34" charset="0"/>
              </a:rPr>
              <a:t>Smoothing</a:t>
            </a:r>
            <a:endParaRPr lang="fr-BE" sz="2400" dirty="0" smtClean="0">
              <a:latin typeface="Calibri" pitchFamily="34" charset="0"/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5753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849" y="4005064"/>
            <a:ext cx="5787663" cy="22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39952" y="63093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roughness</a:t>
            </a:r>
            <a:endParaRPr lang="en-US" dirty="0"/>
          </a:p>
        </p:txBody>
      </p:sp>
      <p:pic>
        <p:nvPicPr>
          <p:cNvPr id="14" name="Picture 2" descr="http://liris.cnrs.fr/meshbenchmark/images/fig_atta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27112"/>
            <a:ext cx="2016224" cy="123819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547664" y="4941168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9552" y="5589240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51720" y="4941168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err="1" smtClean="0"/>
              <a:t>Print</a:t>
            </a:r>
            <a:r>
              <a:rPr lang="fr-BE" dirty="0" smtClean="0"/>
              <a:t> and Scan Model</a:t>
            </a: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sz="2400" dirty="0" smtClean="0"/>
              <a:t>STL format conversion – Printing </a:t>
            </a:r>
            <a:r>
              <a:rPr lang="fr-BE" sz="2400" dirty="0" err="1" smtClean="0"/>
              <a:t>process</a:t>
            </a:r>
            <a:r>
              <a:rPr lang="fr-BE" sz="2400" dirty="0" smtClean="0"/>
              <a:t> - </a:t>
            </a:r>
            <a:r>
              <a:rPr lang="fr-BE" sz="2400" b="1" dirty="0" smtClean="0"/>
              <a:t>Scanning</a:t>
            </a:r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690464"/>
            <a:ext cx="5832648" cy="4114800"/>
          </a:xfrm>
        </p:spPr>
        <p:txBody>
          <a:bodyPr/>
          <a:lstStyle/>
          <a:p>
            <a:pPr>
              <a:buNone/>
            </a:pPr>
            <a:r>
              <a:rPr lang="fr-BE" sz="2400" b="1" dirty="0" smtClean="0">
                <a:latin typeface="Calibri" pitchFamily="34" charset="0"/>
              </a:rPr>
              <a:t>Scanning (total 3D surface or </a:t>
            </a:r>
            <a:r>
              <a:rPr lang="fr-BE" sz="2400" b="1" dirty="0" err="1" smtClean="0">
                <a:latin typeface="Calibri" pitchFamily="34" charset="0"/>
              </a:rPr>
              <a:t>View</a:t>
            </a:r>
            <a:r>
              <a:rPr lang="fr-BE" sz="2400" b="1" dirty="0" smtClean="0">
                <a:latin typeface="Calibri" pitchFamily="34" charset="0"/>
              </a:rPr>
              <a:t>+</a:t>
            </a:r>
            <a:r>
              <a:rPr lang="fr-BE" sz="2400" b="1" dirty="0" err="1" smtClean="0">
                <a:latin typeface="Calibri" pitchFamily="34" charset="0"/>
              </a:rPr>
              <a:t>Depth</a:t>
            </a:r>
            <a:r>
              <a:rPr lang="fr-BE" sz="2400" b="1" dirty="0" smtClean="0">
                <a:latin typeface="Calibri" pitchFamily="34" charset="0"/>
              </a:rPr>
              <a:t>/</a:t>
            </a:r>
            <a:r>
              <a:rPr lang="fr-BE" sz="2400" b="1" dirty="0" err="1" smtClean="0">
                <a:latin typeface="Calibri" pitchFamily="34" charset="0"/>
              </a:rPr>
              <a:t>Kinect</a:t>
            </a:r>
            <a:r>
              <a:rPr lang="fr-BE" sz="2400" b="1" dirty="0" smtClean="0">
                <a:latin typeface="Calibri" pitchFamily="34" charset="0"/>
              </a:rPr>
              <a:t> )</a:t>
            </a:r>
            <a:endParaRPr lang="fr-BE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BE" sz="2400" dirty="0" err="1" smtClean="0">
                <a:latin typeface="Calibri" pitchFamily="34" charset="0"/>
              </a:rPr>
              <a:t>Cropping</a:t>
            </a:r>
            <a:r>
              <a:rPr lang="fr-BE" sz="2400" dirty="0" smtClean="0">
                <a:latin typeface="Calibri" pitchFamily="34" charset="0"/>
              </a:rPr>
              <a:t>, </a:t>
            </a:r>
            <a:r>
              <a:rPr lang="fr-BE" sz="2400" dirty="0" err="1" smtClean="0">
                <a:latin typeface="Calibri" pitchFamily="34" charset="0"/>
              </a:rPr>
              <a:t>Re</a:t>
            </a:r>
            <a:r>
              <a:rPr lang="fr-BE" sz="2400" dirty="0" smtClean="0">
                <a:latin typeface="Calibri" pitchFamily="34" charset="0"/>
              </a:rPr>
              <a:t>-</a:t>
            </a:r>
            <a:r>
              <a:rPr lang="fr-BE" sz="2400" dirty="0" err="1" smtClean="0">
                <a:latin typeface="Calibri" pitchFamily="34" charset="0"/>
              </a:rPr>
              <a:t>sampling</a:t>
            </a:r>
            <a:r>
              <a:rPr lang="fr-BE" sz="2400" dirty="0" smtClean="0">
                <a:latin typeface="Calibri" pitchFamily="34" charset="0"/>
              </a:rPr>
              <a:t>, </a:t>
            </a:r>
            <a:r>
              <a:rPr lang="fr-BE" sz="2400" dirty="0" err="1" smtClean="0">
                <a:latin typeface="Calibri" pitchFamily="34" charset="0"/>
              </a:rPr>
              <a:t>Connectivity</a:t>
            </a:r>
            <a:endParaRPr lang="fr-BE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BE" sz="2400" dirty="0" smtClean="0">
                <a:latin typeface="Calibri" pitchFamily="34" charset="0"/>
              </a:rPr>
              <a:t>Surface points position </a:t>
            </a:r>
            <a:r>
              <a:rPr lang="fr-BE" sz="2400" dirty="0" err="1" smtClean="0">
                <a:latin typeface="Calibri" pitchFamily="34" charset="0"/>
              </a:rPr>
              <a:t>accuracy</a:t>
            </a:r>
            <a:r>
              <a:rPr lang="fr-BE" sz="2400" dirty="0" smtClean="0">
                <a:latin typeface="Calibri" pitchFamily="34" charset="0"/>
              </a:rPr>
              <a:t> </a:t>
            </a:r>
            <a:br>
              <a:rPr lang="fr-BE" sz="2400" dirty="0" smtClean="0">
                <a:latin typeface="Calibri" pitchFamily="34" charset="0"/>
              </a:rPr>
            </a:br>
            <a:r>
              <a:rPr lang="fr-BE" sz="2400" dirty="0" smtClean="0">
                <a:latin typeface="Calibri" pitchFamily="34" charset="0"/>
              </a:rPr>
              <a:t>(</a:t>
            </a:r>
            <a:r>
              <a:rPr lang="fr-BE" sz="2400" dirty="0" err="1" smtClean="0">
                <a:latin typeface="Calibri" pitchFamily="34" charset="0"/>
              </a:rPr>
              <a:t>quantization</a:t>
            </a:r>
            <a:r>
              <a:rPr lang="fr-BE" sz="2400" dirty="0" smtClean="0">
                <a:latin typeface="Calibri" pitchFamily="34" charset="0"/>
              </a:rPr>
              <a:t> and noise)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11" name="Picture 9" descr="ca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80842"/>
            <a:ext cx="8306208" cy="214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liris.cnrs.fr/meshbenchmark/images/fig_att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62816"/>
            <a:ext cx="2016224" cy="123819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 bwMode="auto">
          <a:xfrm>
            <a:off x="7596336" y="2276872"/>
            <a:ext cx="504056" cy="648072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92280" y="2924944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96336" y="2924944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8224" y="2924944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100392" y="2924944"/>
            <a:ext cx="504056" cy="57606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</a:t>
            </a:r>
            <a:r>
              <a:rPr lang="fr-BE" dirty="0" err="1" smtClean="0"/>
              <a:t>Watermarking</a:t>
            </a:r>
            <a:r>
              <a:rPr lang="fr-BE" dirty="0" smtClean="0"/>
              <a:t> Survey in a 3D Printing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err="1" smtClean="0"/>
              <a:t>Robustness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err="1" smtClean="0"/>
              <a:t>Requires</a:t>
            </a:r>
            <a:r>
              <a:rPr lang="fr-BE" sz="2000" dirty="0" smtClean="0"/>
              <a:t> to </a:t>
            </a:r>
            <a:r>
              <a:rPr lang="fr-BE" sz="2000" dirty="0" err="1" smtClean="0"/>
              <a:t>withstand</a:t>
            </a:r>
            <a:r>
              <a:rPr lang="fr-BE" sz="2000" dirty="0" smtClean="0"/>
              <a:t> </a:t>
            </a:r>
            <a:r>
              <a:rPr lang="fr-BE" sz="2000" dirty="0" err="1" smtClean="0"/>
              <a:t>combinations</a:t>
            </a:r>
            <a:r>
              <a:rPr lang="fr-BE" sz="2000" dirty="0" smtClean="0"/>
              <a:t> of all </a:t>
            </a:r>
            <a:r>
              <a:rPr lang="fr-BE" sz="2000" dirty="0" err="1" smtClean="0"/>
              <a:t>usually</a:t>
            </a:r>
            <a:r>
              <a:rPr lang="fr-BE" sz="2000" dirty="0" smtClean="0"/>
              <a:t> </a:t>
            </a:r>
            <a:r>
              <a:rPr lang="fr-BE" sz="2000" dirty="0" err="1" smtClean="0"/>
              <a:t>tested</a:t>
            </a:r>
            <a:r>
              <a:rPr lang="fr-BE" sz="2000" dirty="0" smtClean="0"/>
              <a:t> </a:t>
            </a:r>
            <a:r>
              <a:rPr lang="fr-BE" sz="2000" dirty="0" err="1" smtClean="0"/>
              <a:t>watermarking</a:t>
            </a:r>
            <a:r>
              <a:rPr lang="fr-BE" sz="2000" dirty="0" smtClean="0"/>
              <a:t> </a:t>
            </a:r>
            <a:r>
              <a:rPr lang="fr-BE" sz="2000" dirty="0" err="1" smtClean="0"/>
              <a:t>attacks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</a:t>
            </a:r>
            <a:r>
              <a:rPr lang="fr-BE" sz="2000" dirty="0" err="1" smtClean="0"/>
              <a:t>various</a:t>
            </a:r>
            <a:r>
              <a:rPr lang="fr-BE" sz="2000" dirty="0" smtClean="0"/>
              <a:t> amplitudes</a:t>
            </a:r>
          </a:p>
          <a:p>
            <a:endParaRPr lang="fr-BE" sz="2000" dirty="0" smtClean="0"/>
          </a:p>
          <a:p>
            <a:r>
              <a:rPr lang="fr-BE" sz="2000" dirty="0" err="1" smtClean="0"/>
              <a:t>Imperceptibility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err="1" smtClean="0"/>
              <a:t>Watermarking</a:t>
            </a:r>
            <a:r>
              <a:rPr lang="fr-BE" sz="2000" dirty="0" smtClean="0"/>
              <a:t> </a:t>
            </a:r>
            <a:r>
              <a:rPr lang="fr-BE" sz="2000" dirty="0" err="1" smtClean="0"/>
              <a:t>induced</a:t>
            </a:r>
            <a:r>
              <a:rPr lang="fr-BE" sz="2000" dirty="0" smtClean="0"/>
              <a:t> surface modifications </a:t>
            </a:r>
            <a:r>
              <a:rPr lang="fr-BE" sz="2000" dirty="0" err="1" smtClean="0"/>
              <a:t>should</a:t>
            </a:r>
            <a:r>
              <a:rPr lang="fr-BE" sz="2000" dirty="0" smtClean="0"/>
              <a:t> </a:t>
            </a:r>
            <a:r>
              <a:rPr lang="fr-BE" sz="2000" dirty="0" err="1" smtClean="0"/>
              <a:t>neither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 smtClean="0"/>
              <a:t> visible </a:t>
            </a:r>
            <a:r>
              <a:rPr lang="fr-BE" sz="2000" dirty="0" err="1" smtClean="0"/>
              <a:t>nor</a:t>
            </a:r>
            <a:r>
              <a:rPr lang="fr-BE" sz="2000" dirty="0" smtClean="0"/>
              <a:t> impair the </a:t>
            </a:r>
            <a:r>
              <a:rPr lang="fr-BE" sz="2000" dirty="0" err="1" smtClean="0"/>
              <a:t>functional</a:t>
            </a:r>
            <a:r>
              <a:rPr lang="fr-BE" sz="2000" dirty="0" smtClean="0"/>
              <a:t> usage of the </a:t>
            </a:r>
            <a:r>
              <a:rPr lang="fr-BE" sz="2000" dirty="0" err="1" smtClean="0"/>
              <a:t>printed</a:t>
            </a:r>
            <a:r>
              <a:rPr lang="fr-BE" sz="2000" dirty="0" smtClean="0"/>
              <a:t> 3D </a:t>
            </a:r>
            <a:r>
              <a:rPr lang="fr-BE" sz="2000" dirty="0" err="1" smtClean="0"/>
              <a:t>object</a:t>
            </a:r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Blind </a:t>
            </a:r>
            <a:r>
              <a:rPr lang="fr-BE" sz="2000" dirty="0" err="1" smtClean="0"/>
              <a:t>Detection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The original digital </a:t>
            </a:r>
            <a:r>
              <a:rPr lang="fr-BE" sz="2000" dirty="0" err="1" smtClean="0"/>
              <a:t>mesh</a:t>
            </a:r>
            <a:r>
              <a:rPr lang="fr-BE" sz="2000" dirty="0" smtClean="0"/>
              <a:t> </a:t>
            </a:r>
            <a:r>
              <a:rPr lang="fr-BE" sz="2000" dirty="0" err="1" smtClean="0"/>
              <a:t>should</a:t>
            </a:r>
            <a:r>
              <a:rPr lang="fr-BE" sz="2000" dirty="0" smtClean="0"/>
              <a:t> not </a:t>
            </a:r>
            <a:r>
              <a:rPr lang="fr-BE" sz="2000" dirty="0" err="1" smtClean="0"/>
              <a:t>be</a:t>
            </a:r>
            <a:r>
              <a:rPr lang="fr-BE" sz="2000" dirty="0" smtClean="0"/>
              <a:t> made </a:t>
            </a:r>
            <a:r>
              <a:rPr lang="fr-BE" sz="2000" dirty="0" err="1" smtClean="0"/>
              <a:t>available</a:t>
            </a:r>
            <a:r>
              <a:rPr lang="fr-BE" sz="2000" dirty="0" smtClean="0"/>
              <a:t> for </a:t>
            </a:r>
            <a:r>
              <a:rPr lang="fr-BE" sz="2000" dirty="0" err="1" smtClean="0"/>
              <a:t>watermarking</a:t>
            </a:r>
            <a:r>
              <a:rPr lang="fr-BE" sz="2000" dirty="0" smtClean="0"/>
              <a:t> </a:t>
            </a:r>
            <a:r>
              <a:rPr lang="fr-BE" sz="2000" dirty="0" err="1" smtClean="0"/>
              <a:t>detection</a:t>
            </a:r>
            <a:r>
              <a:rPr lang="fr-BE" sz="2000" dirty="0" smtClean="0"/>
              <a:t> as </a:t>
            </a:r>
            <a:r>
              <a:rPr lang="fr-BE" sz="2000" dirty="0" err="1" smtClean="0"/>
              <a:t>it</a:t>
            </a:r>
            <a:r>
              <a:rPr lang="fr-BE" sz="2000" dirty="0" smtClean="0"/>
              <a:t> </a:t>
            </a:r>
            <a:r>
              <a:rPr lang="fr-BE" sz="2000" dirty="0" err="1" smtClean="0"/>
              <a:t>endangers</a:t>
            </a:r>
            <a:r>
              <a:rPr lang="fr-BE" sz="2000" dirty="0" smtClean="0"/>
              <a:t> </a:t>
            </a:r>
            <a:r>
              <a:rPr lang="fr-BE" sz="2000" dirty="0" err="1" smtClean="0"/>
              <a:t>traceability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Candidate 3D </a:t>
            </a:r>
            <a:r>
              <a:rPr lang="fr-BE" dirty="0" err="1" smtClean="0"/>
              <a:t>Watermarking</a:t>
            </a:r>
            <a:r>
              <a:rPr lang="fr-BE" dirty="0" smtClean="0"/>
              <a:t> </a:t>
            </a:r>
            <a:r>
              <a:rPr lang="fr-BE" dirty="0" err="1" smtClean="0"/>
              <a:t>Schemes</a:t>
            </a:r>
            <a:r>
              <a:rPr lang="fr-BE" dirty="0" smtClean="0"/>
              <a:t>: 3D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5184576" cy="4114800"/>
          </a:xfrm>
        </p:spPr>
        <p:txBody>
          <a:bodyPr/>
          <a:lstStyle/>
          <a:p>
            <a:r>
              <a:rPr lang="fr-BE" sz="2000" dirty="0" err="1" smtClean="0"/>
              <a:t>Feature</a:t>
            </a:r>
            <a:r>
              <a:rPr lang="fr-BE" sz="2000" dirty="0" smtClean="0"/>
              <a:t>-</a:t>
            </a:r>
            <a:r>
              <a:rPr lang="fr-BE" sz="2000" dirty="0" err="1" smtClean="0"/>
              <a:t>based</a:t>
            </a:r>
            <a:r>
              <a:rPr lang="fr-BE" sz="2000" dirty="0" smtClean="0"/>
              <a:t> </a:t>
            </a:r>
            <a:r>
              <a:rPr lang="fr-BE" sz="2000" dirty="0" err="1" smtClean="0"/>
              <a:t>Synchronization</a:t>
            </a:r>
            <a:r>
              <a:rPr lang="fr-BE" sz="2000" dirty="0" smtClean="0"/>
              <a:t> </a:t>
            </a:r>
            <a:r>
              <a:rPr lang="fr-BE" sz="2000" dirty="0" err="1" smtClean="0"/>
              <a:t>approaches</a:t>
            </a:r>
            <a:endParaRPr lang="fr-BE" sz="2000" dirty="0" smtClean="0"/>
          </a:p>
          <a:p>
            <a:pPr lvl="1"/>
            <a:r>
              <a:rPr lang="fr-BE" sz="1800" dirty="0" smtClean="0"/>
              <a:t>Secure </a:t>
            </a:r>
            <a:r>
              <a:rPr lang="fr-BE" sz="1800" dirty="0" err="1" smtClean="0"/>
              <a:t>Landmarks</a:t>
            </a:r>
            <a:r>
              <a:rPr lang="fr-BE" sz="1800" dirty="0" smtClean="0"/>
              <a:t>: </a:t>
            </a:r>
            <a:r>
              <a:rPr lang="fr-BE" sz="1800" dirty="0" err="1" smtClean="0"/>
              <a:t>feature</a:t>
            </a:r>
            <a:r>
              <a:rPr lang="fr-BE" sz="1800" dirty="0" smtClean="0"/>
              <a:t> points are « secret »: </a:t>
            </a:r>
            <a:br>
              <a:rPr lang="fr-BE" sz="1800" dirty="0" smtClean="0"/>
            </a:br>
            <a:r>
              <a:rPr lang="fr-BE" sz="1800" dirty="0" err="1" smtClean="0"/>
              <a:t>detected</a:t>
            </a:r>
            <a:r>
              <a:rPr lang="fr-BE" sz="1800" dirty="0" smtClean="0"/>
              <a:t> </a:t>
            </a:r>
            <a:r>
              <a:rPr lang="fr-BE" sz="1800" dirty="0" err="1" smtClean="0"/>
              <a:t>based</a:t>
            </a:r>
            <a:r>
              <a:rPr lang="fr-BE" sz="1800" dirty="0" smtClean="0"/>
              <a:t> on the secret </a:t>
            </a:r>
            <a:r>
              <a:rPr lang="fr-BE" sz="1800" dirty="0" err="1" smtClean="0"/>
              <a:t>key</a:t>
            </a:r>
            <a:r>
              <a:rPr lang="fr-BE" sz="1800" dirty="0" smtClean="0"/>
              <a:t> and the center of </a:t>
            </a:r>
            <a:r>
              <a:rPr lang="fr-BE" sz="1800" dirty="0" err="1" smtClean="0"/>
              <a:t>gravity</a:t>
            </a:r>
            <a:r>
              <a:rPr lang="fr-BE" sz="1800" dirty="0" smtClean="0"/>
              <a:t> of the </a:t>
            </a:r>
            <a:r>
              <a:rPr lang="fr-BE" sz="1800" dirty="0" err="1" smtClean="0"/>
              <a:t>mesh</a:t>
            </a:r>
            <a:r>
              <a:rPr lang="fr-BE" sz="1800" dirty="0" smtClean="0"/>
              <a:t> and </a:t>
            </a:r>
            <a:r>
              <a:rPr lang="fr-BE" sz="1800" dirty="0" err="1" smtClean="0"/>
              <a:t>spherical</a:t>
            </a:r>
            <a:r>
              <a:rPr lang="fr-BE" sz="1800" dirty="0" smtClean="0"/>
              <a:t> patterns</a:t>
            </a:r>
          </a:p>
          <a:p>
            <a:pPr lvl="1"/>
            <a:endParaRPr lang="fr-BE" sz="1800" dirty="0" smtClean="0"/>
          </a:p>
          <a:p>
            <a:pPr lvl="1"/>
            <a:r>
              <a:rPr lang="fr-BE" sz="1800" dirty="0" err="1" smtClean="0"/>
              <a:t>Watermark</a:t>
            </a:r>
            <a:r>
              <a:rPr lang="fr-BE" sz="1800" dirty="0" smtClean="0"/>
              <a:t> </a:t>
            </a:r>
            <a:r>
              <a:rPr lang="fr-BE" sz="1800" dirty="0" err="1" smtClean="0"/>
              <a:t>Embedding</a:t>
            </a:r>
            <a:r>
              <a:rPr lang="fr-BE" sz="1800" dirty="0" smtClean="0"/>
              <a:t> </a:t>
            </a:r>
            <a:r>
              <a:rPr lang="fr-BE" sz="1800" dirty="0" err="1" smtClean="0"/>
              <a:t>based</a:t>
            </a:r>
            <a:r>
              <a:rPr lang="fr-BE" sz="1800" dirty="0" smtClean="0"/>
              <a:t> on a </a:t>
            </a:r>
            <a:r>
              <a:rPr lang="fr-BE" sz="1800" dirty="0" err="1" smtClean="0"/>
              <a:t>Constrained</a:t>
            </a:r>
            <a:r>
              <a:rPr lang="fr-BE" sz="1800" dirty="0" smtClean="0"/>
              <a:t> </a:t>
            </a:r>
            <a:r>
              <a:rPr lang="fr-BE" sz="1800" dirty="0" err="1" smtClean="0"/>
              <a:t>Optimization</a:t>
            </a:r>
            <a:r>
              <a:rPr lang="fr-BE" sz="1800" dirty="0" smtClean="0"/>
              <a:t> Framework </a:t>
            </a:r>
            <a:r>
              <a:rPr lang="fr-BE" sz="1800" dirty="0" err="1" smtClean="0"/>
              <a:t>also</a:t>
            </a:r>
            <a:r>
              <a:rPr lang="fr-BE" sz="1800" dirty="0" smtClean="0"/>
              <a:t> </a:t>
            </a:r>
            <a:r>
              <a:rPr lang="fr-BE" sz="1800" dirty="0" err="1" smtClean="0"/>
              <a:t>based</a:t>
            </a:r>
            <a:r>
              <a:rPr lang="fr-BE" sz="1800" dirty="0" smtClean="0"/>
              <a:t> on the distances to the center of </a:t>
            </a:r>
            <a:r>
              <a:rPr lang="fr-BE" sz="1800" dirty="0" err="1" smtClean="0"/>
              <a:t>gravity</a:t>
            </a:r>
            <a:endParaRPr lang="fr-BE" sz="6600" dirty="0" smtClean="0"/>
          </a:p>
          <a:p>
            <a:pPr lvl="1"/>
            <a:endParaRPr lang="fr-BE" sz="1800" dirty="0" smtClean="0"/>
          </a:p>
          <a:p>
            <a:pPr lvl="1"/>
            <a:r>
              <a:rPr lang="fr-BE" sz="1800" dirty="0" smtClean="0"/>
              <a:t>Good </a:t>
            </a:r>
            <a:r>
              <a:rPr lang="fr-BE" sz="1800" dirty="0" err="1" smtClean="0"/>
              <a:t>Robustness</a:t>
            </a:r>
            <a:r>
              <a:rPr lang="fr-BE" sz="1800" dirty="0" smtClean="0"/>
              <a:t> and </a:t>
            </a:r>
            <a:r>
              <a:rPr lang="fr-BE" sz="1800" dirty="0" err="1" smtClean="0"/>
              <a:t>enhanced</a:t>
            </a:r>
            <a:r>
              <a:rPr lang="fr-BE" sz="1800" dirty="0" smtClean="0"/>
              <a:t> </a:t>
            </a:r>
            <a:r>
              <a:rPr lang="fr-BE" sz="1800" dirty="0" err="1" smtClean="0"/>
              <a:t>security</a:t>
            </a:r>
            <a:endParaRPr lang="fr-BE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83568" y="60932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Xavier, R. N., </a:t>
            </a:r>
            <a:r>
              <a:rPr lang="en-US" sz="1400" dirty="0" err="1" smtClean="0"/>
              <a:t>Doërr</a:t>
            </a:r>
            <a:r>
              <a:rPr lang="en-US" sz="1400" dirty="0" smtClean="0"/>
              <a:t>, G., &amp; </a:t>
            </a:r>
            <a:r>
              <a:rPr lang="en-US" sz="1400" dirty="0" err="1" smtClean="0"/>
              <a:t>Alliez</a:t>
            </a:r>
            <a:r>
              <a:rPr lang="en-US" sz="1400" dirty="0" smtClean="0"/>
              <a:t>, P. Anti-Cropping Blind Resynchronization for 3D Watermarking. In </a:t>
            </a:r>
            <a:r>
              <a:rPr lang="en-US" sz="1400" i="1" dirty="0" smtClean="0"/>
              <a:t>IEEE International Conference on Acoustic, Speech Signal Processing (ICASSP)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501" y="2132856"/>
            <a:ext cx="290495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Candidate 3D </a:t>
            </a:r>
            <a:r>
              <a:rPr lang="fr-BE" dirty="0" err="1" smtClean="0"/>
              <a:t>Watermarking</a:t>
            </a:r>
            <a:r>
              <a:rPr lang="fr-BE" dirty="0" smtClean="0"/>
              <a:t> </a:t>
            </a:r>
            <a:r>
              <a:rPr lang="fr-BE" dirty="0" err="1" smtClean="0"/>
              <a:t>Schemes</a:t>
            </a:r>
            <a:r>
              <a:rPr lang="fr-BE" dirty="0" smtClean="0"/>
              <a:t>: 2D </a:t>
            </a:r>
            <a:r>
              <a:rPr lang="fr-BE" dirty="0" err="1" smtClean="0"/>
              <a:t>Views</a:t>
            </a:r>
            <a:r>
              <a:rPr lang="fr-B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4237856" cy="4114800"/>
          </a:xfrm>
        </p:spPr>
        <p:txBody>
          <a:bodyPr/>
          <a:lstStyle/>
          <a:p>
            <a:r>
              <a:rPr lang="fr-BE" sz="2400" dirty="0" err="1" smtClean="0"/>
              <a:t>Embedding</a:t>
            </a:r>
            <a:r>
              <a:rPr lang="fr-BE" sz="2400" dirty="0" smtClean="0"/>
              <a:t> in 3D and </a:t>
            </a:r>
            <a:r>
              <a:rPr lang="fr-BE" sz="2400" dirty="0" err="1" smtClean="0"/>
              <a:t>Decoding</a:t>
            </a:r>
            <a:r>
              <a:rPr lang="fr-BE" sz="2400" dirty="0" smtClean="0"/>
              <a:t> in 2D </a:t>
            </a:r>
            <a:r>
              <a:rPr lang="fr-BE" sz="2400" dirty="0" err="1" smtClean="0"/>
              <a:t>Views</a:t>
            </a:r>
            <a:endParaRPr lang="fr-BE" sz="2400" dirty="0" smtClean="0"/>
          </a:p>
          <a:p>
            <a:pPr lvl="1"/>
            <a:r>
              <a:rPr lang="fr-BE" sz="2000" dirty="0" smtClean="0"/>
              <a:t>Exploits perspective invariants</a:t>
            </a:r>
          </a:p>
          <a:p>
            <a:pPr lvl="1"/>
            <a:r>
              <a:rPr lang="fr-BE" sz="2000" dirty="0" err="1" smtClean="0"/>
              <a:t>Embeds</a:t>
            </a:r>
            <a:r>
              <a:rPr lang="fr-BE" sz="2000" dirty="0" smtClean="0"/>
              <a:t> data in 6 </a:t>
            </a:r>
            <a:r>
              <a:rPr lang="fr-BE" sz="2000" dirty="0" err="1" smtClean="0"/>
              <a:t>interest</a:t>
            </a:r>
            <a:r>
              <a:rPr lang="fr-BE" sz="2000" dirty="0" smtClean="0"/>
              <a:t> points on a </a:t>
            </a:r>
            <a:r>
              <a:rPr lang="fr-BE" sz="2000" dirty="0" err="1" smtClean="0"/>
              <a:t>mesh</a:t>
            </a:r>
            <a:r>
              <a:rPr lang="fr-BE" sz="2000" dirty="0" smtClean="0"/>
              <a:t> and </a:t>
            </a:r>
            <a:r>
              <a:rPr lang="fr-BE" sz="2000" dirty="0" err="1" smtClean="0"/>
              <a:t>retrieves</a:t>
            </a:r>
            <a:r>
              <a:rPr lang="fr-BE" sz="2000" dirty="0" smtClean="0"/>
              <a:t> </a:t>
            </a:r>
            <a:r>
              <a:rPr lang="fr-BE" sz="2000" dirty="0" err="1" smtClean="0"/>
              <a:t>them</a:t>
            </a:r>
            <a:r>
              <a:rPr lang="fr-BE" sz="2000" dirty="0" smtClean="0"/>
              <a:t> on </a:t>
            </a:r>
            <a:r>
              <a:rPr lang="fr-BE" sz="2000" dirty="0" err="1" smtClean="0"/>
              <a:t>any</a:t>
            </a:r>
            <a:r>
              <a:rPr lang="fr-BE" sz="2000" dirty="0" smtClean="0"/>
              <a:t> 2D </a:t>
            </a:r>
            <a:r>
              <a:rPr lang="fr-BE" sz="2000" dirty="0" err="1" smtClean="0"/>
              <a:t>view</a:t>
            </a:r>
            <a:r>
              <a:rPr lang="fr-BE" sz="2000" dirty="0" smtClean="0"/>
              <a:t> if all 6 points are visible</a:t>
            </a:r>
          </a:p>
          <a:p>
            <a:pPr lvl="1"/>
            <a:r>
              <a:rPr lang="fr-BE" sz="2000" dirty="0" err="1" smtClean="0"/>
              <a:t>Low</a:t>
            </a:r>
            <a:r>
              <a:rPr lang="fr-BE" sz="2000" dirty="0" smtClean="0"/>
              <a:t> </a:t>
            </a:r>
            <a:r>
              <a:rPr lang="fr-BE" sz="2000" dirty="0" err="1" smtClean="0"/>
              <a:t>cost</a:t>
            </a:r>
            <a:r>
              <a:rPr lang="fr-BE" sz="2000" dirty="0" smtClean="0"/>
              <a:t> </a:t>
            </a:r>
            <a:r>
              <a:rPr lang="fr-BE" sz="2000" dirty="0" err="1" smtClean="0"/>
              <a:t>detection</a:t>
            </a:r>
            <a:r>
              <a:rPr lang="fr-BE" sz="2000" dirty="0" smtClean="0"/>
              <a:t> (one </a:t>
            </a:r>
            <a:r>
              <a:rPr lang="fr-BE" sz="2000" dirty="0" err="1" smtClean="0"/>
              <a:t>picture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sufficient</a:t>
            </a:r>
            <a:r>
              <a:rPr lang="fr-BE" sz="2000" dirty="0" smtClean="0"/>
              <a:t>)</a:t>
            </a:r>
          </a:p>
          <a:p>
            <a:pPr lvl="1"/>
            <a:r>
              <a:rPr lang="fr-BE" sz="2000" dirty="0" smtClean="0"/>
              <a:t>But </a:t>
            </a:r>
            <a:r>
              <a:rPr lang="fr-BE" sz="2000" dirty="0" err="1" smtClean="0"/>
              <a:t>limited</a:t>
            </a:r>
            <a:r>
              <a:rPr lang="fr-BE" sz="2000" dirty="0" smtClean="0"/>
              <a:t> </a:t>
            </a:r>
            <a:r>
              <a:rPr lang="fr-BE" sz="2000" dirty="0" err="1" smtClean="0"/>
              <a:t>capacity</a:t>
            </a:r>
            <a:r>
              <a:rPr lang="fr-BE" sz="2000" dirty="0" smtClean="0"/>
              <a:t> and </a:t>
            </a:r>
            <a:r>
              <a:rPr lang="fr-BE" sz="2000" dirty="0" err="1" smtClean="0"/>
              <a:t>low</a:t>
            </a:r>
            <a:r>
              <a:rPr lang="fr-BE" sz="2000" dirty="0" smtClean="0"/>
              <a:t> </a:t>
            </a:r>
            <a:r>
              <a:rPr lang="fr-BE" sz="2000" dirty="0" err="1" smtClean="0"/>
              <a:t>robustness</a:t>
            </a:r>
            <a:endParaRPr lang="fr-BE" sz="2000" dirty="0" smtClean="0"/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483" y="1556792"/>
            <a:ext cx="3092933" cy="23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2419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6093296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Yagiz</a:t>
            </a:r>
            <a:r>
              <a:rPr lang="en-US" sz="1400" dirty="0" smtClean="0"/>
              <a:t> </a:t>
            </a:r>
            <a:r>
              <a:rPr lang="en-US" sz="1400" dirty="0" err="1" smtClean="0"/>
              <a:t>Yasaroglu</a:t>
            </a:r>
            <a:r>
              <a:rPr lang="en-US" sz="1400" dirty="0" smtClean="0"/>
              <a:t>, A. </a:t>
            </a:r>
            <a:r>
              <a:rPr lang="en-US" sz="1400" dirty="0" err="1" smtClean="0"/>
              <a:t>Aydin</a:t>
            </a:r>
            <a:r>
              <a:rPr lang="en-US" sz="1400" dirty="0" smtClean="0"/>
              <a:t> </a:t>
            </a:r>
            <a:r>
              <a:rPr lang="en-US" sz="1400" dirty="0" err="1" smtClean="0"/>
              <a:t>Alatan</a:t>
            </a:r>
            <a:r>
              <a:rPr lang="en-US" sz="1400" dirty="0" smtClean="0"/>
              <a:t>: Optimal Data Embedding in 3D Models for Extraction from 2D Views Using Perspective Invariants, in Digital Forensics and Watermarking (2012)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Ongoing</a:t>
            </a:r>
            <a:r>
              <a:rPr lang="fr-BE" dirty="0" smtClean="0"/>
              <a:t> and Future </a:t>
            </a:r>
            <a:r>
              <a:rPr lang="fr-BE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fr-BE" sz="2400" dirty="0" err="1" smtClean="0"/>
              <a:t>From</a:t>
            </a:r>
            <a:r>
              <a:rPr lang="fr-BE" sz="2400" dirty="0" smtClean="0"/>
              <a:t> a qualitative </a:t>
            </a:r>
            <a:r>
              <a:rPr lang="fr-BE" sz="2400" dirty="0" err="1" smtClean="0"/>
              <a:t>Print</a:t>
            </a:r>
            <a:r>
              <a:rPr lang="fr-BE" sz="2400" dirty="0" smtClean="0"/>
              <a:t> and Scan Model to a quantitative model </a:t>
            </a:r>
            <a:r>
              <a:rPr lang="fr-BE" sz="2400" dirty="0" err="1" smtClean="0"/>
              <a:t>based</a:t>
            </a:r>
            <a:r>
              <a:rPr lang="fr-BE" sz="2400" dirty="0" smtClean="0"/>
              <a:t> on </a:t>
            </a:r>
            <a:r>
              <a:rPr lang="fr-BE" sz="2400" dirty="0" err="1" smtClean="0"/>
              <a:t>experiments</a:t>
            </a:r>
            <a:r>
              <a:rPr lang="fr-BE" sz="2400" dirty="0" smtClean="0"/>
              <a:t> on a additive </a:t>
            </a:r>
            <a:r>
              <a:rPr lang="fr-BE" sz="2400" dirty="0" err="1" smtClean="0"/>
              <a:t>manufacturing</a:t>
            </a:r>
            <a:r>
              <a:rPr lang="fr-BE" sz="2400" dirty="0" smtClean="0"/>
              <a:t> </a:t>
            </a:r>
            <a:r>
              <a:rPr lang="fr-BE" sz="2400" dirty="0" err="1" smtClean="0"/>
              <a:t>technology</a:t>
            </a:r>
            <a:endParaRPr lang="fr-BE" sz="2400" dirty="0" smtClean="0"/>
          </a:p>
          <a:p>
            <a:endParaRPr lang="fr-BE" sz="2400" dirty="0" smtClean="0"/>
          </a:p>
          <a:p>
            <a:r>
              <a:rPr lang="fr-BE" sz="2400" dirty="0" smtClean="0"/>
              <a:t>Test </a:t>
            </a:r>
            <a:r>
              <a:rPr lang="fr-BE" sz="2400" dirty="0" err="1" smtClean="0"/>
              <a:t>Robustness</a:t>
            </a:r>
            <a:r>
              <a:rPr lang="fr-BE" sz="2400" dirty="0" smtClean="0"/>
              <a:t> of </a:t>
            </a:r>
            <a:r>
              <a:rPr lang="fr-BE" sz="2400" dirty="0" err="1" smtClean="0"/>
              <a:t>Features</a:t>
            </a:r>
            <a:r>
              <a:rPr lang="fr-BE" sz="2400" dirty="0" smtClean="0"/>
              <a:t> </a:t>
            </a:r>
            <a:r>
              <a:rPr lang="fr-BE" sz="2400" dirty="0" err="1" smtClean="0"/>
              <a:t>during</a:t>
            </a:r>
            <a:r>
              <a:rPr lang="fr-BE" sz="2400" dirty="0" smtClean="0"/>
              <a:t> the </a:t>
            </a:r>
            <a:r>
              <a:rPr lang="fr-BE" sz="2400" dirty="0" err="1" smtClean="0"/>
              <a:t>Print</a:t>
            </a:r>
            <a:r>
              <a:rPr lang="fr-BE" sz="2400" dirty="0" smtClean="0"/>
              <a:t> and Scan </a:t>
            </a:r>
            <a:r>
              <a:rPr lang="fr-BE" sz="2400" dirty="0" err="1" smtClean="0"/>
              <a:t>process</a:t>
            </a:r>
            <a:r>
              <a:rPr lang="fr-BE" sz="2400" dirty="0" smtClean="0"/>
              <a:t>: </a:t>
            </a:r>
            <a:r>
              <a:rPr lang="fr-BE" sz="2400" dirty="0" err="1" smtClean="0"/>
              <a:t>prongs</a:t>
            </a:r>
            <a:r>
              <a:rPr lang="fr-BE" sz="2400" dirty="0" smtClean="0"/>
              <a:t> and secret </a:t>
            </a:r>
            <a:r>
              <a:rPr lang="fr-BE" sz="2400" dirty="0" err="1" smtClean="0"/>
              <a:t>landmarks</a:t>
            </a:r>
            <a:endParaRPr lang="fr-BE" sz="2400" dirty="0" smtClean="0"/>
          </a:p>
          <a:p>
            <a:r>
              <a:rPr lang="fr-BE" sz="2400" dirty="0" err="1" smtClean="0"/>
              <a:t>Evaluate</a:t>
            </a:r>
            <a:r>
              <a:rPr lang="fr-BE" sz="2400" dirty="0" smtClean="0"/>
              <a:t> </a:t>
            </a:r>
            <a:r>
              <a:rPr lang="fr-BE" sz="2400" dirty="0" err="1" smtClean="0"/>
              <a:t>imperceptibility</a:t>
            </a:r>
            <a:r>
              <a:rPr lang="fr-BE" sz="2400" dirty="0" smtClean="0"/>
              <a:t> </a:t>
            </a:r>
            <a:r>
              <a:rPr lang="fr-BE" sz="2400" dirty="0" err="1" smtClean="0"/>
              <a:t>requirements</a:t>
            </a:r>
            <a:endParaRPr lang="fr-BE" sz="2400" dirty="0" smtClean="0"/>
          </a:p>
          <a:p>
            <a:r>
              <a:rPr lang="fr-BE" sz="2400" dirty="0" smtClean="0"/>
              <a:t>Interaction </a:t>
            </a:r>
            <a:r>
              <a:rPr lang="fr-BE" sz="2400" dirty="0" err="1" smtClean="0"/>
              <a:t>with</a:t>
            </a:r>
            <a:r>
              <a:rPr lang="fr-BE" sz="2400" dirty="0" smtClean="0"/>
              <a:t> standards (compression, X3D, …)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058472" cy="1143000"/>
          </a:xfrm>
        </p:spPr>
        <p:txBody>
          <a:bodyPr/>
          <a:lstStyle/>
          <a:p>
            <a:r>
              <a:rPr lang="fr-BE" dirty="0" smtClean="0"/>
              <a:t>3D </a:t>
            </a:r>
            <a:r>
              <a:rPr lang="fr-BE" dirty="0" smtClean="0"/>
              <a:t>Printing + 3D WEB: </a:t>
            </a:r>
            <a:br>
              <a:rPr lang="fr-BE" dirty="0" smtClean="0"/>
            </a:br>
            <a:r>
              <a:rPr lang="fr-BE" sz="2400" dirty="0" smtClean="0"/>
              <a:t>Rapid </a:t>
            </a:r>
            <a:r>
              <a:rPr lang="fr-BE" sz="2400" dirty="0" err="1" smtClean="0"/>
              <a:t>Growth</a:t>
            </a:r>
            <a:r>
              <a:rPr lang="fr-BE" sz="2400" dirty="0" smtClean="0"/>
              <a:t> and </a:t>
            </a:r>
            <a:r>
              <a:rPr lang="fr-BE" sz="2400" dirty="0" err="1" smtClean="0"/>
              <a:t>increasing</a:t>
            </a:r>
            <a:r>
              <a:rPr lang="fr-BE" sz="2400" dirty="0" smtClean="0"/>
              <a:t> continuum « Virtual-Real »: the </a:t>
            </a:r>
            <a:r>
              <a:rPr lang="fr-BE" sz="2400" dirty="0" err="1" smtClean="0"/>
              <a:t>same</a:t>
            </a:r>
            <a:r>
              <a:rPr lang="fr-BE" sz="2400" dirty="0" smtClean="0"/>
              <a:t> « 3-D </a:t>
            </a:r>
            <a:r>
              <a:rPr lang="fr-BE" sz="2400" dirty="0" err="1" smtClean="0"/>
              <a:t>object</a:t>
            </a:r>
            <a:r>
              <a:rPr lang="fr-BE" sz="2400" dirty="0" smtClean="0"/>
              <a:t> » </a:t>
            </a:r>
            <a:r>
              <a:rPr lang="fr-BE" sz="2400" dirty="0" err="1" smtClean="0"/>
              <a:t>can</a:t>
            </a:r>
            <a:r>
              <a:rPr lang="fr-BE" sz="2400" dirty="0" smtClean="0"/>
              <a:t> have </a:t>
            </a:r>
            <a:r>
              <a:rPr lang="fr-BE" sz="2400" dirty="0" err="1" smtClean="0"/>
              <a:t>many</a:t>
            </a:r>
            <a:r>
              <a:rPr lang="fr-BE" sz="2400" dirty="0" smtClean="0"/>
              <a:t> instances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165304"/>
            <a:ext cx="5753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738" y="1700808"/>
            <a:ext cx="78977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6" y="260648"/>
            <a:ext cx="7411472" cy="1143000"/>
          </a:xfrm>
        </p:spPr>
        <p:txBody>
          <a:bodyPr/>
          <a:lstStyle/>
          <a:p>
            <a:r>
              <a:rPr lang="fr-BE" dirty="0" smtClean="0"/>
              <a:t>3D Printing: </a:t>
            </a:r>
            <a:r>
              <a:rPr lang="fr-BE" dirty="0" smtClean="0"/>
              <a:t>Applications</a:t>
            </a:r>
            <a:br>
              <a:rPr lang="fr-BE" dirty="0" smtClean="0"/>
            </a:br>
            <a:r>
              <a:rPr lang="fr-BE" sz="2000" dirty="0" err="1" smtClean="0"/>
              <a:t>Needs</a:t>
            </a:r>
            <a:r>
              <a:rPr lang="fr-BE" sz="2000" dirty="0" smtClean="0"/>
              <a:t> for: protection of intangibles, </a:t>
            </a:r>
            <a:r>
              <a:rPr lang="fr-BE" sz="2000" dirty="0" err="1" smtClean="0"/>
              <a:t>authenticated</a:t>
            </a:r>
            <a:r>
              <a:rPr lang="fr-BE" sz="2000" dirty="0" smtClean="0"/>
              <a:t> </a:t>
            </a:r>
            <a:r>
              <a:rPr lang="fr-BE" sz="2000" dirty="0" err="1" smtClean="0"/>
              <a:t>objects</a:t>
            </a:r>
            <a:r>
              <a:rPr lang="fr-BE" sz="2000" dirty="0" smtClean="0"/>
              <a:t> and cross standards </a:t>
            </a:r>
            <a:r>
              <a:rPr lang="fr-BE" sz="2000" dirty="0" err="1" smtClean="0"/>
              <a:t>side</a:t>
            </a:r>
            <a:r>
              <a:rPr lang="fr-BE" sz="2000" dirty="0" smtClean="0"/>
              <a:t> information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5847879" cy="328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551723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Source: www.materialise.com</a:t>
            </a:r>
            <a:endParaRPr lang="en-US" sz="1600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14910"/>
            <a:ext cx="2935946" cy="29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13176"/>
            <a:ext cx="4600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9424" y="0"/>
            <a:ext cx="176457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 descr="http://www.materialise.com/sites/default/fil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877272"/>
            <a:ext cx="1543050" cy="41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Printing: IPR issues (1)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700808"/>
            <a:ext cx="7772400" cy="4114800"/>
          </a:xfrm>
        </p:spPr>
        <p:txBody>
          <a:bodyPr/>
          <a:lstStyle/>
          <a:p>
            <a:r>
              <a:rPr lang="fr-BE" dirty="0" err="1" smtClean="0"/>
              <a:t>Traceability</a:t>
            </a:r>
            <a:r>
              <a:rPr lang="fr-BE" dirty="0" smtClean="0"/>
              <a:t> and copyright </a:t>
            </a:r>
            <a:r>
              <a:rPr lang="fr-BE" dirty="0" err="1" smtClean="0"/>
              <a:t>enforcement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2348880"/>
            <a:ext cx="76565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05472" y="5877272"/>
            <a:ext cx="703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Fadhel</a:t>
            </a:r>
            <a:r>
              <a:rPr lang="en-US" sz="1400" dirty="0" smtClean="0"/>
              <a:t> et al. </a:t>
            </a:r>
            <a:r>
              <a:rPr lang="en-US" sz="1400" i="1" dirty="0" smtClean="0"/>
              <a:t>Component for 3D printing provenance framework: Security properties components for provenance framework. Internet Security </a:t>
            </a:r>
            <a:r>
              <a:rPr lang="en-US" sz="1400" i="1" dirty="0" err="1" smtClean="0"/>
              <a:t>WorldCIS</a:t>
            </a:r>
            <a:r>
              <a:rPr lang="en-US" sz="1400" i="1" dirty="0" smtClean="0"/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Printing: IPR issues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144241"/>
            <a:ext cx="78755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05472" y="5877272"/>
            <a:ext cx="703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Fadhel</a:t>
            </a:r>
            <a:r>
              <a:rPr lang="en-US" sz="1400" dirty="0" smtClean="0"/>
              <a:t> et al. </a:t>
            </a:r>
            <a:r>
              <a:rPr lang="en-US" sz="1400" i="1" dirty="0" smtClean="0"/>
              <a:t>Component for 3D printing provenance framework: Security properties components for provenance framework. Internet Security </a:t>
            </a:r>
            <a:r>
              <a:rPr lang="en-US" sz="1400" i="1" dirty="0" err="1" smtClean="0"/>
              <a:t>WorldCIS</a:t>
            </a:r>
            <a:r>
              <a:rPr lang="en-US" sz="1400" i="1" dirty="0" smtClean="0"/>
              <a:t> 2014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700808"/>
            <a:ext cx="7772400" cy="4114800"/>
          </a:xfrm>
        </p:spPr>
        <p:txBody>
          <a:bodyPr/>
          <a:lstStyle/>
          <a:p>
            <a:r>
              <a:rPr lang="fr-BE" dirty="0" err="1" smtClean="0"/>
              <a:t>Traceability</a:t>
            </a:r>
            <a:r>
              <a:rPr lang="fr-BE" dirty="0" smtClean="0"/>
              <a:t> and </a:t>
            </a:r>
            <a:r>
              <a:rPr lang="fr-BE" dirty="0" err="1" smtClean="0"/>
              <a:t>authentication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3D Printing: </a:t>
            </a:r>
            <a:r>
              <a:rPr lang="fr-BE" dirty="0" err="1" smtClean="0"/>
              <a:t>Authentication</a:t>
            </a:r>
            <a:r>
              <a:rPr lang="fr-BE" dirty="0" smtClean="0"/>
              <a:t> </a:t>
            </a:r>
            <a:r>
              <a:rPr lang="fr-BE" dirty="0" err="1" smtClean="0"/>
              <a:t>through</a:t>
            </a:r>
            <a:r>
              <a:rPr lang="fr-BE" dirty="0" smtClean="0"/>
              <a:t> fragile </a:t>
            </a:r>
            <a:r>
              <a:rPr lang="fr-BE" dirty="0" err="1" smtClean="0"/>
              <a:t>watermarks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BF94-A5C3-4E3E-8B02-6BCDAAAF3FE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144241"/>
            <a:ext cx="78755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12776"/>
            <a:ext cx="7772400" cy="4114800"/>
          </a:xfrm>
        </p:spPr>
        <p:txBody>
          <a:bodyPr/>
          <a:lstStyle/>
          <a:p>
            <a:r>
              <a:rPr lang="en-US" dirty="0" smtClean="0"/>
              <a:t>An object is </a:t>
            </a:r>
            <a:r>
              <a:rPr lang="en-US" dirty="0" err="1" smtClean="0"/>
              <a:t>embebed</a:t>
            </a:r>
            <a:r>
              <a:rPr lang="en-US" dirty="0" smtClean="0"/>
              <a:t> with secret test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12593</TotalTime>
  <Words>1418</Words>
  <Application>Microsoft Office PowerPoint</Application>
  <PresentationFormat>Affichage à l'écran (4:3)</PresentationFormat>
  <Paragraphs>390</Paragraphs>
  <Slides>46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Blueprint</vt:lpstr>
      <vt:lpstr>Applicability of Watermarking for Intellectual Property Rights Protection in a 3D Printing Scenario</vt:lpstr>
      <vt:lpstr>Outline</vt:lpstr>
      <vt:lpstr>Digital Watermarking</vt:lpstr>
      <vt:lpstr>E.g.: Security Threads in Digital Cinema</vt:lpstr>
      <vt:lpstr>3D Printing + 3D WEB:  Rapid Growth and increasing continuum « Virtual-Real »: the same « 3-D object » can have many instances</vt:lpstr>
      <vt:lpstr>3D Printing: Applications Needs for: protection of intangibles, authenticated objects and cross standards side information</vt:lpstr>
      <vt:lpstr>3D Printing: IPR issues (1)</vt:lpstr>
      <vt:lpstr>3D Printing: IPR issues (2)</vt:lpstr>
      <vt:lpstr>3D Printing: Authentication through fragile watermarks</vt:lpstr>
      <vt:lpstr>3D Printing side information</vt:lpstr>
      <vt:lpstr>3D Watermarking in a 3D Printing Scenario</vt:lpstr>
      <vt:lpstr>3D Watermarking in a 3D Printing Scenario</vt:lpstr>
      <vt:lpstr>3D Watermarking  simple examples</vt:lpstr>
      <vt:lpstr>3D Shapes vs. audio, image and video</vt:lpstr>
      <vt:lpstr>3D Watermarking  detection blind vs. non-blind</vt:lpstr>
      <vt:lpstr>Attacks</vt:lpstr>
      <vt:lpstr>Towards Blind &amp; Robust WM </vt:lpstr>
      <vt:lpstr>3D Shapes  format</vt:lpstr>
      <vt:lpstr>Spectral watermarking</vt:lpstr>
      <vt:lpstr>Spectral watermarking</vt:lpstr>
      <vt:lpstr>Spectral watermarking</vt:lpstr>
      <vt:lpstr>Spectral watermarking</vt:lpstr>
      <vt:lpstr>Spectral watermarking</vt:lpstr>
      <vt:lpstr>Spectral watermarking</vt:lpstr>
      <vt:lpstr>Re-synchronization with umbilical points</vt:lpstr>
      <vt:lpstr>Re-synchronization with umbilical points</vt:lpstr>
      <vt:lpstr>Re-synchronization with umbilical points</vt:lpstr>
      <vt:lpstr>Re-synchronization with umbilical points</vt:lpstr>
      <vt:lpstr>Re-synchronization with umbilical points</vt:lpstr>
      <vt:lpstr>Re-synchronization with umbilical points</vt:lpstr>
      <vt:lpstr>Re-synchronization with umbilical points</vt:lpstr>
      <vt:lpstr>Local spatial wm. using prongs</vt:lpstr>
      <vt:lpstr>Local spatial wm. using prongs</vt:lpstr>
      <vt:lpstr>Local spatial wm. using prongs</vt:lpstr>
      <vt:lpstr>Local spatial wm. using prongs</vt:lpstr>
      <vt:lpstr>Spectral Watermarking</vt:lpstr>
      <vt:lpstr>Local spatial wm. using prongs</vt:lpstr>
      <vt:lpstr>Local spatial wm. using prongs</vt:lpstr>
      <vt:lpstr>Robustness Watermarking Attacks</vt:lpstr>
      <vt:lpstr>3D Print and Scan Model STL format conversion – Printing process - Scanning</vt:lpstr>
      <vt:lpstr>3D Print and Scan Model STL format conversion – Printing process - Scanning</vt:lpstr>
      <vt:lpstr>3D Print and Scan Model STL format conversion – Printing process - Scanning</vt:lpstr>
      <vt:lpstr>3D Watermarking Survey in a 3D Printing Scenario</vt:lpstr>
      <vt:lpstr>Candidate 3D Watermarking Schemes: 3D Scan</vt:lpstr>
      <vt:lpstr>Candidate 3D Watermarking Schemes: 2D Views?</vt:lpstr>
      <vt:lpstr>Ongoing and Future Work</vt:lpstr>
    </vt:vector>
  </TitlesOfParts>
  <Company>UCL-TELE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problems in 3D mesh representation</dc:title>
  <dc:creator>Patrice Rondao Alface</dc:creator>
  <cp:lastModifiedBy>Benoit Macq</cp:lastModifiedBy>
  <cp:revision>342</cp:revision>
  <dcterms:created xsi:type="dcterms:W3CDTF">2004-11-29T20:25:10Z</dcterms:created>
  <dcterms:modified xsi:type="dcterms:W3CDTF">2015-06-19T09:14:13Z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850598790</vt:i4>
  </property>
  <property fmtid="{D5CDD505-2E9C-101B-9397-08002B2CF9AE}" pid="3" name="_NewReviewCycle">
    <vt:lpwstr/>
  </property>
  <property fmtid="{D5CDD505-2E9C-101B-9397-08002B2CF9AE}" pid="4" name="_EmailSubject">
    <vt:lpwstr>slides</vt:lpwstr>
  </property>
  <property fmtid="{D5CDD505-2E9C-101B-9397-08002B2CF9AE}" pid="5" name="_AuthorEmail">
    <vt:lpwstr>patrice.rondao_alface@alcatel-lucent.com</vt:lpwstr>
  </property>
  <property fmtid="{D5CDD505-2E9C-101B-9397-08002B2CF9AE}" pid="6" name="_AuthorEmailDisplayName">
    <vt:lpwstr>Rondao Alface, Patrice (Patrice)</vt:lpwstr>
  </property>
</Properties>
</file>