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9" r:id="rId2"/>
    <p:sldId id="279" r:id="rId3"/>
    <p:sldId id="261" r:id="rId4"/>
    <p:sldId id="287" r:id="rId5"/>
    <p:sldId id="262" r:id="rId6"/>
    <p:sldId id="271" r:id="rId7"/>
    <p:sldId id="272" r:id="rId8"/>
    <p:sldId id="284" r:id="rId9"/>
    <p:sldId id="276" r:id="rId10"/>
    <p:sldId id="289" r:id="rId11"/>
    <p:sldId id="275" r:id="rId12"/>
    <p:sldId id="286" r:id="rId13"/>
    <p:sldId id="277" r:id="rId14"/>
    <p:sldId id="267" r:id="rId15"/>
    <p:sldId id="268" r:id="rId16"/>
    <p:sldId id="288" r:id="rId17"/>
  </p:sldIdLst>
  <p:sldSz cx="9144000" cy="5143500" type="screen16x9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  <a:srgbClr val="137CBE"/>
    <a:srgbClr val="788388"/>
    <a:srgbClr val="999999"/>
    <a:srgbClr val="1961AC"/>
    <a:srgbClr val="3163B8"/>
    <a:srgbClr val="A0A0A0"/>
    <a:srgbClr val="1A60AB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585" autoAdjust="0"/>
  </p:normalViewPr>
  <p:slideViewPr>
    <p:cSldViewPr>
      <p:cViewPr varScale="1">
        <p:scale>
          <a:sx n="69" d="100"/>
          <a:sy n="69" d="100"/>
        </p:scale>
        <p:origin x="29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8" d="100"/>
          <a:sy n="98" d="100"/>
        </p:scale>
        <p:origin x="3516" y="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100699-F170-47EF-8601-8ACFF448602A}" type="datetimeFigureOut">
              <a:rPr lang="de-DE" smtClean="0"/>
              <a:t>18.06.2015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4F2A7C-E896-4C15-99D8-2B5BC94A4F3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1109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4F2A7C-E896-4C15-99D8-2B5BC94A4F36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19115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4F2A7C-E896-4C15-99D8-2B5BC94A4F36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35048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Wingdings" panose="05000000000000000000" pitchFamily="2" charset="2"/>
              <a:buNone/>
            </a:pPr>
            <a:endParaRPr lang="de-DE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4F2A7C-E896-4C15-99D8-2B5BC94A4F36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11446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4F2A7C-E896-4C15-99D8-2B5BC94A4F36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08422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4F2A7C-E896-4C15-99D8-2B5BC94A4F36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81396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endParaRPr lang="en-US" b="0" baseline="0" dirty="0" smtClean="0">
              <a:sym typeface="Wingdings" panose="05000000000000000000" pitchFamily="2" charset="2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4F2A7C-E896-4C15-99D8-2B5BC94A4F36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598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4F2A7C-E896-4C15-99D8-2B5BC94A4F36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9067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4F2A7C-E896-4C15-99D8-2B5BC94A4F36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8269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4F2A7C-E896-4C15-99D8-2B5BC94A4F36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55510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4F2A7C-E896-4C15-99D8-2B5BC94A4F36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29440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endParaRPr lang="en-US" baseline="0" dirty="0" smtClean="0">
              <a:sym typeface="Wingdings" panose="05000000000000000000" pitchFamily="2" charset="2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4F2A7C-E896-4C15-99D8-2B5BC94A4F36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25049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 smtClean="0"/>
          </a:p>
          <a:p>
            <a:r>
              <a:rPr lang="en-US" b="1" dirty="0" err="1" smtClean="0"/>
              <a:t>BoundingBox</a:t>
            </a:r>
            <a:r>
              <a:rPr lang="en-US" b="1" dirty="0" smtClean="0"/>
              <a:t>: </a:t>
            </a:r>
            <a:r>
              <a:rPr lang="en-US" dirty="0" smtClean="0"/>
              <a:t>4 floats (center XYZ, longest edge);</a:t>
            </a:r>
          </a:p>
          <a:p>
            <a:r>
              <a:rPr lang="de-DE" b="1" dirty="0" smtClean="0"/>
              <a:t>SphereCount: </a:t>
            </a:r>
            <a:r>
              <a:rPr lang="de-DE" dirty="0" smtClean="0"/>
              <a:t>1 unsigned int;</a:t>
            </a:r>
          </a:p>
          <a:p>
            <a:r>
              <a:rPr lang="de-DE" b="1" dirty="0" smtClean="0"/>
              <a:t>SphereData: </a:t>
            </a:r>
            <a:r>
              <a:rPr lang="de-DE" dirty="0" smtClean="0"/>
              <a:t>SphereCount x 7 floats (center XYZ, radius, color RGB);</a:t>
            </a:r>
          </a:p>
          <a:p>
            <a:r>
              <a:rPr lang="de-DE" b="1" dirty="0" smtClean="0"/>
              <a:t>VertexCount: </a:t>
            </a:r>
            <a:r>
              <a:rPr lang="de-DE" dirty="0" smtClean="0"/>
              <a:t>1 unsigned int;</a:t>
            </a:r>
          </a:p>
          <a:p>
            <a:r>
              <a:rPr lang="de-DE" b="1" dirty="0" smtClean="0"/>
              <a:t>VertexData: </a:t>
            </a:r>
            <a:r>
              <a:rPr lang="de-DE" dirty="0" smtClean="0"/>
              <a:t>VertexCount x 9 floats (position XYZ, color RGB, normal nXnY nZ);</a:t>
            </a:r>
          </a:p>
          <a:p>
            <a:r>
              <a:rPr lang="de-DE" b="1" dirty="0" smtClean="0"/>
              <a:t>TriangleCount: </a:t>
            </a:r>
            <a:r>
              <a:rPr lang="de-DE" dirty="0" smtClean="0"/>
              <a:t>1 unsigned int;</a:t>
            </a:r>
          </a:p>
          <a:p>
            <a:r>
              <a:rPr lang="en-US" b="1" dirty="0" err="1" smtClean="0"/>
              <a:t>VertexIndices</a:t>
            </a:r>
            <a:r>
              <a:rPr lang="en-US" b="1" dirty="0" smtClean="0"/>
              <a:t>: </a:t>
            </a:r>
            <a:r>
              <a:rPr lang="en-US" dirty="0" err="1" smtClean="0"/>
              <a:t>TriangleCount</a:t>
            </a:r>
            <a:r>
              <a:rPr lang="en-US" dirty="0" smtClean="0"/>
              <a:t>  x 3 unsigned int.</a:t>
            </a:r>
            <a:endParaRPr lang="de-DE" dirty="0" smtClean="0"/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4F2A7C-E896-4C15-99D8-2B5BC94A4F36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39087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4F2A7C-E896-4C15-99D8-2B5BC94A4F36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33894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endParaRPr lang="en-US" b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4F2A7C-E896-4C15-99D8-2B5BC94A4F36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92953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4F2A7C-E896-4C15-99D8-2B5BC94A4F36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1489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51520" y="2067694"/>
            <a:ext cx="8640960" cy="1080120"/>
          </a:xfrm>
        </p:spPr>
        <p:txBody>
          <a:bodyPr anchor="b" anchorCtr="0"/>
          <a:lstStyle>
            <a:lvl1pPr>
              <a:defRPr>
                <a:solidFill>
                  <a:srgbClr val="137CBE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51520" y="3384090"/>
            <a:ext cx="8640960" cy="843844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chemeClr val="accent6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627534"/>
            <a:ext cx="2949705" cy="62784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D3987-26BA-49DC-BA24-72731371DC9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55847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20" y="1202574"/>
            <a:ext cx="8640960" cy="3400026"/>
          </a:xfrm>
        </p:spPr>
        <p:txBody>
          <a:bodyPr/>
          <a:lstStyle>
            <a:lvl1pPr>
              <a:buClr>
                <a:srgbClr val="137CBE"/>
              </a:buClr>
              <a:defRPr/>
            </a:lvl1pPr>
            <a:lvl2pPr>
              <a:buClr>
                <a:srgbClr val="137CBE"/>
              </a:buClr>
              <a:defRPr/>
            </a:lvl2pPr>
            <a:lvl3pPr>
              <a:buClr>
                <a:srgbClr val="137CBE"/>
              </a:buClr>
              <a:defRPr/>
            </a:lvl3pPr>
            <a:lvl4pPr>
              <a:buClr>
                <a:srgbClr val="137CBE"/>
              </a:buClr>
              <a:defRPr/>
            </a:lvl4pPr>
            <a:lvl5pPr>
              <a:buClr>
                <a:srgbClr val="137CBE"/>
              </a:buClr>
              <a:defRPr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D3987-26BA-49DC-BA24-72731371DC9F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37CBE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133322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37CBE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51520" y="1200151"/>
            <a:ext cx="4140460" cy="3394472"/>
          </a:xfrm>
        </p:spPr>
        <p:txBody>
          <a:bodyPr/>
          <a:lstStyle>
            <a:lvl1pPr>
              <a:buClr>
                <a:srgbClr val="137CBE"/>
              </a:buClr>
              <a:defRPr sz="2000"/>
            </a:lvl1pPr>
            <a:lvl2pPr>
              <a:buClr>
                <a:srgbClr val="137CBE"/>
              </a:buClr>
              <a:defRPr sz="1800"/>
            </a:lvl2pPr>
            <a:lvl3pPr>
              <a:buClr>
                <a:srgbClr val="137CBE"/>
              </a:buClr>
              <a:defRPr sz="1600"/>
            </a:lvl3pPr>
            <a:lvl4pPr>
              <a:buClr>
                <a:srgbClr val="137CBE"/>
              </a:buClr>
              <a:defRPr sz="1400"/>
            </a:lvl4pPr>
            <a:lvl5pPr>
              <a:buClr>
                <a:srgbClr val="137CBE"/>
              </a:buCl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52020" y="1200151"/>
            <a:ext cx="4140460" cy="3394472"/>
          </a:xfrm>
        </p:spPr>
        <p:txBody>
          <a:bodyPr/>
          <a:lstStyle>
            <a:lvl1pPr>
              <a:buClr>
                <a:srgbClr val="137CBE"/>
              </a:buClr>
              <a:defRPr sz="2000"/>
            </a:lvl1pPr>
            <a:lvl2pPr>
              <a:buClr>
                <a:srgbClr val="137CBE"/>
              </a:buClr>
              <a:defRPr sz="1800"/>
            </a:lvl2pPr>
            <a:lvl3pPr>
              <a:buClr>
                <a:srgbClr val="137CBE"/>
              </a:buClr>
              <a:defRPr sz="1600"/>
            </a:lvl3pPr>
            <a:lvl4pPr>
              <a:buClr>
                <a:srgbClr val="137CBE"/>
              </a:buClr>
              <a:defRPr sz="1400"/>
            </a:lvl4pPr>
            <a:lvl5pPr>
              <a:buClr>
                <a:srgbClr val="137CBE"/>
              </a:buCl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D3987-26BA-49DC-BA24-72731371DC9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0153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37CBE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51520" y="1151335"/>
            <a:ext cx="4140460" cy="479822"/>
          </a:xfrm>
        </p:spPr>
        <p:txBody>
          <a:bodyPr anchor="b">
            <a:no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251520" y="1631156"/>
            <a:ext cx="4140460" cy="2963466"/>
          </a:xfrm>
        </p:spPr>
        <p:txBody>
          <a:bodyPr/>
          <a:lstStyle>
            <a:lvl1pPr>
              <a:buClr>
                <a:srgbClr val="137CBE"/>
              </a:buClr>
              <a:defRPr sz="2000"/>
            </a:lvl1pPr>
            <a:lvl2pPr>
              <a:buClr>
                <a:srgbClr val="137CBE"/>
              </a:buClr>
              <a:defRPr sz="1800"/>
            </a:lvl2pPr>
            <a:lvl3pPr>
              <a:buClr>
                <a:srgbClr val="137CBE"/>
              </a:buClr>
              <a:defRPr sz="1600"/>
            </a:lvl3pPr>
            <a:lvl4pPr>
              <a:buClr>
                <a:srgbClr val="137CBE"/>
              </a:buClr>
              <a:defRPr sz="1400"/>
            </a:lvl4pPr>
            <a:lvl5pPr>
              <a:buClr>
                <a:srgbClr val="137CBE"/>
              </a:buCl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752020" y="1151335"/>
            <a:ext cx="4140460" cy="479822"/>
          </a:xfrm>
        </p:spPr>
        <p:txBody>
          <a:bodyPr anchor="b">
            <a:no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752020" y="1631156"/>
            <a:ext cx="4140460" cy="2963466"/>
          </a:xfrm>
        </p:spPr>
        <p:txBody>
          <a:bodyPr/>
          <a:lstStyle>
            <a:lvl1pPr>
              <a:buClr>
                <a:srgbClr val="137CBE"/>
              </a:buClr>
              <a:defRPr sz="2000"/>
            </a:lvl1pPr>
            <a:lvl2pPr>
              <a:buClr>
                <a:srgbClr val="137CBE"/>
              </a:buClr>
              <a:defRPr sz="1800"/>
            </a:lvl2pPr>
            <a:lvl3pPr>
              <a:buClr>
                <a:srgbClr val="137CBE"/>
              </a:buClr>
              <a:defRPr sz="1600"/>
            </a:lvl3pPr>
            <a:lvl4pPr>
              <a:buClr>
                <a:srgbClr val="137CBE"/>
              </a:buClr>
              <a:defRPr sz="1400"/>
            </a:lvl4pPr>
            <a:lvl5pPr>
              <a:buClr>
                <a:srgbClr val="137CBE"/>
              </a:buCl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D3987-26BA-49DC-BA24-72731371DC9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192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37CBE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D3987-26BA-49DC-BA24-72731371DC9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5045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D3987-26BA-49DC-BA24-72731371DC9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7607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0">
                <a:solidFill>
                  <a:srgbClr val="137CBE"/>
                </a:solidFill>
                <a:latin typeface="+mj-lt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11"/>
            <a:ext cx="5486400" cy="603647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D3987-26BA-49DC-BA24-72731371DC9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8255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251520" y="171451"/>
            <a:ext cx="8641006" cy="82062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de-DE" noProof="0" dirty="0" smtClean="0"/>
              <a:t>Titelmasterformat durch Klicken bearbeiten</a:t>
            </a:r>
            <a:endParaRPr lang="en-US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51520" y="1194599"/>
            <a:ext cx="8640960" cy="34000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183180" y="4785996"/>
            <a:ext cx="2709301" cy="3205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i="0">
                <a:solidFill>
                  <a:srgbClr val="788388"/>
                </a:solidFill>
                <a:latin typeface="+mj-lt"/>
              </a:defRPr>
            </a:lvl1pPr>
          </a:lstStyle>
          <a:p>
            <a:fld id="{29AD3987-26BA-49DC-BA24-72731371DC9F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68" y="4831104"/>
            <a:ext cx="2069333" cy="2240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58810" y="4763104"/>
            <a:ext cx="338028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 userDrawn="1"/>
        </p:nvSpPr>
        <p:spPr>
          <a:xfrm>
            <a:off x="3487007" y="4789215"/>
            <a:ext cx="21410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1" dirty="0" smtClean="0">
                <a:solidFill>
                  <a:srgbClr val="7883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US" sz="600" b="1" baseline="30000" dirty="0" smtClean="0">
                <a:solidFill>
                  <a:srgbClr val="7883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600" b="1" dirty="0" smtClean="0">
                <a:solidFill>
                  <a:srgbClr val="7883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International Conference on 3D Web Technology, June 18-21 – Heraklion, Crete, Greece</a:t>
            </a:r>
            <a:endParaRPr lang="de-DE" sz="600" b="1" dirty="0">
              <a:solidFill>
                <a:srgbClr val="78838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620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7" r:id="rId7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lang="de-DE" sz="3600" kern="1200" dirty="0">
          <a:solidFill>
            <a:srgbClr val="137CBE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137CBE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Segoe UI" pitchFamily="34" charset="0"/>
          <a:cs typeface="Segoe UI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137CBE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Segoe UI" pitchFamily="34" charset="0"/>
          <a:cs typeface="Segoe UI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137CBE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Segoe UI" pitchFamily="34" charset="0"/>
          <a:cs typeface="Segoe UI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137CBE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Segoe UI" pitchFamily="34" charset="0"/>
          <a:cs typeface="Segoe UI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137CBE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Segoe UI" pitchFamily="34" charset="0"/>
          <a:cs typeface="Segoe U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1779662"/>
            <a:ext cx="8640960" cy="1080120"/>
          </a:xfrm>
        </p:spPr>
        <p:txBody>
          <a:bodyPr/>
          <a:lstStyle/>
          <a:p>
            <a:r>
              <a:rPr lang="en-CA" sz="3200" dirty="0" smtClean="0"/>
              <a:t>Remote Visualization of Dynamic Molecular Data using WebGL</a:t>
            </a:r>
            <a:endParaRPr lang="en-CA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3003799"/>
            <a:ext cx="8640960" cy="486054"/>
          </a:xfrm>
        </p:spPr>
        <p:txBody>
          <a:bodyPr>
            <a:noAutofit/>
          </a:bodyPr>
          <a:lstStyle/>
          <a:p>
            <a:r>
              <a:rPr lang="en-CA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Finian Mwalongo</a:t>
            </a:r>
            <a:r>
              <a:rPr lang="en-CA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, Michael Krone, Michael Becher, Guido Reina, Thomas Ertl</a:t>
            </a:r>
          </a:p>
          <a:p>
            <a:endParaRPr lang="en-CA" sz="1800" dirty="0">
              <a:latin typeface="+mn-lt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256284" y="3860925"/>
            <a:ext cx="86361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</a:t>
            </a:r>
            <a:r>
              <a:rPr lang="en-CA" sz="16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</a:t>
            </a:r>
            <a:r>
              <a:rPr lang="en-CA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International Conference on 3D Web Technology  |  Heraklion, Greece  |  June 19, 2015</a:t>
            </a:r>
            <a:endParaRPr lang="en-CA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8" name="Gerade Verbindung 7"/>
          <p:cNvCxnSpPr/>
          <p:nvPr/>
        </p:nvCxnSpPr>
        <p:spPr>
          <a:xfrm>
            <a:off x="323528" y="3597864"/>
            <a:ext cx="8424936" cy="0"/>
          </a:xfrm>
          <a:prstGeom prst="line">
            <a:avLst/>
          </a:prstGeom>
          <a:ln w="1651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936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D3987-26BA-49DC-BA24-72731371DC9F}" type="slidenum">
              <a:rPr lang="en-CA" smtClean="0"/>
              <a:t>10</a:t>
            </a:fld>
            <a:endParaRPr lang="en-CA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497" y="278440"/>
            <a:ext cx="8641006" cy="820625"/>
          </a:xfrm>
        </p:spPr>
        <p:txBody>
          <a:bodyPr/>
          <a:lstStyle/>
          <a:p>
            <a:r>
              <a:rPr lang="en-CA" dirty="0" smtClean="0"/>
              <a:t>Results (video clip)</a:t>
            </a:r>
            <a:endParaRPr lang="en-CA" dirty="0"/>
          </a:p>
        </p:txBody>
      </p:sp>
      <p:pic>
        <p:nvPicPr>
          <p:cNvPr id="10" name="ccmmv-19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7584" y="1203598"/>
            <a:ext cx="5760640" cy="323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796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2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0521788"/>
              </p:ext>
            </p:extLst>
          </p:nvPr>
        </p:nvGraphicFramePr>
        <p:xfrm>
          <a:off x="467544" y="2643758"/>
          <a:ext cx="7383367" cy="1995150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2546874"/>
                <a:gridCol w="1229525"/>
                <a:gridCol w="1229525"/>
                <a:gridCol w="1141702"/>
                <a:gridCol w="1235741"/>
              </a:tblGrid>
              <a:tr h="288032">
                <a:tc rowSpan="2"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Molecule name</a:t>
                      </a:r>
                      <a:endParaRPr lang="de-DE" sz="18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b"/>
                      <a:r>
                        <a:rPr lang="de-DE" sz="1800" b="1" u="none" strike="noStrike" dirty="0" smtClean="0">
                          <a:effectLst/>
                        </a:rPr>
                        <a:t> #Atoms</a:t>
                      </a:r>
                      <a:endParaRPr lang="de-DE" sz="18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de-DE" sz="1800" b="1" u="none" strike="noStrike" dirty="0" smtClean="0">
                          <a:effectLst/>
                        </a:rPr>
                        <a:t>LAN</a:t>
                      </a:r>
                      <a:endParaRPr lang="de-DE" sz="18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de-DE" sz="1800" b="1" u="none" strike="noStrike" dirty="0" smtClean="0">
                          <a:effectLst/>
                        </a:rPr>
                        <a:t>WiFi</a:t>
                      </a:r>
                      <a:endParaRPr lang="de-DE" sz="1800" b="1" i="0" u="none" strike="noStrike" dirty="0" smtClean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Memory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pPr algn="ctr" rtl="0" fontAlgn="b"/>
                      <a:endParaRPr lang="de-DE" sz="18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b"/>
                      <a:endParaRPr lang="de-DE" sz="18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Transfer</a:t>
                      </a:r>
                    </a:p>
                    <a:p>
                      <a:pPr algn="ctr" rtl="0" fontAlgn="b"/>
                      <a:r>
                        <a:rPr lang="en-US" sz="18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en-US" sz="1800" b="1" i="0" u="none" strike="noStrik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ms</a:t>
                      </a:r>
                      <a:r>
                        <a:rPr lang="en-US" sz="18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de-DE" sz="18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de-DE" sz="1800" b="1" u="none" strike="noStrike" dirty="0" smtClean="0">
                          <a:effectLst/>
                        </a:rPr>
                        <a:t>Transfer</a:t>
                      </a:r>
                    </a:p>
                    <a:p>
                      <a:pPr algn="ctr" rtl="0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(</a:t>
                      </a:r>
                      <a:r>
                        <a:rPr lang="en-US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ms</a:t>
                      </a: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)</a:t>
                      </a:r>
                      <a:endParaRPr lang="de-DE" sz="18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b"/>
                      <a:endParaRPr lang="de-DE" sz="18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rtl="0" fontAlgn="b"/>
                      <a:r>
                        <a:rPr lang="de-DE" sz="1800" u="none" strike="noStrike" dirty="0" smtClean="0">
                          <a:effectLst/>
                        </a:rPr>
                        <a:t>Lipase simulation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800" u="none" strike="noStrike" dirty="0" smtClean="0">
                          <a:effectLst/>
                        </a:rPr>
                        <a:t>6,626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800" u="none" strike="noStrike" dirty="0" smtClean="0">
                          <a:effectLst/>
                        </a:rPr>
                        <a:t>15.94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800" u="none" strike="noStrike" dirty="0" smtClean="0">
                          <a:effectLst/>
                        </a:rPr>
                        <a:t>45.11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800" u="none" strike="noStrike" dirty="0" smtClean="0">
                          <a:effectLst/>
                        </a:rPr>
                        <a:t>0.2 MB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rtl="0" fontAlgn="b"/>
                      <a:r>
                        <a:rPr lang="de-DE" sz="1800" u="none" strike="noStrike" dirty="0" smtClean="0">
                          <a:effectLst/>
                        </a:rPr>
                        <a:t>Lipase+solvent sim.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38,789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800" u="none" strike="noStrike" dirty="0" smtClean="0">
                          <a:effectLst/>
                        </a:rPr>
                        <a:t>55.89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800" u="none" strike="noStrike" dirty="0" smtClean="0">
                          <a:effectLst/>
                        </a:rPr>
                        <a:t>234.66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800" u="none" strike="noStrike" dirty="0" smtClean="0">
                          <a:effectLst/>
                        </a:rPr>
                        <a:t>1.1 MB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rtl="0" fontAlgn="b"/>
                      <a:r>
                        <a:rPr lang="de-DE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Mottle virus sim.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214,440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234.94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1,212.3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6.0 MB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Papillomavirus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1,356,840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2,121.9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6,976.4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38.0 MB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1520" y="1059582"/>
            <a:ext cx="8856984" cy="3400026"/>
          </a:xfrm>
        </p:spPr>
        <p:txBody>
          <a:bodyPr/>
          <a:lstStyle/>
          <a:p>
            <a:pPr fontAlgn="t"/>
            <a:r>
              <a:rPr lang="de-DE" b="1" dirty="0" smtClean="0"/>
              <a:t>Server:</a:t>
            </a:r>
            <a:r>
              <a:rPr lang="de-DE" dirty="0" smtClean="0"/>
              <a:t> Intel i7-2600 (</a:t>
            </a:r>
            <a:r>
              <a:rPr lang="de-DE" dirty="0"/>
              <a:t>3.4 GHz</a:t>
            </a:r>
            <a:r>
              <a:rPr lang="de-DE" dirty="0" smtClean="0"/>
              <a:t>), 8 GB RAM</a:t>
            </a:r>
          </a:p>
          <a:p>
            <a:pPr fontAlgn="t"/>
            <a:r>
              <a:rPr lang="de-DE" b="1" dirty="0" smtClean="0"/>
              <a:t>Client (laptop):</a:t>
            </a:r>
            <a:r>
              <a:rPr lang="en-US" b="1" dirty="0" smtClean="0"/>
              <a:t> </a:t>
            </a:r>
            <a:r>
              <a:rPr lang="en-US" dirty="0" smtClean="0"/>
              <a:t>Intel i7-3520M (2.9 GHz), 8 GB RAM, </a:t>
            </a:r>
            <a:r>
              <a:rPr lang="de-DE" dirty="0" smtClean="0"/>
              <a:t>GeForce </a:t>
            </a:r>
            <a:r>
              <a:rPr lang="de-DE" dirty="0"/>
              <a:t>GT 640M LE </a:t>
            </a:r>
            <a:endParaRPr lang="de-DE" dirty="0" smtClean="0"/>
          </a:p>
          <a:p>
            <a:pPr lvl="1"/>
            <a:r>
              <a:rPr lang="de-DE" dirty="0"/>
              <a:t>Chrome v.41.0</a:t>
            </a:r>
            <a:r>
              <a:rPr lang="en-US" dirty="0"/>
              <a:t>, </a:t>
            </a:r>
            <a:r>
              <a:rPr lang="en-US" dirty="0" err="1"/>
              <a:t>WebGL</a:t>
            </a:r>
            <a:r>
              <a:rPr lang="en-US" dirty="0"/>
              <a:t> 1.0 (ANGLE – </a:t>
            </a:r>
            <a:r>
              <a:rPr lang="de-DE" dirty="0"/>
              <a:t>D3D11</a:t>
            </a:r>
            <a:r>
              <a:rPr lang="en-US" dirty="0" smtClean="0"/>
              <a:t>), </a:t>
            </a:r>
            <a:r>
              <a:rPr lang="en-US" dirty="0"/>
              <a:t>1280 x 720 </a:t>
            </a:r>
            <a:r>
              <a:rPr lang="en-US" dirty="0" smtClean="0"/>
              <a:t>pixels</a:t>
            </a:r>
          </a:p>
          <a:p>
            <a:r>
              <a:rPr lang="en-US" b="1" dirty="0" smtClean="0"/>
              <a:t>Network</a:t>
            </a:r>
            <a:r>
              <a:rPr lang="en-US" dirty="0" smtClean="0"/>
              <a:t>:  LAN (</a:t>
            </a:r>
            <a:r>
              <a:rPr lang="en-US" dirty="0" err="1" smtClean="0"/>
              <a:t>GBit</a:t>
            </a:r>
            <a:r>
              <a:rPr lang="en-US" dirty="0" smtClean="0"/>
              <a:t>), </a:t>
            </a:r>
            <a:r>
              <a:rPr lang="en-US" dirty="0" err="1" smtClean="0"/>
              <a:t>WiFi</a:t>
            </a:r>
            <a:r>
              <a:rPr lang="en-US" dirty="0" smtClean="0"/>
              <a:t> (65 Mbps)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D3987-26BA-49DC-BA24-72731371DC9F}" type="slidenum">
              <a:rPr lang="en-CA" smtClean="0"/>
              <a:t>11</a:t>
            </a:fld>
            <a:endParaRPr lang="en-CA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Results – Performance(data transfer)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4195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t"/>
            <a:r>
              <a:rPr lang="de-DE" b="1" dirty="0"/>
              <a:t>Server:</a:t>
            </a:r>
            <a:r>
              <a:rPr lang="de-DE" dirty="0"/>
              <a:t> Intel i7-2600 (3.4 GHz), 8 GB RAM</a:t>
            </a:r>
          </a:p>
          <a:p>
            <a:pPr fontAlgn="t"/>
            <a:r>
              <a:rPr lang="de-DE" b="1" dirty="0" smtClean="0"/>
              <a:t>Clients:</a:t>
            </a:r>
          </a:p>
          <a:p>
            <a:pPr lvl="1" fontAlgn="t"/>
            <a:r>
              <a:rPr lang="de-DE" b="1" dirty="0" smtClean="0"/>
              <a:t>PC:</a:t>
            </a:r>
            <a:r>
              <a:rPr lang="en-US" b="1" dirty="0" smtClean="0"/>
              <a:t> </a:t>
            </a:r>
            <a:r>
              <a:rPr lang="it-IT" dirty="0"/>
              <a:t>Intel </a:t>
            </a:r>
            <a:r>
              <a:rPr lang="it-IT" dirty="0" smtClean="0"/>
              <a:t>i7-2600 (3.4 GHz)</a:t>
            </a:r>
            <a:r>
              <a:rPr lang="de-DE" dirty="0" smtClean="0"/>
              <a:t>, 16 GB RAM, GeForce </a:t>
            </a:r>
            <a:r>
              <a:rPr lang="de-DE" dirty="0"/>
              <a:t>GTX660 </a:t>
            </a:r>
            <a:r>
              <a:rPr lang="de-DE" dirty="0" smtClean="0"/>
              <a:t>Ti</a:t>
            </a:r>
          </a:p>
          <a:p>
            <a:pPr lvl="1" fontAlgn="t"/>
            <a:r>
              <a:rPr lang="de-DE" b="1" dirty="0" smtClean="0"/>
              <a:t>Laptop:</a:t>
            </a:r>
            <a:r>
              <a:rPr lang="en-US" b="1" dirty="0" smtClean="0"/>
              <a:t> </a:t>
            </a:r>
            <a:r>
              <a:rPr lang="en-US" dirty="0"/>
              <a:t>Intel i7-3520M (2.9 GHz), 8 GB RAM, </a:t>
            </a:r>
            <a:r>
              <a:rPr lang="de-DE" dirty="0"/>
              <a:t>GeForce </a:t>
            </a:r>
            <a:r>
              <a:rPr lang="de-DE" dirty="0" smtClean="0"/>
              <a:t>GT </a:t>
            </a:r>
            <a:r>
              <a:rPr lang="de-DE" dirty="0"/>
              <a:t>640M LE </a:t>
            </a:r>
            <a:r>
              <a:rPr lang="en-US" dirty="0" smtClean="0"/>
              <a:t> </a:t>
            </a:r>
            <a:endParaRPr lang="de-DE" dirty="0"/>
          </a:p>
          <a:p>
            <a:pPr lvl="1"/>
            <a:r>
              <a:rPr lang="de-DE" dirty="0"/>
              <a:t>Chrome v.41.0</a:t>
            </a:r>
            <a:r>
              <a:rPr lang="en-US" dirty="0"/>
              <a:t>, </a:t>
            </a:r>
            <a:r>
              <a:rPr lang="en-US" dirty="0" err="1"/>
              <a:t>WebGL</a:t>
            </a:r>
            <a:r>
              <a:rPr lang="en-US" dirty="0"/>
              <a:t> 1.0 (ANGLE – </a:t>
            </a:r>
            <a:r>
              <a:rPr lang="de-DE" dirty="0"/>
              <a:t>D3D11</a:t>
            </a:r>
            <a:r>
              <a:rPr lang="en-US" dirty="0"/>
              <a:t>), 1280 x 720 </a:t>
            </a:r>
            <a:r>
              <a:rPr lang="en-US" dirty="0" smtClean="0"/>
              <a:t>pixels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D3987-26BA-49DC-BA24-72731371DC9F}" type="slidenum">
              <a:rPr lang="en-CA" smtClean="0"/>
              <a:t>12</a:t>
            </a:fld>
            <a:endParaRPr lang="en-CA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Results – </a:t>
            </a:r>
            <a:r>
              <a:rPr lang="en-CA" dirty="0" smtClean="0"/>
              <a:t>Performance (rendering)</a:t>
            </a:r>
            <a:endParaRPr lang="en-CA" dirty="0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1627413"/>
              </p:ext>
            </p:extLst>
          </p:nvPr>
        </p:nvGraphicFramePr>
        <p:xfrm>
          <a:off x="827584" y="3003798"/>
          <a:ext cx="7056784" cy="1713468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980212"/>
                <a:gridCol w="1024487"/>
                <a:gridCol w="1155439"/>
                <a:gridCol w="808414"/>
                <a:gridCol w="1008112"/>
                <a:gridCol w="1080120"/>
              </a:tblGrid>
              <a:tr h="277495">
                <a:tc rowSpan="2"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Molecule name</a:t>
                      </a:r>
                      <a:endParaRPr lang="de-DE" sz="18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b"/>
                      <a:r>
                        <a:rPr lang="de-DE" sz="1800" b="1" u="none" strike="noStrike" dirty="0" smtClean="0">
                          <a:effectLst/>
                        </a:rPr>
                        <a:t> #Atoms</a:t>
                      </a:r>
                      <a:endParaRPr lang="de-DE" sz="18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PC</a:t>
                      </a:r>
                    </a:p>
                  </a:txBody>
                  <a:tcPr marL="6350" marR="6350" marT="635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Laptop</a:t>
                      </a: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u="none" strike="noStrike" dirty="0" smtClean="0">
                        <a:solidFill>
                          <a:schemeClr val="dk1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Memory</a:t>
                      </a: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</a:tr>
              <a:tr h="277495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LAN</a:t>
                      </a:r>
                    </a:p>
                  </a:txBody>
                  <a:tcPr marL="6350" marR="6350" marT="635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LAN</a:t>
                      </a: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WiFi</a:t>
                      </a:r>
                      <a:endParaRPr lang="en-US" sz="1800" b="1" i="0" u="none" strike="noStrike" dirty="0" smtClean="0">
                        <a:solidFill>
                          <a:schemeClr val="dk1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pPr algn="l" rtl="0" fontAlgn="b"/>
                      <a:r>
                        <a:rPr lang="de-DE" sz="1800" u="none" strike="noStrike" dirty="0" smtClean="0">
                          <a:effectLst/>
                        </a:rPr>
                        <a:t>Lipase simulation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800" u="none" strike="noStrike" dirty="0" smtClean="0">
                          <a:effectLst/>
                        </a:rPr>
                        <a:t>6,626 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800" u="none" strike="noStrike" dirty="0" smtClean="0">
                          <a:effectLst/>
                        </a:rPr>
                        <a:t>~59 fps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800" u="none" strike="noStrike" dirty="0" smtClean="0">
                          <a:effectLst/>
                        </a:rPr>
                        <a:t>~60 fps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800" u="none" strike="noStrike" dirty="0" smtClean="0">
                          <a:effectLst/>
                        </a:rPr>
                        <a:t>~60 fps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800" u="none" strike="noStrike" dirty="0" smtClean="0">
                          <a:effectLst/>
                        </a:rPr>
                        <a:t>0.2 MB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rtl="0" fontAlgn="b"/>
                      <a:r>
                        <a:rPr lang="de-DE" sz="1800" u="none" strike="noStrike" dirty="0" smtClean="0">
                          <a:effectLst/>
                        </a:rPr>
                        <a:t>Lipase+solvent sim.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38,789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800" u="none" strike="noStrike" dirty="0" smtClean="0">
                          <a:effectLst/>
                        </a:rPr>
                        <a:t>~58 fps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800" u="none" strike="noStrike" dirty="0" smtClean="0">
                          <a:effectLst/>
                        </a:rPr>
                        <a:t>~52 fps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~60 fps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800" u="none" strike="noStrike" dirty="0" smtClean="0">
                          <a:effectLst/>
                        </a:rPr>
                        <a:t>1.1 MB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rtl="0" fontAlgn="b"/>
                      <a:r>
                        <a:rPr lang="de-DE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Mottle virus sim.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214,440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~45 fps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~11 fps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~40 fps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6.0 MB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Papillomavirus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1,356,840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~39 fps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~4 fps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~15 fps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38.0 MB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857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b="1" dirty="0" smtClean="0"/>
              <a:t>Goal: </a:t>
            </a:r>
            <a:r>
              <a:rPr lang="en-CA" dirty="0" smtClean="0"/>
              <a:t>Cloud-based collaborative molecular visualization service</a:t>
            </a:r>
            <a:endParaRPr lang="en-CA" dirty="0"/>
          </a:p>
          <a:p>
            <a:r>
              <a:rPr lang="en-CA" dirty="0" smtClean="0"/>
              <a:t>Extend server application</a:t>
            </a:r>
          </a:p>
          <a:p>
            <a:pPr lvl="1"/>
            <a:r>
              <a:rPr lang="en-CA" dirty="0" smtClean="0"/>
              <a:t>Scalability &amp; Concurrency</a:t>
            </a:r>
            <a:br>
              <a:rPr lang="en-CA" dirty="0" smtClean="0"/>
            </a:br>
            <a:endParaRPr lang="en-CA" dirty="0" smtClean="0"/>
          </a:p>
          <a:p>
            <a:r>
              <a:rPr lang="en-CA" dirty="0" smtClean="0"/>
              <a:t>Efficient compression for transferred data</a:t>
            </a:r>
            <a:br>
              <a:rPr lang="en-CA" dirty="0" smtClean="0"/>
            </a:br>
            <a:endParaRPr lang="en-CA" dirty="0" smtClean="0"/>
          </a:p>
          <a:p>
            <a:r>
              <a:rPr lang="en-CA" dirty="0" smtClean="0"/>
              <a:t>Evaluate video-streaming for remote</a:t>
            </a:r>
            <a:br>
              <a:rPr lang="en-CA" dirty="0" smtClean="0"/>
            </a:br>
            <a:r>
              <a:rPr lang="en-CA" dirty="0" smtClean="0"/>
              <a:t>visualization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D3987-26BA-49DC-BA24-72731371DC9F}" type="slidenum">
              <a:rPr lang="en-CA" smtClean="0"/>
              <a:t>13</a:t>
            </a:fld>
            <a:endParaRPr lang="en-CA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Future Work</a:t>
            </a:r>
            <a:endParaRPr lang="en-CA" dirty="0"/>
          </a:p>
        </p:txBody>
      </p:sp>
      <p:grpSp>
        <p:nvGrpSpPr>
          <p:cNvPr id="8" name="Group 7"/>
          <p:cNvGrpSpPr/>
          <p:nvPr/>
        </p:nvGrpSpPr>
        <p:grpSpPr>
          <a:xfrm>
            <a:off x="3491881" y="1601835"/>
            <a:ext cx="5329825" cy="2973637"/>
            <a:chOff x="3491881" y="1601835"/>
            <a:chExt cx="5329825" cy="297363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0112" y="1728607"/>
              <a:ext cx="504056" cy="50405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4208" y="1623127"/>
              <a:ext cx="520122" cy="54021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9849" y="1601835"/>
              <a:ext cx="488277" cy="48827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9035" y="1680067"/>
              <a:ext cx="637466" cy="447501"/>
            </a:xfrm>
            <a:prstGeom prst="rect">
              <a:avLst/>
            </a:prstGeom>
          </p:spPr>
        </p:pic>
        <p:sp>
          <p:nvSpPr>
            <p:cNvPr id="13" name="Oval 12"/>
            <p:cNvSpPr/>
            <p:nvPr/>
          </p:nvSpPr>
          <p:spPr>
            <a:xfrm>
              <a:off x="5841353" y="2816436"/>
              <a:ext cx="2324761" cy="81570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Visualization Service</a:t>
              </a:r>
              <a:endParaRPr lang="de-DE" dirty="0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3491881" y="4027304"/>
              <a:ext cx="1589556" cy="54816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Experimental data</a:t>
              </a:r>
              <a:endParaRPr lang="de-DE" dirty="0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5087727" y="4050305"/>
              <a:ext cx="1356481" cy="52516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Simulation </a:t>
              </a:r>
              <a:endParaRPr lang="de-DE" dirty="0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7847373" y="4046955"/>
              <a:ext cx="974333" cy="5028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Sensor data</a:t>
              </a:r>
              <a:endParaRPr lang="de-DE" dirty="0"/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6467550" y="4038804"/>
              <a:ext cx="1379823" cy="53666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Analysis</a:t>
              </a:r>
              <a:endParaRPr lang="de-DE" dirty="0"/>
            </a:p>
          </p:txBody>
        </p:sp>
        <p:cxnSp>
          <p:nvCxnSpPr>
            <p:cNvPr id="16" name="Straight Arrow Connector 15"/>
            <p:cNvCxnSpPr>
              <a:stCxn id="14" idx="0"/>
            </p:cNvCxnSpPr>
            <p:nvPr/>
          </p:nvCxnSpPr>
          <p:spPr>
            <a:xfrm flipV="1">
              <a:off x="4286659" y="3364604"/>
              <a:ext cx="1620786" cy="662700"/>
            </a:xfrm>
            <a:prstGeom prst="straightConnector1">
              <a:avLst/>
            </a:prstGeom>
            <a:ln w="38100"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17" idx="0"/>
              <a:endCxn id="13" idx="3"/>
            </p:cNvCxnSpPr>
            <p:nvPr/>
          </p:nvCxnSpPr>
          <p:spPr>
            <a:xfrm flipV="1">
              <a:off x="5765968" y="3512681"/>
              <a:ext cx="415838" cy="537624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5998581" y="2162319"/>
              <a:ext cx="445627" cy="691574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13" idx="0"/>
              <a:endCxn id="7" idx="2"/>
            </p:cNvCxnSpPr>
            <p:nvPr/>
          </p:nvCxnSpPr>
          <p:spPr>
            <a:xfrm flipH="1" flipV="1">
              <a:off x="6704269" y="2163337"/>
              <a:ext cx="299465" cy="653099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endCxn id="11" idx="2"/>
            </p:cNvCxnSpPr>
            <p:nvPr/>
          </p:nvCxnSpPr>
          <p:spPr>
            <a:xfrm flipV="1">
              <a:off x="7244997" y="2127568"/>
              <a:ext cx="332771" cy="726325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stCxn id="13" idx="7"/>
              <a:endCxn id="10" idx="2"/>
            </p:cNvCxnSpPr>
            <p:nvPr/>
          </p:nvCxnSpPr>
          <p:spPr>
            <a:xfrm flipV="1">
              <a:off x="7825661" y="2090112"/>
              <a:ext cx="568327" cy="845781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H="1" flipV="1">
              <a:off x="7156139" y="3619513"/>
              <a:ext cx="6702" cy="447048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18" idx="0"/>
            </p:cNvCxnSpPr>
            <p:nvPr/>
          </p:nvCxnSpPr>
          <p:spPr>
            <a:xfrm flipH="1" flipV="1">
              <a:off x="7896504" y="3473483"/>
              <a:ext cx="438036" cy="573472"/>
            </a:xfrm>
            <a:prstGeom prst="straightConnector1">
              <a:avLst/>
            </a:prstGeom>
            <a:ln w="38100"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8789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CA" dirty="0" smtClean="0"/>
              <a:t>Web-based visualization of large dynamic</a:t>
            </a:r>
            <a:br>
              <a:rPr lang="en-CA" dirty="0" smtClean="0"/>
            </a:br>
            <a:r>
              <a:rPr lang="en-CA" dirty="0" smtClean="0"/>
              <a:t>datasets feasible at interactive frame rates:</a:t>
            </a:r>
          </a:p>
          <a:p>
            <a:pPr lvl="1"/>
            <a:r>
              <a:rPr lang="en-CA" b="1" dirty="0" err="1" smtClean="0"/>
              <a:t>WebGL</a:t>
            </a:r>
            <a:r>
              <a:rPr lang="en-CA" b="1" dirty="0" smtClean="0"/>
              <a:t> (with extensions)</a:t>
            </a:r>
          </a:p>
          <a:p>
            <a:pPr lvl="1"/>
            <a:r>
              <a:rPr lang="en-CA" b="1" dirty="0" err="1" smtClean="0"/>
              <a:t>WebSockets</a:t>
            </a:r>
            <a:r>
              <a:rPr lang="en-CA" b="1" dirty="0" smtClean="0"/>
              <a:t> </a:t>
            </a:r>
            <a:r>
              <a:rPr lang="en-CA" dirty="0" smtClean="0"/>
              <a:t>+ </a:t>
            </a:r>
            <a:r>
              <a:rPr lang="en-CA" b="1" dirty="0" err="1" smtClean="0"/>
              <a:t>WebWorkers</a:t>
            </a:r>
            <a:r>
              <a:rPr lang="en-CA" b="1" dirty="0" smtClean="0"/>
              <a:t> </a:t>
            </a:r>
            <a:r>
              <a:rPr lang="en-CA" dirty="0" smtClean="0"/>
              <a:t>+ </a:t>
            </a:r>
            <a:r>
              <a:rPr lang="en-CA" b="1" dirty="0" err="1" smtClean="0"/>
              <a:t>TypedArrays</a:t>
            </a:r>
            <a:endParaRPr lang="en-CA" b="1" dirty="0"/>
          </a:p>
          <a:p>
            <a:r>
              <a:rPr lang="en-CA" dirty="0" smtClean="0"/>
              <a:t>Offload demanding computations to a server</a:t>
            </a:r>
          </a:p>
          <a:p>
            <a:pPr lvl="1"/>
            <a:r>
              <a:rPr lang="en-CA" dirty="0" smtClean="0"/>
              <a:t>e.g. CUDA computations (not possible on all clients)</a:t>
            </a:r>
          </a:p>
          <a:p>
            <a:r>
              <a:rPr lang="en-CA" dirty="0"/>
              <a:t>P</a:t>
            </a:r>
            <a:r>
              <a:rPr lang="en-CA" dirty="0" smtClean="0"/>
              <a:t>otential for web-based collaborative visualization tools</a:t>
            </a:r>
            <a:endParaRPr lang="en-CA" dirty="0"/>
          </a:p>
          <a:p>
            <a:pPr lvl="1"/>
            <a:r>
              <a:rPr lang="en-CA" dirty="0" smtClean="0"/>
              <a:t>Growing </a:t>
            </a:r>
            <a:r>
              <a:rPr lang="en-CA" dirty="0" err="1" smtClean="0"/>
              <a:t>WebGL</a:t>
            </a:r>
            <a:r>
              <a:rPr lang="en-CA" dirty="0" smtClean="0"/>
              <a:t> support</a:t>
            </a:r>
          </a:p>
          <a:p>
            <a:pPr lvl="1"/>
            <a:r>
              <a:rPr lang="en-CA" dirty="0" smtClean="0"/>
              <a:t>Real-time Web Technologies (e.g. </a:t>
            </a:r>
            <a:r>
              <a:rPr lang="en-CA" dirty="0" err="1" smtClean="0"/>
              <a:t>WebRTC</a:t>
            </a:r>
            <a:r>
              <a:rPr lang="en-CA" dirty="0" smtClean="0"/>
              <a:t>)</a:t>
            </a:r>
          </a:p>
          <a:p>
            <a:pPr lvl="1"/>
            <a:r>
              <a:rPr lang="en-CA" dirty="0" smtClean="0"/>
              <a:t>Improved performance of JavaScript Engines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D3987-26BA-49DC-BA24-72731371DC9F}" type="slidenum">
              <a:rPr lang="en-CA" smtClean="0"/>
              <a:t>14</a:t>
            </a:fld>
            <a:endParaRPr lang="en-CA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Summary &amp; Conclusion</a:t>
            </a:r>
            <a:endParaRPr lang="en-CA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66" y="195486"/>
            <a:ext cx="1645920" cy="148672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66" y="3316755"/>
            <a:ext cx="1645920" cy="14872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8" r="20902"/>
          <a:stretch/>
        </p:blipFill>
        <p:spPr>
          <a:xfrm>
            <a:off x="7263366" y="1724341"/>
            <a:ext cx="1645920" cy="155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48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1520" y="2570726"/>
            <a:ext cx="8640960" cy="7931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CA" sz="4000" dirty="0" smtClean="0"/>
              <a:t>Questions?</a:t>
            </a:r>
            <a:endParaRPr lang="en-CA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D3987-26BA-49DC-BA24-72731371DC9F}" type="slidenum">
              <a:rPr lang="en-CA" smtClean="0"/>
              <a:t>15</a:t>
            </a:fld>
            <a:endParaRPr lang="en-CA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1539603"/>
            <a:ext cx="8641006" cy="820625"/>
          </a:xfrm>
        </p:spPr>
        <p:txBody>
          <a:bodyPr/>
          <a:lstStyle/>
          <a:p>
            <a:pPr algn="ctr"/>
            <a:r>
              <a:rPr lang="en-CA" dirty="0" smtClean="0">
                <a:solidFill>
                  <a:schemeClr val="tx1"/>
                </a:solidFill>
              </a:rPr>
              <a:t>Thank you!</a:t>
            </a:r>
            <a:endParaRPr lang="en-CA" dirty="0">
              <a:solidFill>
                <a:schemeClr val="tx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691680" y="2465477"/>
            <a:ext cx="5760640" cy="0"/>
          </a:xfrm>
          <a:prstGeom prst="line">
            <a:avLst/>
          </a:prstGeom>
          <a:ln w="25400" cap="rnd">
            <a:solidFill>
              <a:srgbClr val="137C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3010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2"/>
            <a:endParaRPr lang="en-CA" dirty="0" smtClean="0"/>
          </a:p>
          <a:p>
            <a:pPr marL="914400" lvl="2" indent="0">
              <a:buNone/>
            </a:pPr>
            <a:endParaRPr lang="en-CA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D3987-26BA-49DC-BA24-72731371DC9F}" type="slidenum">
              <a:rPr lang="en-CA" smtClean="0"/>
              <a:t>16</a:t>
            </a:fld>
            <a:endParaRPr lang="en-CA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Detailed application architecture</a:t>
            </a:r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48" y="978089"/>
            <a:ext cx="4402456" cy="3660420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softEdge rad="0"/>
          </a:effectLst>
        </p:spPr>
      </p:pic>
      <p:cxnSp>
        <p:nvCxnSpPr>
          <p:cNvPr id="10" name="Straight Arrow Connector 9"/>
          <p:cNvCxnSpPr/>
          <p:nvPr/>
        </p:nvCxnSpPr>
        <p:spPr>
          <a:xfrm>
            <a:off x="6183180" y="4097457"/>
            <a:ext cx="477052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879201" y="3912791"/>
            <a:ext cx="1151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 flow</a:t>
            </a:r>
            <a:endParaRPr lang="de-DE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6228184" y="4602600"/>
            <a:ext cx="432048" cy="0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822634" y="4387372"/>
            <a:ext cx="1430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Control flow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4645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1519" y="1202574"/>
            <a:ext cx="8640961" cy="3400026"/>
          </a:xfrm>
        </p:spPr>
        <p:txBody>
          <a:bodyPr/>
          <a:lstStyle/>
          <a:p>
            <a:r>
              <a:rPr lang="en-CA" dirty="0" smtClean="0"/>
              <a:t>Remote visualization</a:t>
            </a:r>
          </a:p>
          <a:p>
            <a:pPr lvl="1"/>
            <a:r>
              <a:rPr lang="en-CA" dirty="0" smtClean="0"/>
              <a:t>Dynamic molecular simulation data</a:t>
            </a:r>
          </a:p>
          <a:p>
            <a:pPr lvl="1"/>
            <a:r>
              <a:rPr lang="en-CA" dirty="0" smtClean="0"/>
              <a:t>Support for mobile devices</a:t>
            </a:r>
          </a:p>
          <a:p>
            <a:pPr lvl="2"/>
            <a:r>
              <a:rPr lang="en-CA" dirty="0" err="1" smtClean="0"/>
              <a:t>E.g</a:t>
            </a:r>
            <a:r>
              <a:rPr lang="en-CA" dirty="0" smtClean="0"/>
              <a:t> smartphones, tablets &amp; laptops</a:t>
            </a:r>
          </a:p>
          <a:p>
            <a:pPr lvl="1"/>
            <a:endParaRPr lang="en-CA" dirty="0" smtClean="0"/>
          </a:p>
          <a:p>
            <a:pPr lvl="1"/>
            <a:r>
              <a:rPr lang="en-CA" dirty="0" smtClean="0"/>
              <a:t>Web-frontend for MegaMol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D3987-26BA-49DC-BA24-72731371DC9F}" type="slidenum">
              <a:rPr lang="en-CA" smtClean="0"/>
              <a:t>2</a:t>
            </a:fld>
            <a:endParaRPr lang="en-CA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Motivation</a:t>
            </a:r>
            <a:endParaRPr lang="en-CA" dirty="0"/>
          </a:p>
        </p:txBody>
      </p:sp>
      <p:sp>
        <p:nvSpPr>
          <p:cNvPr id="5" name="Rechteck 4"/>
          <p:cNvSpPr/>
          <p:nvPr/>
        </p:nvSpPr>
        <p:spPr>
          <a:xfrm>
            <a:off x="251520" y="4140935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"/>
            </a:pPr>
            <a:r>
              <a:rPr lang="en-US" sz="1200" dirty="0" smtClean="0">
                <a:solidFill>
                  <a:srgbClr val="788388"/>
                </a:solidFill>
              </a:rPr>
              <a:t>Grottel</a:t>
            </a:r>
            <a:r>
              <a:rPr lang="en-US" sz="1200" dirty="0">
                <a:solidFill>
                  <a:srgbClr val="788388"/>
                </a:solidFill>
              </a:rPr>
              <a:t>, </a:t>
            </a:r>
            <a:r>
              <a:rPr lang="en-US" sz="1200" dirty="0" smtClean="0">
                <a:solidFill>
                  <a:srgbClr val="788388"/>
                </a:solidFill>
              </a:rPr>
              <a:t>Krone</a:t>
            </a:r>
            <a:r>
              <a:rPr lang="en-US" sz="1200" dirty="0">
                <a:solidFill>
                  <a:srgbClr val="788388"/>
                </a:solidFill>
              </a:rPr>
              <a:t>, </a:t>
            </a:r>
            <a:r>
              <a:rPr lang="en-US" sz="1200" dirty="0" smtClean="0">
                <a:solidFill>
                  <a:srgbClr val="788388"/>
                </a:solidFill>
              </a:rPr>
              <a:t>Müller</a:t>
            </a:r>
            <a:r>
              <a:rPr lang="en-US" sz="1200" dirty="0">
                <a:solidFill>
                  <a:srgbClr val="788388"/>
                </a:solidFill>
              </a:rPr>
              <a:t>, </a:t>
            </a:r>
            <a:r>
              <a:rPr lang="en-US" sz="1200" dirty="0" smtClean="0">
                <a:solidFill>
                  <a:srgbClr val="788388"/>
                </a:solidFill>
              </a:rPr>
              <a:t>Reina</a:t>
            </a:r>
            <a:r>
              <a:rPr lang="en-US" sz="1200" dirty="0">
                <a:solidFill>
                  <a:srgbClr val="788388"/>
                </a:solidFill>
              </a:rPr>
              <a:t>, </a:t>
            </a:r>
            <a:r>
              <a:rPr lang="en-US" sz="1200" dirty="0" smtClean="0">
                <a:solidFill>
                  <a:srgbClr val="788388"/>
                </a:solidFill>
              </a:rPr>
              <a:t>Ertl</a:t>
            </a:r>
            <a:r>
              <a:rPr lang="en-US" sz="1200" dirty="0">
                <a:solidFill>
                  <a:srgbClr val="788388"/>
                </a:solidFill>
              </a:rPr>
              <a:t>, “MegaMol - A Prototyping Framework for Particle-based Visualization,” IEEE Transactions on Visualization and Computer </a:t>
            </a:r>
            <a:r>
              <a:rPr lang="en-US" sz="1200" dirty="0" smtClean="0">
                <a:solidFill>
                  <a:srgbClr val="788388"/>
                </a:solidFill>
              </a:rPr>
              <a:t>Graphics </a:t>
            </a:r>
            <a:r>
              <a:rPr lang="en-US" sz="1200" i="1" dirty="0">
                <a:solidFill>
                  <a:srgbClr val="788388"/>
                </a:solidFill>
              </a:rPr>
              <a:t> </a:t>
            </a:r>
            <a:r>
              <a:rPr lang="en-US" sz="1200" dirty="0">
                <a:solidFill>
                  <a:srgbClr val="788388"/>
                </a:solidFill>
              </a:rPr>
              <a:t>21 (2), S. 201-214 (2015)</a:t>
            </a:r>
            <a:r>
              <a:rPr lang="en-US" sz="1200" dirty="0" smtClean="0">
                <a:solidFill>
                  <a:srgbClr val="788388"/>
                </a:solidFill>
              </a:rPr>
              <a:t>.</a:t>
            </a:r>
            <a:endParaRPr lang="en-CA" sz="1200" dirty="0">
              <a:solidFill>
                <a:srgbClr val="788388"/>
              </a:solidFill>
            </a:endParaRPr>
          </a:p>
        </p:txBody>
      </p:sp>
      <p:pic>
        <p:nvPicPr>
          <p:cNvPr id="7" name="Picture 4" descr="S:\SFB716_2\Folien\begehung2014\d4\2d_surf_big_new2-smal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226" y="1293800"/>
            <a:ext cx="2180531" cy="1402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S:\SFB716_2\Folien\begehung2014\d4\surfmap_calb_8_18_potediff-2-small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294" y="405990"/>
            <a:ext cx="1808418" cy="153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kroneml\Dropbox\faraday\paper\figures\3d06_p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352" y="2856412"/>
            <a:ext cx="2404081" cy="113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:\folien\2012-EuroVis\1aon_02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020" y="1735946"/>
            <a:ext cx="1990739" cy="1657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E:\kroneml\sfb716\paper\2013-EuroVis-Cavities\pics\2veo-02.pn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064" y="2163032"/>
            <a:ext cx="1547183" cy="134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\\carimbo\homes\kroneml\Desktop\log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384436"/>
            <a:ext cx="1584176" cy="32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S:\SFB716_2\Folien\begehung2014\d4\isosurf_mag_nofilter_small.pn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743" y="792514"/>
            <a:ext cx="1261737" cy="1305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546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Available web-based tools offer little support for dynamic </a:t>
            </a:r>
            <a:r>
              <a:rPr lang="en-CA" dirty="0"/>
              <a:t>d</a:t>
            </a:r>
            <a:r>
              <a:rPr lang="en-CA" dirty="0" smtClean="0"/>
              <a:t>ata</a:t>
            </a:r>
          </a:p>
          <a:p>
            <a:pPr lvl="1"/>
            <a:r>
              <a:rPr lang="en-CA" dirty="0" smtClean="0"/>
              <a:t>Based on browser plugin-ins (e.g. Java Applets &amp; Flash)</a:t>
            </a:r>
          </a:p>
          <a:p>
            <a:pPr lvl="1"/>
            <a:r>
              <a:rPr lang="en-CA" dirty="0" smtClean="0">
                <a:sym typeface="Wingdings" panose="05000000000000000000" pitchFamily="2" charset="2"/>
              </a:rPr>
              <a:t>Limited to small molecules (e.g. </a:t>
            </a:r>
            <a:r>
              <a:rPr lang="en-CA" dirty="0" err="1" smtClean="0">
                <a:sym typeface="Wingdings" panose="05000000000000000000" pitchFamily="2" charset="2"/>
              </a:rPr>
              <a:t>JSmol</a:t>
            </a:r>
            <a:r>
              <a:rPr lang="en-CA" dirty="0" smtClean="0">
                <a:sym typeface="Wingdings" panose="05000000000000000000" pitchFamily="2" charset="2"/>
              </a:rPr>
              <a:t>)</a:t>
            </a:r>
            <a:endParaRPr lang="en-CA" dirty="0" smtClean="0"/>
          </a:p>
          <a:p>
            <a:r>
              <a:rPr lang="en-CA" dirty="0" smtClean="0"/>
              <a:t>Traditional 3D rendering using triangulated objects</a:t>
            </a:r>
          </a:p>
          <a:p>
            <a:pPr lvl="1"/>
            <a:r>
              <a:rPr lang="en-CA" dirty="0" smtClean="0"/>
              <a:t>Costly to obtain smooth surfaces</a:t>
            </a:r>
          </a:p>
          <a:p>
            <a:pPr lvl="1"/>
            <a:r>
              <a:rPr lang="en-CA" dirty="0" smtClean="0"/>
              <a:t>Lower visual quality compared to implicit surface ray casting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D3987-26BA-49DC-BA24-72731371DC9F}" type="slidenum">
              <a:rPr lang="en-CA" smtClean="0"/>
              <a:t>3</a:t>
            </a:fld>
            <a:endParaRPr lang="en-CA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Existing tools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4382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CA" dirty="0" smtClean="0"/>
          </a:p>
          <a:p>
            <a:r>
              <a:rPr lang="en-CA" dirty="0" smtClean="0"/>
              <a:t>Web-based visualization application</a:t>
            </a:r>
          </a:p>
          <a:p>
            <a:pPr lvl="1"/>
            <a:r>
              <a:rPr lang="en-CA" dirty="0" smtClean="0"/>
              <a:t>Based on </a:t>
            </a:r>
            <a:r>
              <a:rPr lang="en-CA" dirty="0" err="1" smtClean="0"/>
              <a:t>WebGL</a:t>
            </a:r>
            <a:r>
              <a:rPr lang="en-CA" dirty="0" smtClean="0"/>
              <a:t> + HTML5 standards (no plugins)</a:t>
            </a:r>
            <a:br>
              <a:rPr lang="en-CA" dirty="0" smtClean="0"/>
            </a:br>
            <a:endParaRPr lang="en-CA" dirty="0" smtClean="0"/>
          </a:p>
          <a:p>
            <a:pPr lvl="1"/>
            <a:r>
              <a:rPr lang="en-CA" dirty="0" smtClean="0"/>
              <a:t>Visualize large dynamic molecular data at interactive frame rates </a:t>
            </a:r>
            <a:br>
              <a:rPr lang="en-CA" dirty="0" smtClean="0"/>
            </a:br>
            <a:endParaRPr lang="en-CA" dirty="0" smtClean="0"/>
          </a:p>
          <a:p>
            <a:pPr lvl="1"/>
            <a:r>
              <a:rPr lang="en-CA" dirty="0"/>
              <a:t>GPU-based ray casting </a:t>
            </a:r>
            <a:r>
              <a:rPr lang="en-CA" dirty="0" smtClean="0"/>
              <a:t>offering </a:t>
            </a:r>
            <a:r>
              <a:rPr lang="en-CA" dirty="0"/>
              <a:t>faster rendering and higher visual quality</a:t>
            </a:r>
          </a:p>
          <a:p>
            <a:pPr lvl="1"/>
            <a:endParaRPr lang="en-CA" dirty="0" smtClean="0"/>
          </a:p>
          <a:p>
            <a:pPr lvl="1"/>
            <a:endParaRPr lang="en-C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D3987-26BA-49DC-BA24-72731371DC9F}" type="slidenum">
              <a:rPr lang="en-CA" smtClean="0"/>
              <a:t>4</a:t>
            </a:fld>
            <a:endParaRPr lang="en-CA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Our solution</a:t>
            </a:r>
            <a:endParaRPr lang="en-CA" dirty="0"/>
          </a:p>
        </p:txBody>
      </p:sp>
      <p:grpSp>
        <p:nvGrpSpPr>
          <p:cNvPr id="9" name="Group 8"/>
          <p:cNvGrpSpPr/>
          <p:nvPr/>
        </p:nvGrpSpPr>
        <p:grpSpPr>
          <a:xfrm>
            <a:off x="2987824" y="3507854"/>
            <a:ext cx="2365976" cy="988302"/>
            <a:chOff x="327974" y="3853854"/>
            <a:chExt cx="1723666" cy="720000"/>
          </a:xfrm>
        </p:grpSpPr>
        <p:pic>
          <p:nvPicPr>
            <p:cNvPr id="10" name="Picture 3" descr="D:\home\falk\2009-04-20-pacificVis\img\sphere-filled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H="1">
              <a:off x="327974" y="3853854"/>
              <a:ext cx="720000" cy="720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" name="Picture 2" descr="D:\home\falk\2009-04-20-pacificVis\img\sphere-nurbs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1331640" y="3853854"/>
              <a:ext cx="720000" cy="720000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12" name="TextBox 11"/>
            <p:cNvSpPr txBox="1"/>
            <p:nvPr/>
          </p:nvSpPr>
          <p:spPr>
            <a:xfrm>
              <a:off x="968432" y="4029188"/>
              <a:ext cx="4427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dirty="0" smtClean="0"/>
                <a:t>vs.</a:t>
              </a:r>
              <a:endParaRPr lang="en-CA" dirty="0"/>
            </a:p>
          </p:txBody>
        </p:sp>
      </p:grpSp>
    </p:spTree>
    <p:extLst>
      <p:ext uri="{BB962C8B-B14F-4D97-AF65-F5344CB8AC3E}">
        <p14:creationId xmlns:p14="http://schemas.microsoft.com/office/powerpoint/2010/main" val="350755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D3987-26BA-49DC-BA24-72731371DC9F}" type="slidenum">
              <a:rPr lang="en-CA" smtClean="0"/>
              <a:t>5</a:t>
            </a:fld>
            <a:endParaRPr lang="en-CA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Architecture</a:t>
            </a:r>
            <a:endParaRPr lang="en-CA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578" y="1046760"/>
            <a:ext cx="4882602" cy="1895237"/>
          </a:xfrm>
          <a:prstGeom prst="rect">
            <a:avLst/>
          </a:prstGeom>
          <a:effectLst>
            <a:glow rad="101600">
              <a:schemeClr val="accent1">
                <a:alpha val="40000"/>
              </a:schemeClr>
            </a:glow>
          </a:effectLst>
        </p:spPr>
      </p:pic>
      <p:sp>
        <p:nvSpPr>
          <p:cNvPr id="5" name="Oval 4"/>
          <p:cNvSpPr/>
          <p:nvPr/>
        </p:nvSpPr>
        <p:spPr>
          <a:xfrm>
            <a:off x="3557677" y="1323341"/>
            <a:ext cx="235873" cy="2294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de-DE" dirty="0"/>
          </a:p>
        </p:txBody>
      </p:sp>
      <p:sp>
        <p:nvSpPr>
          <p:cNvPr id="7" name="Oval 6"/>
          <p:cNvSpPr/>
          <p:nvPr/>
        </p:nvSpPr>
        <p:spPr>
          <a:xfrm>
            <a:off x="3563888" y="1633388"/>
            <a:ext cx="235873" cy="2182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3</a:t>
            </a:r>
            <a:endParaRPr lang="de-DE" sz="1600" dirty="0"/>
          </a:p>
        </p:txBody>
      </p:sp>
      <p:sp>
        <p:nvSpPr>
          <p:cNvPr id="8" name="Oval 7"/>
          <p:cNvSpPr/>
          <p:nvPr/>
        </p:nvSpPr>
        <p:spPr>
          <a:xfrm>
            <a:off x="5508104" y="2126324"/>
            <a:ext cx="235873" cy="2294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2</a:t>
            </a:r>
            <a:endParaRPr lang="de-DE" sz="1600" dirty="0"/>
          </a:p>
        </p:txBody>
      </p:sp>
      <p:sp>
        <p:nvSpPr>
          <p:cNvPr id="9" name="Oval 8"/>
          <p:cNvSpPr/>
          <p:nvPr/>
        </p:nvSpPr>
        <p:spPr>
          <a:xfrm>
            <a:off x="2247750" y="2092903"/>
            <a:ext cx="235873" cy="2294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  <a:endParaRPr lang="de-DE" dirty="0"/>
          </a:p>
        </p:txBody>
      </p:sp>
      <p:sp>
        <p:nvSpPr>
          <p:cNvPr id="10" name="Oval 9"/>
          <p:cNvSpPr/>
          <p:nvPr/>
        </p:nvSpPr>
        <p:spPr>
          <a:xfrm>
            <a:off x="3652051" y="2389632"/>
            <a:ext cx="243293" cy="2255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</a:t>
            </a:r>
            <a:endParaRPr lang="de-DE" dirty="0"/>
          </a:p>
        </p:txBody>
      </p:sp>
      <p:sp>
        <p:nvSpPr>
          <p:cNvPr id="6" name="TextBox 5"/>
          <p:cNvSpPr txBox="1"/>
          <p:nvPr/>
        </p:nvSpPr>
        <p:spPr>
          <a:xfrm>
            <a:off x="1299916" y="3252044"/>
            <a:ext cx="73758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137CBE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data fetching &amp; rendering decoupled </a:t>
            </a:r>
            <a:r>
              <a:rPr lang="en-US" dirty="0"/>
              <a:t>(</a:t>
            </a:r>
            <a:r>
              <a:rPr lang="en-US" dirty="0" err="1" smtClean="0"/>
              <a:t>WebWorker</a:t>
            </a:r>
            <a:r>
              <a:rPr lang="en-US" dirty="0" smtClean="0"/>
              <a:t>)</a:t>
            </a:r>
          </a:p>
          <a:p>
            <a:pPr marL="285750" indent="-285750">
              <a:buClr>
                <a:srgbClr val="137CBE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Persistent client-server connection (</a:t>
            </a:r>
            <a:r>
              <a:rPr lang="en-US" dirty="0" err="1" smtClean="0"/>
              <a:t>WebSockets</a:t>
            </a:r>
            <a:r>
              <a:rPr lang="en-US" dirty="0" smtClean="0"/>
              <a:t>)</a:t>
            </a:r>
          </a:p>
          <a:p>
            <a:pPr marL="285750" indent="-285750">
              <a:buClr>
                <a:srgbClr val="137CBE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Efficient binary data transfer (Typed Arrays)</a:t>
            </a:r>
          </a:p>
          <a:p>
            <a:pPr marL="285750" indent="-285750">
              <a:buClr>
                <a:srgbClr val="137CBE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Zero copy between main thread &amp; </a:t>
            </a:r>
            <a:r>
              <a:rPr lang="en-US" dirty="0" err="1" smtClean="0"/>
              <a:t>WebWorker</a:t>
            </a:r>
            <a:r>
              <a:rPr lang="en-US" dirty="0" smtClean="0"/>
              <a:t> (Transferable objects)</a:t>
            </a:r>
          </a:p>
          <a:p>
            <a:pPr>
              <a:buClr>
                <a:srgbClr val="137CBE"/>
              </a:buClr>
            </a:pPr>
            <a:endParaRPr lang="de-DE" dirty="0"/>
          </a:p>
        </p:txBody>
      </p:sp>
      <p:sp>
        <p:nvSpPr>
          <p:cNvPr id="2" name="TextBox 1"/>
          <p:cNvSpPr txBox="1"/>
          <p:nvPr/>
        </p:nvSpPr>
        <p:spPr>
          <a:xfrm>
            <a:off x="1881624" y="1546033"/>
            <a:ext cx="11521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libri" panose="020F0502020204030204" pitchFamily="34" charset="0"/>
              </a:rPr>
              <a:t>(</a:t>
            </a:r>
            <a:r>
              <a:rPr lang="en-US" sz="1200" b="1" dirty="0">
                <a:latin typeface="Calibri" panose="020F0502020204030204" pitchFamily="34" charset="0"/>
              </a:rPr>
              <a:t>r</a:t>
            </a:r>
            <a:r>
              <a:rPr lang="en-US" sz="1200" b="1" dirty="0" smtClean="0">
                <a:latin typeface="Calibri" panose="020F0502020204030204" pitchFamily="34" charset="0"/>
              </a:rPr>
              <a:t>endering</a:t>
            </a:r>
            <a:r>
              <a:rPr lang="en-US" sz="1200" dirty="0" smtClean="0">
                <a:latin typeface="Calibri" panose="020F0502020204030204" pitchFamily="34" charset="0"/>
              </a:rPr>
              <a:t>)</a:t>
            </a:r>
            <a:endParaRPr lang="de-DE" sz="1200" dirty="0">
              <a:latin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17486" y="2651000"/>
            <a:ext cx="1152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Calibri" panose="020F0502020204030204" pitchFamily="34" charset="0"/>
              </a:rPr>
              <a:t>data transfer</a:t>
            </a:r>
            <a:endParaRPr lang="de-DE" sz="1200" b="1" dirty="0">
              <a:latin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85911" y="1874447"/>
            <a:ext cx="13681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Calibri" panose="020F0502020204030204" pitchFamily="34" charset="0"/>
              </a:rPr>
              <a:t>html/</a:t>
            </a:r>
            <a:r>
              <a:rPr lang="en-US" sz="1200" b="1" dirty="0" err="1" smtClean="0">
                <a:latin typeface="Calibri" panose="020F0502020204030204" pitchFamily="34" charset="0"/>
              </a:rPr>
              <a:t>js</a:t>
            </a:r>
            <a:r>
              <a:rPr lang="en-US" sz="1200" b="1" dirty="0" smtClean="0">
                <a:latin typeface="Calibri" panose="020F0502020204030204" pitchFamily="34" charset="0"/>
              </a:rPr>
              <a:t>/</a:t>
            </a:r>
            <a:r>
              <a:rPr lang="en-US" sz="1200" b="1" dirty="0" err="1" smtClean="0">
                <a:latin typeface="Calibri" panose="020F0502020204030204" pitchFamily="34" charset="0"/>
              </a:rPr>
              <a:t>shaders</a:t>
            </a:r>
            <a:endParaRPr lang="de-DE" sz="12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2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D3987-26BA-49DC-BA24-72731371DC9F}" type="slidenum">
              <a:rPr lang="en-CA" smtClean="0"/>
              <a:t>6</a:t>
            </a:fld>
            <a:endParaRPr lang="en-CA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Data Structures and Memory Layout</a:t>
            </a:r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06" y="1347614"/>
            <a:ext cx="8439968" cy="9540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9632" y="2931790"/>
            <a:ext cx="67687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137CBE"/>
              </a:buClr>
              <a:buFont typeface="Wingdings" panose="05000000000000000000" pitchFamily="2" charset="2"/>
              <a:buChar char="§"/>
            </a:pPr>
            <a:r>
              <a:rPr lang="en-US" dirty="0"/>
              <a:t>Minimized data for fast client-server </a:t>
            </a:r>
            <a:r>
              <a:rPr lang="en-US" dirty="0" smtClean="0"/>
              <a:t>transfer</a:t>
            </a:r>
            <a:br>
              <a:rPr lang="en-US" dirty="0" smtClean="0"/>
            </a:br>
            <a:endParaRPr lang="en-US" dirty="0"/>
          </a:p>
          <a:p>
            <a:pPr marL="285750" indent="-285750">
              <a:buClr>
                <a:srgbClr val="137CBE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GPU-friendly </a:t>
            </a:r>
            <a:r>
              <a:rPr lang="en-US" dirty="0"/>
              <a:t>data structures (direct upload to GPU/VBO)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7622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Vertex </a:t>
            </a:r>
            <a:r>
              <a:rPr lang="en-US" dirty="0" err="1" smtClean="0"/>
              <a:t>Shader</a:t>
            </a:r>
            <a:endParaRPr lang="en-US" dirty="0"/>
          </a:p>
          <a:p>
            <a:pPr lvl="1"/>
            <a:r>
              <a:rPr lang="en-US" dirty="0" smtClean="0"/>
              <a:t>Transform the proxy geometry (quad)</a:t>
            </a:r>
            <a:r>
              <a:rPr lang="en-US" dirty="0"/>
              <a:t> </a:t>
            </a:r>
            <a:r>
              <a:rPr lang="en-US" dirty="0" smtClean="0"/>
              <a:t>to always face the camera</a:t>
            </a:r>
            <a:endParaRPr lang="en-US" dirty="0"/>
          </a:p>
          <a:p>
            <a:r>
              <a:rPr lang="en-US" dirty="0" smtClean="0"/>
              <a:t>Fragment </a:t>
            </a:r>
            <a:r>
              <a:rPr lang="en-US" dirty="0" err="1" smtClean="0"/>
              <a:t>Shader</a:t>
            </a:r>
            <a:endParaRPr lang="en-US" dirty="0" smtClean="0"/>
          </a:p>
          <a:p>
            <a:pPr lvl="2"/>
            <a:r>
              <a:rPr lang="en-US" dirty="0" smtClean="0"/>
              <a:t>Compute viewing ray (from eye position to fragment center)</a:t>
            </a:r>
          </a:p>
          <a:p>
            <a:pPr lvl="2"/>
            <a:r>
              <a:rPr lang="en-US" dirty="0" smtClean="0"/>
              <a:t>Do ray-sphere intersection and shade closest intersected point </a:t>
            </a:r>
          </a:p>
          <a:p>
            <a:pPr lvl="2"/>
            <a:r>
              <a:rPr lang="en-US" dirty="0" smtClean="0"/>
              <a:t>Write the depth value (</a:t>
            </a:r>
            <a:r>
              <a:rPr lang="en-US" b="1" dirty="0" err="1" smtClean="0"/>
              <a:t>gl_FragDepthEXT</a:t>
            </a:r>
            <a:r>
              <a:rPr lang="en-US" dirty="0" smtClean="0"/>
              <a:t>) using </a:t>
            </a:r>
            <a:r>
              <a:rPr lang="en-US" b="1" dirty="0" err="1" smtClean="0"/>
              <a:t>EXT_frag_depth</a:t>
            </a:r>
            <a:r>
              <a:rPr lang="en-US" dirty="0" smtClean="0"/>
              <a:t> extension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D3987-26BA-49DC-BA24-72731371DC9F}" type="slidenum">
              <a:rPr lang="en-CA" smtClean="0"/>
              <a:t>7</a:t>
            </a:fld>
            <a:endParaRPr lang="en-CA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Rendering (Ray casting)</a:t>
            </a:r>
            <a:endParaRPr lang="en-CA" dirty="0"/>
          </a:p>
        </p:txBody>
      </p:sp>
      <p:pic>
        <p:nvPicPr>
          <p:cNvPr id="12" name="Picture 2" descr="E:\kroneml\sfb716\paper\2014-Faraday-DNA\pics\raycasting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75784"/>
            <a:ext cx="3101813" cy="1270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ight Arrow 12"/>
          <p:cNvSpPr/>
          <p:nvPr/>
        </p:nvSpPr>
        <p:spPr>
          <a:xfrm>
            <a:off x="4394195" y="3950002"/>
            <a:ext cx="144000" cy="122186"/>
          </a:xfrm>
          <a:prstGeom prst="rightArrow">
            <a:avLst/>
          </a:prstGeom>
          <a:ln w="127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9017" y="3327892"/>
            <a:ext cx="2834607" cy="136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6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Compute shading only for visible fragments</a:t>
            </a:r>
          </a:p>
          <a:p>
            <a:r>
              <a:rPr lang="en-US" dirty="0" smtClean="0"/>
              <a:t>Store </a:t>
            </a:r>
            <a:r>
              <a:rPr lang="en-US" dirty="0"/>
              <a:t>color, normal &amp; depth </a:t>
            </a:r>
            <a:r>
              <a:rPr lang="en-US" dirty="0" smtClean="0"/>
              <a:t>per fragment in </a:t>
            </a:r>
            <a:r>
              <a:rPr lang="en-US" dirty="0"/>
              <a:t>FBOs</a:t>
            </a:r>
          </a:p>
          <a:p>
            <a:pPr lvl="1"/>
            <a:r>
              <a:rPr lang="en-US" dirty="0" smtClean="0"/>
              <a:t>Needs </a:t>
            </a:r>
            <a:r>
              <a:rPr lang="de-DE" b="1" dirty="0" smtClean="0"/>
              <a:t>WEBGL_draw_buffers</a:t>
            </a:r>
            <a:r>
              <a:rPr lang="en-US" b="1" dirty="0" smtClean="0"/>
              <a:t> </a:t>
            </a:r>
            <a:r>
              <a:rPr lang="en-US" dirty="0" smtClean="0"/>
              <a:t>extension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Screen-Space Ambient Occlusion (SSAO) </a:t>
            </a:r>
            <a:r>
              <a:rPr lang="en-US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[1]</a:t>
            </a:r>
            <a:endParaRPr lang="en-US" dirty="0" smtClean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dirty="0" smtClean="0"/>
              <a:t>Compute occlusion factor &amp; do Gaussian blur</a:t>
            </a:r>
          </a:p>
          <a:p>
            <a:r>
              <a:rPr lang="en-US" dirty="0" smtClean="0"/>
              <a:t>Toon Shading</a:t>
            </a:r>
            <a:r>
              <a:rPr lang="en-US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en-US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[2]</a:t>
            </a:r>
          </a:p>
          <a:p>
            <a:pPr lvl="1"/>
            <a:r>
              <a:rPr lang="en-US" dirty="0" smtClean="0"/>
              <a:t>Compute depth gradient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D3987-26BA-49DC-BA24-72731371DC9F}" type="slidenum">
              <a:rPr lang="en-CA" smtClean="0"/>
              <a:t>8</a:t>
            </a:fld>
            <a:endParaRPr lang="en-CA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192788"/>
            <a:ext cx="8641006" cy="820625"/>
          </a:xfrm>
        </p:spPr>
        <p:txBody>
          <a:bodyPr/>
          <a:lstStyle/>
          <a:p>
            <a:r>
              <a:rPr lang="en-CA" dirty="0"/>
              <a:t>Deferred Shading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7584" y="4233268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[1] </a:t>
            </a:r>
            <a:r>
              <a:rPr lang="de-DE" dirty="0" smtClean="0"/>
              <a:t>(Kajalin, 2009), </a:t>
            </a:r>
            <a:r>
              <a:rPr lang="en-US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[2]  </a:t>
            </a:r>
            <a:r>
              <a:rPr lang="de-DE" dirty="0"/>
              <a:t>(Saito and Takahashi, 1990</a:t>
            </a:r>
            <a:r>
              <a:rPr lang="de-DE" dirty="0" smtClean="0"/>
              <a:t>)</a:t>
            </a:r>
            <a:endParaRPr lang="de-D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851670"/>
            <a:ext cx="3146412" cy="279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64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D3987-26BA-49DC-BA24-72731371DC9F}" type="slidenum">
              <a:rPr lang="en-CA" smtClean="0"/>
              <a:t>9</a:t>
            </a:fld>
            <a:endParaRPr lang="en-CA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497" y="278440"/>
            <a:ext cx="8641006" cy="820625"/>
          </a:xfrm>
        </p:spPr>
        <p:txBody>
          <a:bodyPr/>
          <a:lstStyle/>
          <a:p>
            <a:r>
              <a:rPr lang="en-CA" dirty="0" smtClean="0"/>
              <a:t>Results</a:t>
            </a:r>
            <a:endParaRPr lang="en-CA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84465"/>
            <a:ext cx="2448272" cy="1944627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374" y="1563638"/>
            <a:ext cx="2156585" cy="194865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2" r="21372"/>
          <a:stretch/>
        </p:blipFill>
        <p:spPr>
          <a:xfrm>
            <a:off x="5796135" y="507519"/>
            <a:ext cx="3240361" cy="32046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5536" y="3836535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 smtClean="0"/>
              <a:t>1,920 atoms (receptor) + 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 smtClean="0"/>
              <a:t>18,920 triangles (ligand)</a:t>
            </a:r>
            <a:endParaRPr lang="de-DE" dirty="0"/>
          </a:p>
        </p:txBody>
      </p:sp>
      <p:sp>
        <p:nvSpPr>
          <p:cNvPr id="11" name="TextBox 10"/>
          <p:cNvSpPr txBox="1"/>
          <p:nvPr/>
        </p:nvSpPr>
        <p:spPr>
          <a:xfrm>
            <a:off x="3583569" y="3886799"/>
            <a:ext cx="2435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smtClean="0">
                <a:sym typeface="Wingdings" panose="05000000000000000000" pitchFamily="2" charset="2"/>
              </a:rPr>
              <a:t>136,434  triangles</a:t>
            </a:r>
            <a:endParaRPr lang="de-DE" dirty="0"/>
          </a:p>
        </p:txBody>
      </p:sp>
      <p:sp>
        <p:nvSpPr>
          <p:cNvPr id="13" name="TextBox 12"/>
          <p:cNvSpPr txBox="1"/>
          <p:nvPr/>
        </p:nvSpPr>
        <p:spPr>
          <a:xfrm>
            <a:off x="6300192" y="3886799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ym typeface="Wingdings" panose="05000000000000000000" pitchFamily="2" charset="2"/>
              </a:rPr>
              <a:t> 1.3 million atoms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589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aesentationsvorlage_blanco1">
  <a:themeElements>
    <a:clrScheme name="VISUS">
      <a:dk1>
        <a:sysClr val="windowText" lastClr="000000"/>
      </a:dk1>
      <a:lt1>
        <a:srgbClr val="FFFFFF"/>
      </a:lt1>
      <a:dk2>
        <a:srgbClr val="204178"/>
      </a:dk2>
      <a:lt2>
        <a:srgbClr val="BBCDD4"/>
      </a:lt2>
      <a:accent1>
        <a:srgbClr val="3163B8"/>
      </a:accent1>
      <a:accent2>
        <a:srgbClr val="F96E19"/>
      </a:accent2>
      <a:accent3>
        <a:srgbClr val="E32929"/>
      </a:accent3>
      <a:accent4>
        <a:srgbClr val="62DA26"/>
      </a:accent4>
      <a:accent5>
        <a:srgbClr val="8037B7"/>
      </a:accent5>
      <a:accent6>
        <a:srgbClr val="788388"/>
      </a:accent6>
      <a:hlink>
        <a:srgbClr val="0076BD"/>
      </a:hlink>
      <a:folHlink>
        <a:srgbClr val="00568A"/>
      </a:folHlink>
    </a:clrScheme>
    <a:fontScheme name="VISU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praesentationsvorlage_blanco1</Template>
  <TotalTime>0</TotalTime>
  <Words>732</Words>
  <Application>Microsoft Office PowerPoint</Application>
  <PresentationFormat>Bildschirmpräsentation (16:9)</PresentationFormat>
  <Paragraphs>199</Paragraphs>
  <Slides>16</Slides>
  <Notes>15</Notes>
  <HiddenSlides>1</HiddenSlides>
  <MMClips>1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2" baseType="lpstr">
      <vt:lpstr>Arial</vt:lpstr>
      <vt:lpstr>Calibri</vt:lpstr>
      <vt:lpstr>Segoe UI</vt:lpstr>
      <vt:lpstr>Segoe UI Light</vt:lpstr>
      <vt:lpstr>Wingdings</vt:lpstr>
      <vt:lpstr>praesentationsvorlage_blanco1</vt:lpstr>
      <vt:lpstr>Remote Visualization of Dynamic Molecular Data using WebGL</vt:lpstr>
      <vt:lpstr>Motivation</vt:lpstr>
      <vt:lpstr>Existing tools</vt:lpstr>
      <vt:lpstr>Our solution</vt:lpstr>
      <vt:lpstr>Architecture</vt:lpstr>
      <vt:lpstr>Data Structures and Memory Layout</vt:lpstr>
      <vt:lpstr>Rendering (Ray casting)</vt:lpstr>
      <vt:lpstr>Deferred Shading</vt:lpstr>
      <vt:lpstr>Results</vt:lpstr>
      <vt:lpstr>Results (video clip)</vt:lpstr>
      <vt:lpstr>Results – Performance(data transfer)</vt:lpstr>
      <vt:lpstr>Results – Performance (rendering)</vt:lpstr>
      <vt:lpstr>Future Work</vt:lpstr>
      <vt:lpstr>Summary &amp; Conclusion</vt:lpstr>
      <vt:lpstr>Thank you!</vt:lpstr>
      <vt:lpstr>Detailed application architecture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Tina Barthelmes</dc:creator>
  <cp:lastModifiedBy>Finian Mwalongo</cp:lastModifiedBy>
  <cp:revision>459</cp:revision>
  <dcterms:created xsi:type="dcterms:W3CDTF">2013-01-17T10:32:59Z</dcterms:created>
  <dcterms:modified xsi:type="dcterms:W3CDTF">2015-06-18T14:14:56Z</dcterms:modified>
</cp:coreProperties>
</file>