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5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8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0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5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6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7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74847-1453-48FB-BE48-C7311E3D4CFF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5B24-EFDE-45DD-9AD9-AE4ECB6CB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elixlup.net/" TargetMode="External"/><Relationship Id="rId2" Type="http://schemas.openxmlformats.org/officeDocument/2006/relationships/hyperlink" Target="mailto:Felix.Hamza-Lup@armstrong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drtt/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3drtt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336" y="888899"/>
            <a:ext cx="9717024" cy="1529397"/>
          </a:xfrm>
        </p:spPr>
        <p:txBody>
          <a:bodyPr>
            <a:normAutofit/>
          </a:bodyPr>
          <a:lstStyle/>
          <a:p>
            <a:r>
              <a:rPr lang="en-US" sz="4400" b="1" dirty="0"/>
              <a:t>Patient Specific 3D Surfaces for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b="1" dirty="0"/>
              <a:t>Interactive Medical Planning and </a:t>
            </a:r>
            <a:r>
              <a:rPr lang="en-US" sz="4400" b="1" dirty="0" smtClean="0"/>
              <a:t>Training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224" y="3538728"/>
            <a:ext cx="9144000" cy="195681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b="1" dirty="0" smtClean="0"/>
              <a:t>Felix G. Hamza-</a:t>
            </a:r>
            <a:r>
              <a:rPr lang="en-US" b="1" dirty="0" err="1" smtClean="0"/>
              <a:t>Lup</a:t>
            </a:r>
            <a:r>
              <a:rPr lang="en-US" b="1" dirty="0" smtClean="0"/>
              <a:t>, Ph.D.</a:t>
            </a:r>
            <a:endParaRPr lang="en-US" b="1" baseline="30000" dirty="0" smtClean="0"/>
          </a:p>
          <a:p>
            <a:pPr algn="r"/>
            <a:r>
              <a:rPr lang="en-US" dirty="0" smtClean="0"/>
              <a:t>Associate Professor Computer Science </a:t>
            </a:r>
          </a:p>
          <a:p>
            <a:pPr algn="r"/>
            <a:r>
              <a:rPr lang="en-US" dirty="0" smtClean="0"/>
              <a:t>and Information Technology</a:t>
            </a:r>
          </a:p>
          <a:p>
            <a:pPr algn="r"/>
            <a:r>
              <a:rPr lang="en-US" dirty="0" smtClean="0"/>
              <a:t>Armstrong State University</a:t>
            </a:r>
          </a:p>
          <a:p>
            <a:pPr algn="r"/>
            <a:r>
              <a:rPr lang="en-US" dirty="0" smtClean="0"/>
              <a:t>Savannah GA, USA</a:t>
            </a:r>
          </a:p>
          <a:p>
            <a:pPr algn="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6382512"/>
            <a:ext cx="101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International Conference on 3D Web Technology (</a:t>
            </a:r>
            <a:r>
              <a:rPr lang="en-US" dirty="0" smtClean="0">
                <a:solidFill>
                  <a:srgbClr val="0000FF"/>
                </a:solidFill>
              </a:rPr>
              <a:t>Web3D 2015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June </a:t>
            </a:r>
            <a:r>
              <a:rPr lang="en-US" dirty="0" smtClean="0">
                <a:solidFill>
                  <a:srgbClr val="0000FF"/>
                </a:solidFill>
              </a:rPr>
              <a:t>18-21, Heraklion</a:t>
            </a:r>
            <a:r>
              <a:rPr lang="en-US" dirty="0" smtClean="0">
                <a:solidFill>
                  <a:srgbClr val="0000FF"/>
                </a:solidFill>
              </a:rPr>
              <a:t>, Crete, Greece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022"/>
          </a:xfrm>
        </p:spPr>
        <p:txBody>
          <a:bodyPr/>
          <a:lstStyle/>
          <a:p>
            <a:r>
              <a:rPr lang="en-US" dirty="0" smtClean="0"/>
              <a:t>Proposed Scanning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3376" cy="2764663"/>
          </a:xfrm>
        </p:spPr>
        <p:txBody>
          <a:bodyPr/>
          <a:lstStyle/>
          <a:p>
            <a:r>
              <a:rPr lang="en-US" dirty="0" smtClean="0"/>
              <a:t>Based on Microsoft Kinect (v2)</a:t>
            </a:r>
          </a:p>
          <a:p>
            <a:r>
              <a:rPr lang="en-US" dirty="0" smtClean="0"/>
              <a:t>Configuration scenarios:</a:t>
            </a:r>
            <a:endParaRPr lang="en-US" dirty="0"/>
          </a:p>
        </p:txBody>
      </p:sp>
      <p:pic>
        <p:nvPicPr>
          <p:cNvPr id="2050" name="Picture 2" descr="figurex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64" y="1360732"/>
            <a:ext cx="4057777" cy="15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figurex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064" y="3523518"/>
            <a:ext cx="2944368" cy="179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atient model_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888" y="3523518"/>
            <a:ext cx="2773426" cy="270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5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318" y="1469009"/>
            <a:ext cx="3404559" cy="264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86728" cy="20880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Calibration procedure (</a:t>
            </a:r>
            <a:r>
              <a:rPr lang="en-US" dirty="0" err="1"/>
              <a:t>Kahlesz</a:t>
            </a:r>
            <a:r>
              <a:rPr lang="en-US" dirty="0"/>
              <a:t> et al. [2007].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 practice must be done one time – since the treatment system is based on optical precision tables.</a:t>
            </a:r>
          </a:p>
          <a:p>
            <a:endParaRPr lang="en-US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47" y="3535806"/>
            <a:ext cx="3422650" cy="264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" y="6382512"/>
            <a:ext cx="101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International Conference on 3D Web Technology (</a:t>
            </a:r>
            <a:r>
              <a:rPr lang="en-US" dirty="0" smtClean="0">
                <a:solidFill>
                  <a:srgbClr val="0000FF"/>
                </a:solidFill>
              </a:rPr>
              <a:t>Web3D 2015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June </a:t>
            </a:r>
            <a:r>
              <a:rPr lang="en-US" dirty="0" smtClean="0">
                <a:solidFill>
                  <a:srgbClr val="0000FF"/>
                </a:solidFill>
              </a:rPr>
              <a:t>18-21, Heraklion</a:t>
            </a:r>
            <a:r>
              <a:rPr lang="en-US" dirty="0" smtClean="0">
                <a:solidFill>
                  <a:srgbClr val="0000FF"/>
                </a:solidFill>
              </a:rPr>
              <a:t>, Crete, Greece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6747"/>
          </a:xfrm>
        </p:spPr>
        <p:txBody>
          <a:bodyPr/>
          <a:lstStyle/>
          <a:p>
            <a:r>
              <a:rPr lang="en-US" dirty="0" smtClean="0"/>
              <a:t>Data Processing and Optimization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441"/>
            <a:ext cx="4666488" cy="4492879"/>
          </a:xfrm>
        </p:spPr>
        <p:txBody>
          <a:bodyPr>
            <a:normAutofit fontScale="92500"/>
          </a:bodyPr>
          <a:lstStyle/>
          <a:p>
            <a:r>
              <a:rPr lang="en-US" dirty="0"/>
              <a:t>Polygonal Mesh </a:t>
            </a:r>
            <a:r>
              <a:rPr lang="en-US" dirty="0" smtClean="0"/>
              <a:t>Optimization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Point </a:t>
            </a:r>
            <a:r>
              <a:rPr lang="en-US" dirty="0"/>
              <a:t>clouds are processed using the Poisson Surface Reconstruction (PSR) algorithm [</a:t>
            </a:r>
            <a:r>
              <a:rPr lang="en-US" dirty="0" err="1"/>
              <a:t>Kazdan</a:t>
            </a:r>
            <a:r>
              <a:rPr lang="en-US" dirty="0"/>
              <a:t> and Hoppe 2013]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/>
              <a:t>We remove inaccurate vertices by assigning a quality value based on the </a:t>
            </a:r>
            <a:r>
              <a:rPr lang="en-US" dirty="0" err="1"/>
              <a:t>Hausdorff</a:t>
            </a:r>
            <a:r>
              <a:rPr lang="en-US" dirty="0"/>
              <a:t> distance [</a:t>
            </a:r>
            <a:r>
              <a:rPr lang="en-US" dirty="0" err="1"/>
              <a:t>Cignoni</a:t>
            </a:r>
            <a:r>
              <a:rPr lang="en-US" dirty="0"/>
              <a:t> et al. 1998] between points on the mesh and points on the original point cloud. </a:t>
            </a:r>
          </a:p>
        </p:txBody>
      </p:sp>
      <p:pic>
        <p:nvPicPr>
          <p:cNvPr id="5122" name="Picture 2" descr="1_Wire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47" y="4703488"/>
            <a:ext cx="5219630" cy="141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17005" y="4233052"/>
            <a:ext cx="281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Data gaps in the point cloud</a:t>
            </a:r>
            <a:endParaRPr lang="en-US" dirty="0"/>
          </a:p>
        </p:txBody>
      </p:sp>
      <p:pic>
        <p:nvPicPr>
          <p:cNvPr id="5123" name="Picture 3" descr="Cap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r="15790" b="36887"/>
          <a:stretch>
            <a:fillRect/>
          </a:stretch>
        </p:blipFill>
        <p:spPr bwMode="auto">
          <a:xfrm>
            <a:off x="9092911" y="1127109"/>
            <a:ext cx="28273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25897" y="3625184"/>
            <a:ext cx="5894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Quality map of a mesh generated with a single MK. Blue &lt;1 mm, Green &lt; 3 mm, Red &lt;5 </a:t>
            </a:r>
            <a:r>
              <a:rPr lang="en-US" sz="1200" i="1" dirty="0" smtClean="0"/>
              <a:t>mm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10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and Optimization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- X3D Binary </a:t>
            </a:r>
            <a:r>
              <a:rPr lang="en-US" dirty="0" smtClean="0"/>
              <a:t>Format</a:t>
            </a:r>
          </a:p>
          <a:p>
            <a:endParaRPr lang="en-US" dirty="0" smtClean="0"/>
          </a:p>
          <a:p>
            <a:pPr lvl="1"/>
            <a:r>
              <a:rPr lang="en-US" dirty="0"/>
              <a:t>We reduce the file size of the model by switching to the X3D compressed binary format (X3Db) [X3DB 2015</a:t>
            </a:r>
            <a:r>
              <a:rPr lang="en-US" dirty="0" smtClean="0"/>
              <a:t>] (</a:t>
            </a:r>
            <a:r>
              <a:rPr lang="en-US" dirty="0"/>
              <a:t>80</a:t>
            </a:r>
            <a:r>
              <a:rPr lang="en-US" dirty="0" smtClean="0"/>
              <a:t>% reduction =&gt; 3 MB S-reps).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Improve initial 3D models download time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Potential for 3D libraries of complex cases/ treatment scenarios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6382512"/>
            <a:ext cx="101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International Conference on 3D Web Technology (</a:t>
            </a:r>
            <a:r>
              <a:rPr lang="en-US" dirty="0" smtClean="0">
                <a:solidFill>
                  <a:srgbClr val="0000FF"/>
                </a:solidFill>
              </a:rPr>
              <a:t>Web3D 2015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June </a:t>
            </a:r>
            <a:r>
              <a:rPr lang="en-US" dirty="0" smtClean="0">
                <a:solidFill>
                  <a:srgbClr val="0000FF"/>
                </a:solidFill>
              </a:rPr>
              <a:t>18-21, Heraklion</a:t>
            </a:r>
            <a:r>
              <a:rPr lang="en-US" dirty="0" smtClean="0">
                <a:solidFill>
                  <a:srgbClr val="0000FF"/>
                </a:solidFill>
              </a:rPr>
              <a:t>, Crete, Greece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 and Optimization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6064" cy="4593463"/>
          </a:xfrm>
        </p:spPr>
        <p:txBody>
          <a:bodyPr>
            <a:normAutofit/>
          </a:bodyPr>
          <a:lstStyle/>
          <a:p>
            <a:r>
              <a:rPr lang="en-US" dirty="0"/>
              <a:t>Decimation vs. Accuracy </a:t>
            </a:r>
            <a:r>
              <a:rPr lang="en-US" dirty="0" smtClean="0"/>
              <a:t>– Tradeoffs</a:t>
            </a:r>
          </a:p>
          <a:p>
            <a:pPr lvl="1"/>
            <a:r>
              <a:rPr lang="en-US" dirty="0" smtClean="0"/>
              <a:t>Tested patient </a:t>
            </a:r>
            <a:r>
              <a:rPr lang="en-US" dirty="0"/>
              <a:t>S-rep that was 10.568 MB in size containing 96,388 </a:t>
            </a:r>
            <a:r>
              <a:rPr lang="en-US" dirty="0" smtClean="0"/>
              <a:t>polygons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ecimated </a:t>
            </a:r>
            <a:r>
              <a:rPr lang="en-US" dirty="0"/>
              <a:t>iteratively to 80%, 60%, 40%, 20%, and 10% of the original number of </a:t>
            </a:r>
            <a:r>
              <a:rPr lang="en-US" dirty="0" smtClean="0"/>
              <a:t>polygons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Conclusion:</a:t>
            </a:r>
          </a:p>
          <a:p>
            <a:pPr lvl="1"/>
            <a:r>
              <a:rPr lang="en-US" dirty="0"/>
              <a:t>5-10 scans depending on the length and width of the patient, but could still be automated, quick, and offer a maximum error as low as 10.2 </a:t>
            </a:r>
            <a:r>
              <a:rPr lang="en-US" dirty="0" smtClean="0"/>
              <a:t>mm.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790" y="2055812"/>
            <a:ext cx="4480948" cy="32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05000" cy="905891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3992" y="1364242"/>
            <a:ext cx="4652942" cy="3330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" y="2890833"/>
            <a:ext cx="4922520" cy="36288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1023" y="901684"/>
            <a:ext cx="3795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Therapy with Real Patient S-reps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69" y="2372789"/>
            <a:ext cx="390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Therapy with Real Patient S-reps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580" y="1761616"/>
            <a:ext cx="9989220" cy="43557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Co-authors</a:t>
            </a:r>
            <a:endParaRPr lang="en-US" dirty="0"/>
          </a:p>
          <a:p>
            <a:pPr lvl="1"/>
            <a:r>
              <a:rPr lang="en-US" dirty="0" smtClean="0"/>
              <a:t>Research Assistant, Shane Farrar, Armstrong State University, USA</a:t>
            </a:r>
            <a:endParaRPr lang="en-US" dirty="0"/>
          </a:p>
          <a:p>
            <a:pPr lvl="1"/>
            <a:r>
              <a:rPr lang="en-US" dirty="0" smtClean="0"/>
              <a:t>Research Assistant, Erik Leon, Armstrong State University, USA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collaborator</a:t>
            </a:r>
          </a:p>
          <a:p>
            <a:pPr marL="457200" lvl="1" indent="0">
              <a:buNone/>
            </a:pPr>
            <a:r>
              <a:rPr lang="en-US" dirty="0" smtClean="0"/>
              <a:t>Omar </a:t>
            </a:r>
            <a:r>
              <a:rPr lang="en-US" dirty="0" err="1" smtClean="0"/>
              <a:t>Zeidan</a:t>
            </a:r>
            <a:r>
              <a:rPr lang="en-US" dirty="0" smtClean="0"/>
              <a:t>, Ph.D., DABR, Chief, Proton Therapy Physics at UF Health Cancer Center, Orlando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 about the project: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Felix.Hamza-Lup@armstrong.edu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http://felixlup.net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http://3drtt/org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6382512"/>
            <a:ext cx="101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International Conference on 3D Web Technology (</a:t>
            </a:r>
            <a:r>
              <a:rPr lang="en-US" dirty="0" smtClean="0">
                <a:solidFill>
                  <a:srgbClr val="0000FF"/>
                </a:solidFill>
              </a:rPr>
              <a:t>Web3D 2015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June </a:t>
            </a:r>
            <a:r>
              <a:rPr lang="en-US" dirty="0" smtClean="0">
                <a:solidFill>
                  <a:srgbClr val="0000FF"/>
                </a:solidFill>
              </a:rPr>
              <a:t>18-21, Heraklion</a:t>
            </a:r>
            <a:r>
              <a:rPr lang="en-US" dirty="0" smtClean="0">
                <a:solidFill>
                  <a:srgbClr val="0000FF"/>
                </a:solidFill>
              </a:rPr>
              <a:t>, Crete, Greece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30696" cy="3953383"/>
          </a:xfrm>
        </p:spPr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Related work;</a:t>
            </a:r>
          </a:p>
          <a:p>
            <a:pPr lvl="1"/>
            <a:r>
              <a:rPr lang="en-US" dirty="0" smtClean="0"/>
              <a:t>Surface Scanning – Technology</a:t>
            </a:r>
          </a:p>
          <a:p>
            <a:pPr lvl="1"/>
            <a:r>
              <a:rPr lang="en-US" dirty="0" smtClean="0"/>
              <a:t>3DRTT</a:t>
            </a:r>
          </a:p>
          <a:p>
            <a:r>
              <a:rPr lang="en-US" dirty="0" smtClean="0"/>
              <a:t>Proposed Scanning System</a:t>
            </a:r>
          </a:p>
          <a:p>
            <a:pPr lvl="1"/>
            <a:r>
              <a:rPr lang="en-US" dirty="0" smtClean="0"/>
              <a:t>Configuration Scenarios</a:t>
            </a:r>
          </a:p>
          <a:p>
            <a:pPr lvl="1"/>
            <a:r>
              <a:rPr lang="en-US" dirty="0" smtClean="0"/>
              <a:t>Accuracy Assessment</a:t>
            </a:r>
          </a:p>
          <a:p>
            <a:r>
              <a:rPr lang="en-US" dirty="0" smtClean="0"/>
              <a:t>Data Processing and Optimization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6382512"/>
            <a:ext cx="101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International Conference on 3D Web Technology (</a:t>
            </a:r>
            <a:r>
              <a:rPr lang="en-US" dirty="0" smtClean="0">
                <a:solidFill>
                  <a:srgbClr val="0000FF"/>
                </a:solidFill>
              </a:rPr>
              <a:t>Web3D 2015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June </a:t>
            </a:r>
            <a:r>
              <a:rPr lang="en-US" dirty="0" smtClean="0">
                <a:solidFill>
                  <a:srgbClr val="0000FF"/>
                </a:solidFill>
              </a:rPr>
              <a:t>18-21, Heraklion</a:t>
            </a:r>
            <a:r>
              <a:rPr lang="en-US" dirty="0" smtClean="0">
                <a:solidFill>
                  <a:srgbClr val="0000FF"/>
                </a:solidFill>
              </a:rPr>
              <a:t>, Crete, Greece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6880" cy="328587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Radiotherapy is a complex procedure for cancer treatment commonly administered in conjunction with other forms of cancer management like surgery and chemotherapy.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50-60% of cancer patients are treated with radiation at different stages (www.radiologyinfo.org)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424" y="1690688"/>
            <a:ext cx="5002156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" y="6382512"/>
            <a:ext cx="101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International Conference on 3D Web Technology (</a:t>
            </a:r>
            <a:r>
              <a:rPr lang="en-US" dirty="0" smtClean="0">
                <a:solidFill>
                  <a:srgbClr val="0000FF"/>
                </a:solidFill>
              </a:rPr>
              <a:t>Web3D 2015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June </a:t>
            </a:r>
            <a:r>
              <a:rPr lang="en-US" dirty="0" smtClean="0">
                <a:solidFill>
                  <a:srgbClr val="0000FF"/>
                </a:solidFill>
              </a:rPr>
              <a:t>18-21, Heraklion</a:t>
            </a:r>
            <a:r>
              <a:rPr lang="en-US" dirty="0" smtClean="0">
                <a:solidFill>
                  <a:srgbClr val="0000FF"/>
                </a:solidFill>
              </a:rPr>
              <a:t>, Crete, Greece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5424" y="1693649"/>
            <a:ext cx="5419344" cy="14570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External beam radiotherapy systems: </a:t>
            </a:r>
          </a:p>
          <a:p>
            <a:pPr lvl="1"/>
            <a:r>
              <a:rPr lang="en-US" dirty="0" smtClean="0"/>
              <a:t>X-Ray Therapy (XRT)</a:t>
            </a:r>
          </a:p>
          <a:p>
            <a:pPr lvl="1"/>
            <a:r>
              <a:rPr lang="en-US" dirty="0" smtClean="0"/>
              <a:t>Proton Therapy (PT)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3141744"/>
            <a:ext cx="2935224" cy="3037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84" y="1690688"/>
            <a:ext cx="5413248" cy="4488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" y="6382512"/>
            <a:ext cx="101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International Conference on 3D Web Technology (</a:t>
            </a:r>
            <a:r>
              <a:rPr lang="en-US" dirty="0" smtClean="0">
                <a:solidFill>
                  <a:srgbClr val="0000FF"/>
                </a:solidFill>
              </a:rPr>
              <a:t>Web3D 2015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June </a:t>
            </a:r>
            <a:r>
              <a:rPr lang="en-US" dirty="0" smtClean="0">
                <a:solidFill>
                  <a:srgbClr val="0000FF"/>
                </a:solidFill>
              </a:rPr>
              <a:t>18-21, Heraklion</a:t>
            </a:r>
            <a:r>
              <a:rPr lang="en-US" dirty="0" smtClean="0">
                <a:solidFill>
                  <a:srgbClr val="0000FF"/>
                </a:solidFill>
              </a:rPr>
              <a:t>, Crete, Greece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392557"/>
            <a:ext cx="4858512" cy="1061339"/>
          </a:xfrm>
        </p:spPr>
        <p:txBody>
          <a:bodyPr/>
          <a:lstStyle/>
          <a:p>
            <a:r>
              <a:rPr lang="en-US" dirty="0" smtClean="0"/>
              <a:t>Motivation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10" y="1453896"/>
            <a:ext cx="6836665" cy="1409128"/>
          </a:xfrm>
        </p:spPr>
        <p:txBody>
          <a:bodyPr>
            <a:normAutofit fontScale="92500"/>
          </a:bodyPr>
          <a:lstStyle/>
          <a:p>
            <a:r>
              <a:rPr lang="en-US" dirty="0"/>
              <a:t>A</a:t>
            </a:r>
            <a:r>
              <a:rPr lang="en-US" dirty="0" smtClean="0"/>
              <a:t>ccurately </a:t>
            </a:r>
            <a:r>
              <a:rPr lang="en-US" dirty="0"/>
              <a:t>predicting and preventing collisions among different hardware system components and the </a:t>
            </a:r>
            <a:r>
              <a:rPr lang="en-US" dirty="0" smtClean="0"/>
              <a:t>patient to </a:t>
            </a:r>
            <a:r>
              <a:rPr lang="en-US" b="1" u="sng" dirty="0" smtClean="0">
                <a:solidFill>
                  <a:srgbClr val="FF0000"/>
                </a:solidFill>
              </a:rPr>
              <a:t>avoid re-planning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27" y="569365"/>
            <a:ext cx="3694176" cy="3191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" y="3099816"/>
            <a:ext cx="4334985" cy="3467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289" y="4045443"/>
            <a:ext cx="5031676" cy="25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662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Simulation tool for realistic representation of the treatment room with as much detail and resolution as possible</a:t>
            </a:r>
          </a:p>
          <a:p>
            <a:endParaRPr lang="en-US" dirty="0" smtClean="0"/>
          </a:p>
          <a:p>
            <a:r>
              <a:rPr lang="en-US" dirty="0" smtClean="0"/>
              <a:t>Interactivity for configuration and visualization of different systems components (table, collimator, devices, beams etc…)</a:t>
            </a:r>
          </a:p>
          <a:p>
            <a:endParaRPr lang="en-US" dirty="0" smtClean="0"/>
          </a:p>
          <a:p>
            <a:r>
              <a:rPr lang="en-US" dirty="0" smtClean="0"/>
              <a:t>Simple, web-enabled interface to facilitate collaboration and reduce overhead and cognitive load</a:t>
            </a:r>
          </a:p>
          <a:p>
            <a:endParaRPr lang="en-US" dirty="0" smtClean="0"/>
          </a:p>
          <a:p>
            <a:r>
              <a:rPr lang="en-US" dirty="0" smtClean="0"/>
              <a:t>Uses: </a:t>
            </a:r>
          </a:p>
          <a:p>
            <a:pPr lvl="1"/>
            <a:r>
              <a:rPr lang="en-US" dirty="0" smtClean="0"/>
              <a:t>Clinical – planning phase</a:t>
            </a:r>
          </a:p>
          <a:p>
            <a:pPr lvl="1"/>
            <a:r>
              <a:rPr lang="en-US" dirty="0" smtClean="0"/>
              <a:t>Teaching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atient education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" y="6382512"/>
            <a:ext cx="101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International Conference on 3D Web Technology (</a:t>
            </a:r>
            <a:r>
              <a:rPr lang="en-US" dirty="0" smtClean="0">
                <a:solidFill>
                  <a:srgbClr val="0000FF"/>
                </a:solidFill>
              </a:rPr>
              <a:t>Web3D 2015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June </a:t>
            </a:r>
            <a:r>
              <a:rPr lang="en-US" dirty="0" smtClean="0">
                <a:solidFill>
                  <a:srgbClr val="0000FF"/>
                </a:solidFill>
              </a:rPr>
              <a:t>18-21, Heraklion</a:t>
            </a:r>
            <a:r>
              <a:rPr lang="en-US" dirty="0" smtClean="0">
                <a:solidFill>
                  <a:srgbClr val="0000FF"/>
                </a:solidFill>
              </a:rPr>
              <a:t>, Crete, Greece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70576" cy="988187"/>
          </a:xfrm>
        </p:spPr>
        <p:txBody>
          <a:bodyPr/>
          <a:lstStyle/>
          <a:p>
            <a:r>
              <a:rPr lang="en-US" dirty="0" smtClean="0"/>
              <a:t>Related Work – 3DRTT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578737"/>
            <a:ext cx="6010656" cy="2252599"/>
          </a:xfrm>
        </p:spPr>
        <p:txBody>
          <a:bodyPr>
            <a:normAutofit/>
          </a:bodyPr>
          <a:lstStyle/>
          <a:p>
            <a:r>
              <a:rPr lang="en-US" dirty="0" smtClean="0"/>
              <a:t>X-Ray Therapy Simulator (2007-2014)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Accurate hardware models but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Generic patient model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024" y="1353312"/>
            <a:ext cx="4417861" cy="30998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68" y="3703320"/>
            <a:ext cx="4875914" cy="2901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1503" y="5154284"/>
            <a:ext cx="3594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4"/>
              </a:rPr>
              <a:t>http://3drtt.org/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– 3D scanning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4816" cy="4351338"/>
          </a:xfrm>
        </p:spPr>
        <p:txBody>
          <a:bodyPr/>
          <a:lstStyle/>
          <a:p>
            <a:r>
              <a:rPr lang="en-US" dirty="0" smtClean="0"/>
              <a:t>We want: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eal-time 3D patient models</a:t>
            </a:r>
          </a:p>
          <a:p>
            <a:pPr marL="1371600" lvl="3" indent="0">
              <a:buNone/>
            </a:pPr>
            <a:r>
              <a:rPr lang="en-US" dirty="0" smtClean="0"/>
              <a:t>&amp;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Inexpensive/reconfigurable solution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Hardware and Software 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25183"/>
              </p:ext>
            </p:extLst>
          </p:nvPr>
        </p:nvGraphicFramePr>
        <p:xfrm>
          <a:off x="5926645" y="1825625"/>
          <a:ext cx="5530787" cy="4046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7116"/>
                <a:gridCol w="1247833"/>
                <a:gridCol w="859294"/>
                <a:gridCol w="1045117"/>
                <a:gridCol w="1101427"/>
              </a:tblGrid>
              <a:tr h="52761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Name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Operating range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Frame Speed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Accuracy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Scanner Type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</a:tr>
              <a:tr h="56331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Kinect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($250)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[0.4 ,4] m*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3mm @ 1.0m#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NCA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Structured Light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</a:tr>
              <a:tr h="55617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Kinect v2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($200)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[0.5, 4.5] m*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1mm @ 1m#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NCA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Time of Flight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</a:tr>
              <a:tr h="50618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Sense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($500)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[0.4 ,3.5] m*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30Hz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1mm @ 0.5m$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NCA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Structured Light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</a:tr>
              <a:tr h="62369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SCANIFY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($1500)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[0.35, 0.45] m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10Hz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350 microns$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NCP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Stereoscopic and photometric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</a:tr>
              <a:tr h="63471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David SLS-2</a:t>
                      </a:r>
                    </a:p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($3000)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[0.4, ∞) m 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&lt;1% of length$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NCA Structured Light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</a:tr>
              <a:tr h="634718">
                <a:tc gridSpan="5">
                  <a:txBody>
                    <a:bodyPr/>
                    <a:lstStyle/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* Accuracy is reduced with distance.</a:t>
                      </a:r>
                    </a:p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$ Advertised accuracy</a:t>
                      </a:r>
                    </a:p>
                    <a:p>
                      <a:pPr marL="0" marR="0"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# Reduced field-of-view. See section 3.3</a:t>
                      </a:r>
                      <a:r>
                        <a:rPr lang="en-US" sz="800" dirty="0">
                          <a:effectLst/>
                        </a:rPr>
                        <a:t>.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18415" marR="1841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" y="6382512"/>
            <a:ext cx="1012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20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 International Conference on 3D Web Technology (</a:t>
            </a:r>
            <a:r>
              <a:rPr lang="en-US" dirty="0" smtClean="0">
                <a:solidFill>
                  <a:srgbClr val="0000FF"/>
                </a:solidFill>
              </a:rPr>
              <a:t>Web3D 2015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>
                <a:solidFill>
                  <a:srgbClr val="0000FF"/>
                </a:solidFill>
              </a:rPr>
              <a:t>June </a:t>
            </a:r>
            <a:r>
              <a:rPr lang="en-US" dirty="0" smtClean="0">
                <a:solidFill>
                  <a:srgbClr val="0000FF"/>
                </a:solidFill>
              </a:rPr>
              <a:t>18-21, Heraklion</a:t>
            </a:r>
            <a:r>
              <a:rPr lang="en-US" dirty="0" smtClean="0">
                <a:solidFill>
                  <a:srgbClr val="0000FF"/>
                </a:solidFill>
              </a:rPr>
              <a:t>, Crete, Greece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193"/>
          </a:xfrm>
        </p:spPr>
        <p:txBody>
          <a:bodyPr/>
          <a:lstStyle/>
          <a:p>
            <a:r>
              <a:rPr lang="en-US" dirty="0" smtClean="0"/>
              <a:t>Proposed Scanning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070"/>
            <a:ext cx="5749212" cy="583629"/>
          </a:xfrm>
        </p:spPr>
        <p:txBody>
          <a:bodyPr/>
          <a:lstStyle/>
          <a:p>
            <a:r>
              <a:rPr lang="en-US" dirty="0" smtClean="0"/>
              <a:t>Accuracy of MK vs MKv2: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6883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75451"/>
            <a:ext cx="5525278" cy="3735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098" y="2275451"/>
            <a:ext cx="5001208" cy="37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854</Words>
  <Application>Microsoft Office PowerPoint</Application>
  <PresentationFormat>Widescreen</PresentationFormat>
  <Paragraphs>152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MS Mincho</vt:lpstr>
      <vt:lpstr>Arial</vt:lpstr>
      <vt:lpstr>Calibri</vt:lpstr>
      <vt:lpstr>Calibri Light</vt:lpstr>
      <vt:lpstr>Times New Roman</vt:lpstr>
      <vt:lpstr>Office Theme</vt:lpstr>
      <vt:lpstr>Patient Specific 3D Surfaces for  Interactive Medical Planning and Training</vt:lpstr>
      <vt:lpstr>Outline</vt:lpstr>
      <vt:lpstr>Background (1)</vt:lpstr>
      <vt:lpstr>Background (2)</vt:lpstr>
      <vt:lpstr>Motivation (1)</vt:lpstr>
      <vt:lpstr>Motivation (2)</vt:lpstr>
      <vt:lpstr>Related Work – 3DRTT</vt:lpstr>
      <vt:lpstr>Related Work – 3D scanning</vt:lpstr>
      <vt:lpstr>Proposed Scanning System</vt:lpstr>
      <vt:lpstr>Proposed Scanning System</vt:lpstr>
      <vt:lpstr>IR Camera Calibration</vt:lpstr>
      <vt:lpstr>Data Processing and Optimization (1)</vt:lpstr>
      <vt:lpstr>Data Processing and Optimization (2)</vt:lpstr>
      <vt:lpstr>Data Processing and Optimization (3)</vt:lpstr>
      <vt:lpstr>Results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Specific 3D Surfaces for  Interactive Medical Planning and Training</dc:title>
  <dc:creator>Felix</dc:creator>
  <cp:lastModifiedBy>Felix</cp:lastModifiedBy>
  <cp:revision>13</cp:revision>
  <dcterms:created xsi:type="dcterms:W3CDTF">2015-06-16T09:01:37Z</dcterms:created>
  <dcterms:modified xsi:type="dcterms:W3CDTF">2015-06-16T10:52:08Z</dcterms:modified>
</cp:coreProperties>
</file>