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6" r:id="rId2"/>
    <p:sldId id="583" r:id="rId3"/>
    <p:sldId id="382" r:id="rId4"/>
    <p:sldId id="582" r:id="rId5"/>
    <p:sldId id="516" r:id="rId6"/>
    <p:sldId id="518" r:id="rId7"/>
    <p:sldId id="517" r:id="rId8"/>
    <p:sldId id="548" r:id="rId9"/>
    <p:sldId id="549" r:id="rId10"/>
    <p:sldId id="550" r:id="rId11"/>
    <p:sldId id="554" r:id="rId12"/>
    <p:sldId id="565" r:id="rId13"/>
    <p:sldId id="566" r:id="rId14"/>
    <p:sldId id="567" r:id="rId15"/>
    <p:sldId id="570" r:id="rId16"/>
    <p:sldId id="563" r:id="rId17"/>
    <p:sldId id="544" r:id="rId18"/>
    <p:sldId id="545" r:id="rId19"/>
    <p:sldId id="538" r:id="rId20"/>
    <p:sldId id="543" r:id="rId21"/>
    <p:sldId id="546" r:id="rId22"/>
    <p:sldId id="539" r:id="rId23"/>
    <p:sldId id="547" r:id="rId24"/>
    <p:sldId id="540" r:id="rId25"/>
    <p:sldId id="541" r:id="rId26"/>
    <p:sldId id="542" r:id="rId27"/>
    <p:sldId id="572" r:id="rId28"/>
    <p:sldId id="571" r:id="rId29"/>
    <p:sldId id="573" r:id="rId30"/>
    <p:sldId id="574" r:id="rId31"/>
    <p:sldId id="575" r:id="rId32"/>
    <p:sldId id="579" r:id="rId33"/>
    <p:sldId id="581" r:id="rId34"/>
    <p:sldId id="580" r:id="rId35"/>
    <p:sldId id="576" r:id="rId36"/>
    <p:sldId id="578" r:id="rId37"/>
    <p:sldId id="534" r:id="rId38"/>
    <p:sldId id="527" r:id="rId3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171"/>
    <a:srgbClr val="C6D8FC"/>
    <a:srgbClr val="FFFFCC"/>
    <a:srgbClr val="C9E7A7"/>
    <a:srgbClr val="0047D6"/>
    <a:srgbClr val="004EEA"/>
    <a:srgbClr val="CC9900"/>
    <a:srgbClr val="D6C704"/>
    <a:srgbClr val="E16969"/>
    <a:srgbClr val="8BA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299" autoAdjust="0"/>
    <p:restoredTop sz="93277" autoAdjust="0"/>
  </p:normalViewPr>
  <p:slideViewPr>
    <p:cSldViewPr snapToObjects="1">
      <p:cViewPr varScale="1">
        <p:scale>
          <a:sx n="88" d="100"/>
          <a:sy n="88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notesViewPr>
    <p:cSldViewPr snapToObjects="1">
      <p:cViewPr varScale="1">
        <p:scale>
          <a:sx n="64" d="100"/>
          <a:sy n="64" d="100"/>
        </p:scale>
        <p:origin x="-1944" y="-10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3FAB-ECAD-4472-ABFE-952712F9DD7A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BF133-D1CC-4414-8904-991B44EAB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C203-4F93-456B-95C6-1A584CD5D8D5}" type="datetimeFigureOut">
              <a:rPr lang="pl-PL" smtClean="0"/>
              <a:pPr/>
              <a:t>2015-06-19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D24B0-75B5-4907-B95C-E2A813211C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29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78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1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BCFE8E-9357-4CED-8616-39A3148FE558}" type="slidenum">
              <a:rPr lang="pl-PL" smtClean="0"/>
              <a:pPr eaLnBrk="1" hangingPunct="1"/>
              <a:t>38</a:t>
            </a:fld>
            <a:endParaRPr lang="pl-P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dirty="0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DD7A5C-587F-4DA3-B208-BB7D0F84CB97}" type="slidenum">
              <a:rPr lang="pl-PL" smtClean="0"/>
              <a:pPr eaLnBrk="1" hangingPunct="1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43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1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101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279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6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1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24B0-75B5-4907-B95C-E2A813211C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1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 err="1" smtClean="0"/>
              <a:t>Kliknij</a:t>
            </a:r>
            <a:r>
              <a:rPr lang="en-GB" noProof="0" dirty="0" smtClean="0"/>
              <a:t>, </a:t>
            </a:r>
            <a:r>
              <a:rPr lang="en-GB" noProof="0" dirty="0" err="1" smtClean="0"/>
              <a:t>aby</a:t>
            </a:r>
            <a:r>
              <a:rPr lang="en-GB" noProof="0" dirty="0" smtClean="0"/>
              <a:t> </a:t>
            </a:r>
            <a:r>
              <a:rPr lang="en-GB" noProof="0" dirty="0" err="1" smtClean="0"/>
              <a:t>edytować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endParaRPr lang="en-GB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Kliknij, aby edytować styl wzorca podtytułu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CE90A-BA03-4850-9689-5F539C9FF87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8B3056-DD1A-4E89-A6F6-C67C4ADF42A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06143B-803B-495B-AA18-0078333CAA79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latin typeface="+mj-lt"/>
              </a:defRPr>
            </a:lvl1pPr>
          </a:lstStyle>
          <a:p>
            <a:r>
              <a:rPr lang="en-GB" noProof="0" dirty="0" err="1" smtClean="0"/>
              <a:t>Kliknij</a:t>
            </a:r>
            <a:r>
              <a:rPr lang="en-GB" noProof="0" dirty="0" smtClean="0"/>
              <a:t>, </a:t>
            </a:r>
            <a:r>
              <a:rPr lang="en-GB" noProof="0" dirty="0" err="1" smtClean="0"/>
              <a:t>aby</a:t>
            </a:r>
            <a:r>
              <a:rPr lang="en-GB" noProof="0" dirty="0" smtClean="0"/>
              <a:t> </a:t>
            </a:r>
            <a:r>
              <a:rPr lang="en-GB" noProof="0" dirty="0" err="1" smtClean="0"/>
              <a:t>edytować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endParaRPr lang="en-GB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  <a:endParaRPr lang="en-GB" noProof="0"/>
          </a:p>
        </p:txBody>
      </p:sp>
      <p:sp>
        <p:nvSpPr>
          <p:cNvPr id="7" name="Prostokąt zaokrąglony 6"/>
          <p:cNvSpPr/>
          <p:nvPr userDrawn="1"/>
        </p:nvSpPr>
        <p:spPr bwMode="auto">
          <a:xfrm>
            <a:off x="188687" y="1478643"/>
            <a:ext cx="8955314" cy="45719"/>
          </a:xfrm>
          <a:prstGeom prst="roundRect">
            <a:avLst/>
          </a:prstGeom>
          <a:solidFill>
            <a:srgbClr val="0571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606752" y="638132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D1DFE44F-CC3E-413A-94F3-5231606EE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FEDB6-C86C-4C80-8800-1C45B57AAB1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B60F4B-CE28-45CB-8DEB-33796769023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CBA239-A2D9-4C26-854F-FA9F0011771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318E37-93C1-4F92-B377-5BF6D28CE6AC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6" name="Prostokąt zaokrąglony 5"/>
          <p:cNvSpPr/>
          <p:nvPr userDrawn="1"/>
        </p:nvSpPr>
        <p:spPr bwMode="auto">
          <a:xfrm>
            <a:off x="188687" y="1478643"/>
            <a:ext cx="8955314" cy="45719"/>
          </a:xfrm>
          <a:prstGeom prst="roundRect">
            <a:avLst/>
          </a:prstGeom>
          <a:solidFill>
            <a:srgbClr val="0571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5606752" y="6381328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1DFE44F-CC3E-413A-94F3-5231606EE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128BC4-963E-43DD-8674-D0C4083D949B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5606752" y="6381328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1DFE44F-CC3E-413A-94F3-5231606EE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CF7844-DE7C-4DAA-956F-4014A3B6620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47F3A-E578-421E-878C-EC30E8D6D2C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2934"/>
            <a:ext cx="9141396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Kliknij</a:t>
            </a:r>
            <a:r>
              <a:rPr lang="en-GB" noProof="0" dirty="0" smtClean="0"/>
              <a:t>, </a:t>
            </a:r>
            <a:r>
              <a:rPr lang="en-GB" noProof="0" dirty="0" err="1" smtClean="0"/>
              <a:t>aby</a:t>
            </a:r>
            <a:r>
              <a:rPr lang="en-GB" noProof="0" dirty="0" smtClean="0"/>
              <a:t> </a:t>
            </a:r>
            <a:r>
              <a:rPr lang="en-GB" noProof="0" dirty="0" err="1" smtClean="0"/>
              <a:t>edytować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 </a:t>
            </a:r>
            <a:r>
              <a:rPr lang="en-GB" noProof="0" dirty="0" err="1" smtClean="0"/>
              <a:t>wzorca</a:t>
            </a:r>
            <a:r>
              <a:rPr lang="en-GB" noProof="0" dirty="0" smtClean="0"/>
              <a:t> </a:t>
            </a:r>
            <a:r>
              <a:rPr lang="en-GB" noProof="0" dirty="0" err="1" smtClean="0"/>
              <a:t>tytułu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606752" y="638132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D1DFE44F-CC3E-413A-94F3-5231606EEE5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j-lt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Rysunek_programu_Microsoft_Visio_2003_2010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646147"/>
            <a:ext cx="8687765" cy="2547938"/>
          </a:xfrm>
        </p:spPr>
        <p:txBody>
          <a:bodyPr/>
          <a:lstStyle/>
          <a:p>
            <a:r>
              <a:rPr lang="en-GB" sz="3600" dirty="0" smtClean="0"/>
              <a:t> </a:t>
            </a:r>
            <a:r>
              <a:rPr lang="en-US" sz="4000" b="1" dirty="0"/>
              <a:t>Semantic Query-based Generation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en-US" sz="4000" b="1" dirty="0" smtClean="0"/>
              <a:t>of </a:t>
            </a:r>
            <a:r>
              <a:rPr lang="en-US" sz="4000" b="1" dirty="0"/>
              <a:t>Customized 3D Scenes</a:t>
            </a:r>
            <a:endParaRPr lang="en-GB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942" y="4288732"/>
            <a:ext cx="8713788" cy="1840568"/>
          </a:xfrm>
        </p:spPr>
        <p:txBody>
          <a:bodyPr/>
          <a:lstStyle/>
          <a:p>
            <a:r>
              <a:rPr lang="en-GB" sz="2400" b="1" i="1" dirty="0" smtClean="0"/>
              <a:t>Krzysztof Walczak, Jakub Flotyński</a:t>
            </a:r>
            <a:endParaRPr lang="en-GB" sz="500" b="1" i="1" dirty="0" smtClean="0"/>
          </a:p>
          <a:p>
            <a:r>
              <a:rPr lang="en-GB" sz="2000" dirty="0" smtClean="0"/>
              <a:t>Department of Information Technology</a:t>
            </a:r>
          </a:p>
          <a:p>
            <a:r>
              <a:rPr lang="en-GB" sz="2000" dirty="0" smtClean="0"/>
              <a:t>Poznań University of Economics, Poland </a:t>
            </a:r>
          </a:p>
          <a:p>
            <a:endParaRPr lang="en-GB" sz="400" dirty="0" smtClean="0"/>
          </a:p>
          <a:p>
            <a:r>
              <a:rPr lang="en-GB" sz="2000" i="1" dirty="0" smtClean="0"/>
              <a:t>[walczak, flotynski]@kti.ue.poznan.pl</a:t>
            </a:r>
            <a:endParaRPr lang="en-GB" sz="2000" i="1" dirty="0"/>
          </a:p>
        </p:txBody>
      </p:sp>
      <p:sp>
        <p:nvSpPr>
          <p:cNvPr id="3076" name="pole tekstowe 3"/>
          <p:cNvSpPr txBox="1">
            <a:spLocks noChangeArrowheads="1"/>
          </p:cNvSpPr>
          <p:nvPr/>
        </p:nvSpPr>
        <p:spPr bwMode="auto">
          <a:xfrm>
            <a:off x="136479" y="210911"/>
            <a:ext cx="880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 dirty="0"/>
              <a:t>Web3D 2015 – The 20th International Conference on 3D Web Technology </a:t>
            </a:r>
          </a:p>
          <a:p>
            <a:pPr algn="r"/>
            <a:r>
              <a:rPr lang="en-US" sz="1600" dirty="0"/>
              <a:t>June 18-21 – Heraklion, Crete, Greece</a:t>
            </a:r>
          </a:p>
        </p:txBody>
      </p:sp>
    </p:spTree>
    <p:extLst>
      <p:ext uri="{BB962C8B-B14F-4D97-AF65-F5344CB8AC3E}">
        <p14:creationId xmlns:p14="http://schemas.microsoft.com/office/powerpoint/2010/main" val="42048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trzałka w prawo 131"/>
          <p:cNvSpPr/>
          <p:nvPr/>
        </p:nvSpPr>
        <p:spPr>
          <a:xfrm>
            <a:off x="3986935" y="3473345"/>
            <a:ext cx="1216483" cy="1079099"/>
          </a:xfrm>
          <a:prstGeom prst="rightArrow">
            <a:avLst>
              <a:gd name="adj1" fmla="val 50000"/>
              <a:gd name="adj2" fmla="val 33046"/>
            </a:avLst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Content creation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5091681" y="2159569"/>
            <a:ext cx="3890809" cy="3339661"/>
            <a:chOff x="5091681" y="2325863"/>
            <a:chExt cx="3890809" cy="2365319"/>
          </a:xfrm>
        </p:grpSpPr>
        <p:sp>
          <p:nvSpPr>
            <p:cNvPr id="149" name="Sześcian 148"/>
            <p:cNvSpPr/>
            <p:nvPr/>
          </p:nvSpPr>
          <p:spPr>
            <a:xfrm>
              <a:off x="5322878" y="2663915"/>
              <a:ext cx="3507324" cy="452092"/>
            </a:xfrm>
            <a:prstGeom prst="cube">
              <a:avLst>
                <a:gd name="adj" fmla="val 16694"/>
              </a:avLst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Conceptual Content Representation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Sześcian 150"/>
            <p:cNvSpPr/>
            <p:nvPr/>
          </p:nvSpPr>
          <p:spPr>
            <a:xfrm>
              <a:off x="5321160" y="3474005"/>
              <a:ext cx="3507324" cy="452092"/>
            </a:xfrm>
            <a:prstGeom prst="cube">
              <a:avLst>
                <a:gd name="adj" fmla="val 16694"/>
              </a:avLst>
            </a:prstGeom>
            <a:solidFill>
              <a:srgbClr val="FB717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Representation Mapping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Sześcian 154"/>
            <p:cNvSpPr/>
            <p:nvPr/>
          </p:nvSpPr>
          <p:spPr>
            <a:xfrm>
              <a:off x="5322878" y="4239090"/>
              <a:ext cx="3507324" cy="452092"/>
            </a:xfrm>
            <a:prstGeom prst="cube">
              <a:avLst>
                <a:gd name="adj" fmla="val 16694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Concrete Content Representation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Łącznik prosty ze strzałką 38"/>
            <p:cNvCxnSpPr>
              <a:stCxn id="151" idx="1"/>
              <a:endCxn id="149" idx="3"/>
            </p:cNvCxnSpPr>
            <p:nvPr/>
          </p:nvCxnSpPr>
          <p:spPr>
            <a:xfrm flipV="1">
              <a:off x="7037086" y="3116007"/>
              <a:ext cx="1718" cy="433470"/>
            </a:xfrm>
            <a:prstGeom prst="straightConnector1">
              <a:avLst/>
            </a:prstGeom>
            <a:ln w="7937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>
              <a:stCxn id="151" idx="3"/>
              <a:endCxn id="155" idx="1"/>
            </p:cNvCxnSpPr>
            <p:nvPr/>
          </p:nvCxnSpPr>
          <p:spPr>
            <a:xfrm>
              <a:off x="7037086" y="3926097"/>
              <a:ext cx="1718" cy="388465"/>
            </a:xfrm>
            <a:prstGeom prst="straightConnector1">
              <a:avLst/>
            </a:prstGeom>
            <a:ln w="7937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5091681" y="2325863"/>
              <a:ext cx="3890809" cy="261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Semantic Content Representation</a:t>
              </a:r>
              <a:endParaRPr lang="en-US" b="1" dirty="0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2932475" y="2159568"/>
            <a:ext cx="3507327" cy="3384667"/>
            <a:chOff x="2859738" y="667293"/>
            <a:chExt cx="3507327" cy="2484567"/>
          </a:xfrm>
        </p:grpSpPr>
        <p:grpSp>
          <p:nvGrpSpPr>
            <p:cNvPr id="3" name="Grupa 2"/>
            <p:cNvGrpSpPr/>
            <p:nvPr/>
          </p:nvGrpSpPr>
          <p:grpSpPr>
            <a:xfrm>
              <a:off x="2859738" y="1034583"/>
              <a:ext cx="3507327" cy="2117277"/>
              <a:chOff x="431540" y="1626758"/>
              <a:chExt cx="3507327" cy="2117277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431541" y="1626758"/>
                <a:ext cx="3507326" cy="452092"/>
              </a:xfrm>
              <a:prstGeom prst="roundRect">
                <a:avLst>
                  <a:gd name="adj" fmla="val 0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Domain-specific ontology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rostokąt zaokrąglony 6"/>
              <p:cNvSpPr/>
              <p:nvPr/>
            </p:nvSpPr>
            <p:spPr>
              <a:xfrm>
                <a:off x="431540" y="3203975"/>
                <a:ext cx="3507326" cy="540060"/>
              </a:xfrm>
              <a:prstGeom prst="roundRect">
                <a:avLst>
                  <a:gd name="adj" fmla="val 0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Multi-layered Semantic Content Model (ML-SCM)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431541" y="2393885"/>
                <a:ext cx="3507326" cy="452092"/>
              </a:xfrm>
              <a:prstGeom prst="roundRect">
                <a:avLst>
                  <a:gd name="adj" fmla="val 0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Semantic Mapping Model (SMM)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Łącznik prosty ze strzałką 13"/>
              <p:cNvCxnSpPr>
                <a:stCxn id="8" idx="0"/>
                <a:endCxn id="5" idx="2"/>
              </p:cNvCxnSpPr>
              <p:nvPr/>
            </p:nvCxnSpPr>
            <p:spPr>
              <a:xfrm flipV="1">
                <a:off x="2185204" y="2078850"/>
                <a:ext cx="0" cy="315035"/>
              </a:xfrm>
              <a:prstGeom prst="straightConnector1">
                <a:avLst/>
              </a:prstGeom>
              <a:ln w="79375">
                <a:solidFill>
                  <a:srgbClr val="FFC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ze strzałką 14"/>
              <p:cNvCxnSpPr>
                <a:stCxn id="8" idx="2"/>
                <a:endCxn id="7" idx="0"/>
              </p:cNvCxnSpPr>
              <p:nvPr/>
            </p:nvCxnSpPr>
            <p:spPr>
              <a:xfrm flipH="1">
                <a:off x="2185203" y="2845977"/>
                <a:ext cx="1" cy="357998"/>
              </a:xfrm>
              <a:prstGeom prst="straightConnector1">
                <a:avLst/>
              </a:prstGeom>
              <a:ln w="79375">
                <a:solidFill>
                  <a:srgbClr val="FFC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pole tekstowe 37"/>
            <p:cNvSpPr txBox="1"/>
            <p:nvPr/>
          </p:nvSpPr>
          <p:spPr>
            <a:xfrm>
              <a:off x="3156320" y="667293"/>
              <a:ext cx="2877711" cy="271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Semantic Content Model</a:t>
              </a:r>
              <a:endParaRPr lang="en-US" b="1" dirty="0"/>
            </a:p>
          </p:txBody>
        </p:sp>
      </p:grpSp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Content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852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Ontology Mapping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</a:rPr>
              <a:t>Semantic Mapping Model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smtClean="0"/>
              <a:t>Enables presentation of domain-specific concepts by </a:t>
            </a:r>
            <a:r>
              <a:rPr lang="en-GB" sz="3000" dirty="0" smtClean="0">
                <a:solidFill>
                  <a:srgbClr val="00B050"/>
                </a:solidFill>
              </a:rPr>
              <a:t>mapping</a:t>
            </a:r>
            <a:r>
              <a:rPr lang="en-GB" sz="3000" dirty="0" smtClean="0"/>
              <a:t> them to concrete elements (ML-SCM)</a:t>
            </a:r>
          </a:p>
          <a:p>
            <a:r>
              <a:rPr lang="en-US" sz="3000" dirty="0"/>
              <a:t>Includes</a:t>
            </a:r>
            <a:r>
              <a:rPr lang="pl-PL" sz="3000" dirty="0"/>
              <a:t> </a:t>
            </a:r>
            <a:r>
              <a:rPr lang="en-GB" sz="3000" dirty="0">
                <a:solidFill>
                  <a:srgbClr val="00B050"/>
                </a:solidFill>
              </a:rPr>
              <a:t>generic concepts </a:t>
            </a:r>
            <a:r>
              <a:rPr lang="en-GB" sz="3000" dirty="0"/>
              <a:t>for </a:t>
            </a:r>
            <a:r>
              <a:rPr lang="en-GB" sz="3000" dirty="0">
                <a:solidFill>
                  <a:srgbClr val="00B050"/>
                </a:solidFill>
              </a:rPr>
              <a:t>wrapping</a:t>
            </a:r>
            <a:r>
              <a:rPr lang="en-GB" sz="3000" dirty="0"/>
              <a:t> domain-specific ontologies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Presentable objects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Properties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Descriptors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Relations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11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5877145" y="3789039"/>
            <a:ext cx="3023133" cy="2337123"/>
            <a:chOff x="431540" y="1626758"/>
            <a:chExt cx="3507327" cy="2117277"/>
          </a:xfrm>
        </p:grpSpPr>
        <p:sp>
          <p:nvSpPr>
            <p:cNvPr id="7" name="Prostokąt zaokrąglony 6"/>
            <p:cNvSpPr/>
            <p:nvPr/>
          </p:nvSpPr>
          <p:spPr>
            <a:xfrm>
              <a:off x="431541" y="1626758"/>
              <a:ext cx="3507326" cy="452092"/>
            </a:xfrm>
            <a:prstGeom prst="roundRect">
              <a:avLst>
                <a:gd name="adj" fmla="val 0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Domain-specific Ontology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31540" y="3203975"/>
              <a:ext cx="3507326" cy="540060"/>
            </a:xfrm>
            <a:prstGeom prst="roundRect">
              <a:avLst>
                <a:gd name="adj" fmla="val 0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Multi-layered Content Model 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(ML-SCM)</a:t>
              </a: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431541" y="2393885"/>
              <a:ext cx="3507326" cy="452092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Semantic Mapping Model</a:t>
              </a:r>
              <a:r>
                <a:rPr lang="pl-PL" sz="1400" b="1" dirty="0">
                  <a:solidFill>
                    <a:schemeClr val="tx1"/>
                  </a:solidFill>
                </a:rPr>
                <a:t> (SMM)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Łącznik prosty ze strzałką 11"/>
            <p:cNvCxnSpPr>
              <a:stCxn id="9" idx="0"/>
              <a:endCxn id="7" idx="2"/>
            </p:cNvCxnSpPr>
            <p:nvPr/>
          </p:nvCxnSpPr>
          <p:spPr>
            <a:xfrm flipV="1">
              <a:off x="2185204" y="2078850"/>
              <a:ext cx="0" cy="315035"/>
            </a:xfrm>
            <a:prstGeom prst="straightConnector1">
              <a:avLst/>
            </a:prstGeom>
            <a:ln w="79375">
              <a:solidFill>
                <a:srgbClr val="FFC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>
              <a:stCxn id="9" idx="2"/>
              <a:endCxn id="8" idx="0"/>
            </p:cNvCxnSpPr>
            <p:nvPr/>
          </p:nvCxnSpPr>
          <p:spPr>
            <a:xfrm flipH="1">
              <a:off x="2185203" y="2845977"/>
              <a:ext cx="1" cy="357998"/>
            </a:xfrm>
            <a:prstGeom prst="straightConnector1">
              <a:avLst/>
            </a:prstGeom>
            <a:ln w="79375">
              <a:solidFill>
                <a:srgbClr val="FFC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Ontology Mapping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</a:rPr>
              <a:t>Presentable Objects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Represent </a:t>
            </a:r>
            <a:r>
              <a:rPr lang="en-GB" sz="2400" dirty="0" smtClean="0">
                <a:solidFill>
                  <a:srgbClr val="00B050"/>
                </a:solidFill>
              </a:rPr>
              <a:t>primary</a:t>
            </a:r>
            <a:r>
              <a:rPr lang="en-GB" sz="2400" dirty="0" smtClean="0"/>
              <a:t> (independent) </a:t>
            </a:r>
            <a:r>
              <a:rPr lang="en-GB" sz="2400" dirty="0" smtClean="0">
                <a:solidFill>
                  <a:srgbClr val="00B050"/>
                </a:solidFill>
              </a:rPr>
              <a:t>entities</a:t>
            </a:r>
            <a:r>
              <a:rPr lang="en-GB" sz="2400" dirty="0" smtClean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GB" sz="2400" dirty="0" smtClean="0"/>
              <a:t>of a scene at a conceptual level of abstraction</a:t>
            </a:r>
          </a:p>
          <a:p>
            <a:pPr lvl="1"/>
            <a:r>
              <a:rPr lang="en-GB" sz="2000" dirty="0" smtClean="0"/>
              <a:t>Artefacts </a:t>
            </a:r>
            <a:r>
              <a:rPr lang="en-GB" sz="2000" dirty="0"/>
              <a:t>in a virtual museum </a:t>
            </a:r>
            <a:r>
              <a:rPr lang="en-GB" sz="2000" dirty="0" smtClean="0"/>
              <a:t>exhibition</a:t>
            </a:r>
          </a:p>
          <a:p>
            <a:pPr lvl="1"/>
            <a:r>
              <a:rPr lang="en-GB" sz="2000" dirty="0" smtClean="0"/>
              <a:t>Avatars </a:t>
            </a:r>
            <a:r>
              <a:rPr lang="en-GB" sz="2000" dirty="0"/>
              <a:t>in </a:t>
            </a:r>
            <a:r>
              <a:rPr lang="en-GB" sz="2000" dirty="0" smtClean="0"/>
              <a:t>a game</a:t>
            </a:r>
          </a:p>
          <a:p>
            <a:pPr lvl="1"/>
            <a:r>
              <a:rPr lang="en-GB" sz="2000" dirty="0" smtClean="0"/>
              <a:t>Cars in a car show</a:t>
            </a:r>
          </a:p>
          <a:p>
            <a:pPr lvl="1"/>
            <a:r>
              <a:rPr lang="en-GB" sz="2000" dirty="0" smtClean="0"/>
              <a:t>…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Super-classes</a:t>
            </a:r>
            <a:r>
              <a:rPr lang="en-GB" sz="2400" dirty="0" smtClean="0"/>
              <a:t> of </a:t>
            </a:r>
            <a:br>
              <a:rPr lang="en-GB" sz="2400" dirty="0" smtClean="0"/>
            </a:br>
            <a:r>
              <a:rPr lang="en-GB" sz="2400" dirty="0" smtClean="0"/>
              <a:t>domain-specific classes with </a:t>
            </a:r>
            <a:br>
              <a:rPr lang="en-GB" sz="2400" dirty="0" smtClean="0"/>
            </a:br>
            <a:r>
              <a:rPr lang="en-GB" sz="2400" dirty="0" smtClean="0"/>
              <a:t>independent representations</a:t>
            </a:r>
          </a:p>
          <a:p>
            <a:r>
              <a:rPr lang="en-GB" sz="2400" dirty="0"/>
              <a:t>Reflected by </a:t>
            </a:r>
            <a:r>
              <a:rPr lang="en-GB" sz="2400" dirty="0" smtClean="0"/>
              <a:t>geometrical </a:t>
            </a:r>
            <a:br>
              <a:rPr lang="en-GB" sz="2400" dirty="0" smtClean="0"/>
            </a:br>
            <a:r>
              <a:rPr lang="en-GB" sz="2400" dirty="0" smtClean="0"/>
              <a:t>and structural 3D content</a:t>
            </a:r>
            <a:br>
              <a:rPr lang="en-GB" sz="2400" dirty="0" smtClean="0"/>
            </a:br>
            <a:r>
              <a:rPr lang="en-GB" sz="2400" dirty="0" smtClean="0"/>
              <a:t>-specific </a:t>
            </a:r>
            <a:r>
              <a:rPr lang="en-GB" sz="2400" dirty="0" smtClean="0">
                <a:solidFill>
                  <a:srgbClr val="00B050"/>
                </a:solidFill>
              </a:rPr>
              <a:t>classes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6823"/>
            <a:ext cx="3718350" cy="24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>
            <a:stCxn id="7" idx="2"/>
          </p:cNvCxnSpPr>
          <p:nvPr/>
        </p:nvCxnSpPr>
        <p:spPr>
          <a:xfrm>
            <a:off x="6002934" y="3618312"/>
            <a:ext cx="369266" cy="8908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519468" y="324898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g</a:t>
            </a:r>
            <a:r>
              <a:rPr lang="en-GB" dirty="0" err="1" smtClean="0">
                <a:solidFill>
                  <a:srgbClr val="00B050"/>
                </a:solidFill>
              </a:rPr>
              <a:t>ranary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9" name="Łącznik prosty ze strzałką 8"/>
          <p:cNvCxnSpPr>
            <a:stCxn id="10" idx="2"/>
          </p:cNvCxnSpPr>
          <p:nvPr/>
        </p:nvCxnSpPr>
        <p:spPr>
          <a:xfrm>
            <a:off x="8527142" y="3618312"/>
            <a:ext cx="159658" cy="211659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7992380" y="32489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s</a:t>
            </a:r>
            <a:r>
              <a:rPr lang="en-GB" dirty="0" err="1" smtClean="0">
                <a:solidFill>
                  <a:srgbClr val="00B050"/>
                </a:solidFill>
              </a:rPr>
              <a:t>tatue</a:t>
            </a:r>
            <a:r>
              <a:rPr lang="pl-PL" dirty="0" err="1" smtClean="0">
                <a:solidFill>
                  <a:srgbClr val="00B050"/>
                </a:solidFill>
              </a:rPr>
              <a:t>tte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2" name="Łącznik prosty ze strzałką 11"/>
          <p:cNvCxnSpPr>
            <a:stCxn id="13" idx="2"/>
          </p:cNvCxnSpPr>
          <p:nvPr/>
        </p:nvCxnSpPr>
        <p:spPr>
          <a:xfrm>
            <a:off x="7331727" y="3618312"/>
            <a:ext cx="1355073" cy="25078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6957265" y="32489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stand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4" name="Łącznik prosty ze strzałką 13"/>
          <p:cNvCxnSpPr>
            <a:stCxn id="15" idx="2"/>
          </p:cNvCxnSpPr>
          <p:nvPr/>
        </p:nvCxnSpPr>
        <p:spPr>
          <a:xfrm>
            <a:off x="4827367" y="3618312"/>
            <a:ext cx="1175567" cy="22859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4542673" y="324898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00B050"/>
                </a:solidFill>
              </a:rPr>
              <a:t>cart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Ontology </a:t>
            </a:r>
            <a:r>
              <a:rPr lang="en-GB" sz="4000" dirty="0" smtClean="0"/>
              <a:t>Mapping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</a:rPr>
              <a:t>Properties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Represent </a:t>
            </a:r>
            <a:r>
              <a:rPr lang="en-GB" sz="2400" dirty="0" smtClean="0">
                <a:solidFill>
                  <a:srgbClr val="00B050"/>
                </a:solidFill>
              </a:rPr>
              <a:t>conceptual features</a:t>
            </a:r>
            <a:r>
              <a:rPr lang="en-GB" sz="2400" dirty="0" smtClean="0"/>
              <a:t> of presentable objects, e.g., material, colour, shininess, etc.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Super-properties</a:t>
            </a:r>
            <a:r>
              <a:rPr lang="en-GB" sz="2400" dirty="0" smtClean="0"/>
              <a:t> </a:t>
            </a:r>
            <a:r>
              <a:rPr lang="en-GB" sz="2400" dirty="0"/>
              <a:t>of </a:t>
            </a:r>
            <a:br>
              <a:rPr lang="en-GB" sz="2400" dirty="0"/>
            </a:br>
            <a:r>
              <a:rPr lang="en-GB" sz="2400" dirty="0"/>
              <a:t>domain-specific </a:t>
            </a:r>
            <a:r>
              <a:rPr lang="en-GB" sz="2400" dirty="0" smtClean="0"/>
              <a:t>properties</a:t>
            </a:r>
            <a:endParaRPr lang="en-GB" sz="2400" dirty="0"/>
          </a:p>
          <a:p>
            <a:r>
              <a:rPr lang="en-GB" sz="2400" dirty="0" smtClean="0"/>
              <a:t>Reflected by 3D content-specific </a:t>
            </a:r>
            <a:br>
              <a:rPr lang="en-GB" sz="2400" dirty="0" smtClean="0"/>
            </a:br>
            <a:r>
              <a:rPr lang="en-GB" sz="2400" dirty="0" smtClean="0">
                <a:solidFill>
                  <a:srgbClr val="00B050"/>
                </a:solidFill>
              </a:rPr>
              <a:t>properties</a:t>
            </a:r>
            <a:r>
              <a:rPr lang="en-GB" sz="2400" dirty="0" smtClean="0"/>
              <a:t> describing</a:t>
            </a:r>
          </a:p>
          <a:p>
            <a:pPr lvl="1"/>
            <a:r>
              <a:rPr lang="en-GB" sz="2000" dirty="0" smtClean="0"/>
              <a:t>Geometry</a:t>
            </a:r>
          </a:p>
          <a:p>
            <a:pPr lvl="1"/>
            <a:r>
              <a:rPr lang="en-GB" sz="2000" dirty="0" smtClean="0"/>
              <a:t>Structure</a:t>
            </a:r>
          </a:p>
          <a:p>
            <a:pPr lvl="1"/>
            <a:r>
              <a:rPr lang="en-GB" sz="2000" dirty="0" smtClean="0"/>
              <a:t>Space</a:t>
            </a:r>
          </a:p>
          <a:p>
            <a:pPr lvl="1"/>
            <a:r>
              <a:rPr lang="en-GB" sz="2000" dirty="0" smtClean="0"/>
              <a:t>Appearance</a:t>
            </a:r>
          </a:p>
          <a:p>
            <a:pPr lvl="1"/>
            <a:r>
              <a:rPr lang="en-GB" sz="2000" dirty="0" smtClean="0"/>
              <a:t>Animation</a:t>
            </a:r>
          </a:p>
          <a:p>
            <a:pPr lvl="1"/>
            <a:endParaRPr lang="en-GB" sz="2000" dirty="0">
              <a:solidFill>
                <a:srgbClr val="00B050"/>
              </a:solidFill>
            </a:endParaRPr>
          </a:p>
          <a:p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6823"/>
            <a:ext cx="3718350" cy="24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>
            <a:stCxn id="7" idx="2"/>
          </p:cNvCxnSpPr>
          <p:nvPr/>
        </p:nvCxnSpPr>
        <p:spPr>
          <a:xfrm>
            <a:off x="6552225" y="3377026"/>
            <a:ext cx="300595" cy="108708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202079" y="3007694"/>
            <a:ext cx="27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g</a:t>
            </a:r>
            <a:r>
              <a:rPr lang="en-GB" dirty="0" err="1" smtClean="0">
                <a:solidFill>
                  <a:srgbClr val="00B050"/>
                </a:solidFill>
              </a:rPr>
              <a:t>ranary</a:t>
            </a:r>
            <a:r>
              <a:rPr lang="pl-PL" dirty="0" smtClean="0">
                <a:solidFill>
                  <a:srgbClr val="00B050"/>
                </a:solidFill>
              </a:rPr>
              <a:t>.</a:t>
            </a:r>
            <a:r>
              <a:rPr lang="en-GB" dirty="0" err="1" smtClean="0">
                <a:solidFill>
                  <a:srgbClr val="00B050"/>
                </a:solidFill>
              </a:rPr>
              <a:t>madeOf</a:t>
            </a:r>
            <a:r>
              <a:rPr lang="en-GB" dirty="0" smtClean="0">
                <a:solidFill>
                  <a:srgbClr val="00B050"/>
                </a:solidFill>
              </a:rPr>
              <a:t>=‘wood’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9" name="Łącznik prosty ze strzałką 8"/>
          <p:cNvCxnSpPr>
            <a:stCxn id="10" idx="2"/>
          </p:cNvCxnSpPr>
          <p:nvPr/>
        </p:nvCxnSpPr>
        <p:spPr>
          <a:xfrm>
            <a:off x="8033721" y="2988242"/>
            <a:ext cx="653079" cy="313792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6912260" y="2618910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stand.</a:t>
            </a:r>
            <a:r>
              <a:rPr lang="en-GB" dirty="0" smtClean="0">
                <a:solidFill>
                  <a:srgbClr val="00B050"/>
                </a:solidFill>
              </a:rPr>
              <a:t>colour=‘beige’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1" name="Łącznik prosty ze strzałką 10"/>
          <p:cNvCxnSpPr>
            <a:stCxn id="12" idx="3"/>
          </p:cNvCxnSpPr>
          <p:nvPr/>
        </p:nvCxnSpPr>
        <p:spPr>
          <a:xfrm>
            <a:off x="5150462" y="4892871"/>
            <a:ext cx="3330370" cy="72821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176845" y="4569705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solidFill>
                  <a:srgbClr val="00B050"/>
                </a:solidFill>
              </a:rPr>
              <a:t>statuette.texture</a:t>
            </a:r>
            <a:r>
              <a:rPr lang="pl-PL" dirty="0" smtClean="0">
                <a:solidFill>
                  <a:srgbClr val="00B050"/>
                </a:solidFill>
              </a:rPr>
              <a:t>=</a:t>
            </a:r>
          </a:p>
          <a:p>
            <a:pPr algn="ctr"/>
            <a:r>
              <a:rPr lang="pl-PL" dirty="0" smtClean="0">
                <a:solidFill>
                  <a:srgbClr val="00B050"/>
                </a:solidFill>
              </a:rPr>
              <a:t>’pict.png’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Ontology </a:t>
            </a:r>
            <a:r>
              <a:rPr lang="en-GB" sz="4000" dirty="0" smtClean="0"/>
              <a:t>Mapping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</a:rPr>
              <a:t>Descriptors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Containers</a:t>
            </a:r>
            <a:r>
              <a:rPr lang="en-US" dirty="0" smtClean="0"/>
              <a:t> collecting multiple properties</a:t>
            </a:r>
          </a:p>
          <a:p>
            <a:pPr lvl="1"/>
            <a:r>
              <a:rPr lang="en-GB" sz="2200" dirty="0">
                <a:solidFill>
                  <a:srgbClr val="C00000"/>
                </a:solidFill>
              </a:rPr>
              <a:t>Descriptive </a:t>
            </a:r>
            <a:r>
              <a:rPr lang="pl-PL" sz="2200" dirty="0">
                <a:solidFill>
                  <a:srgbClr val="C00000"/>
                </a:solidFill>
              </a:rPr>
              <a:t>c</a:t>
            </a:r>
            <a:r>
              <a:rPr lang="en-GB" sz="2200" dirty="0" smtClean="0">
                <a:solidFill>
                  <a:srgbClr val="C00000"/>
                </a:solidFill>
              </a:rPr>
              <a:t>lasses</a:t>
            </a:r>
            <a:r>
              <a:rPr lang="pl-PL" sz="2200" dirty="0" smtClean="0">
                <a:solidFill>
                  <a:srgbClr val="C00000"/>
                </a:solidFill>
              </a:rPr>
              <a:t> </a:t>
            </a:r>
            <a:r>
              <a:rPr lang="pl-PL" sz="2200" dirty="0" smtClean="0"/>
              <a:t>– </a:t>
            </a:r>
            <a:r>
              <a:rPr lang="en-US" sz="2200" dirty="0"/>
              <a:t>c</a:t>
            </a:r>
            <a:r>
              <a:rPr lang="en-US" sz="2200" dirty="0" smtClean="0"/>
              <a:t>ontainers </a:t>
            </a:r>
            <a:r>
              <a:rPr lang="en-US" sz="2200" dirty="0"/>
              <a:t>for properties with values fixed </a:t>
            </a:r>
            <a:r>
              <a:rPr lang="en-US" sz="2200" dirty="0" smtClean="0"/>
              <a:t>for </a:t>
            </a:r>
            <a:r>
              <a:rPr lang="en-US" sz="2200" dirty="0"/>
              <a:t>a whole class of presentable </a:t>
            </a:r>
            <a:r>
              <a:rPr lang="en-US" sz="2200" dirty="0" smtClean="0"/>
              <a:t>objects</a:t>
            </a:r>
          </a:p>
          <a:p>
            <a:pPr lvl="1"/>
            <a:r>
              <a:rPr lang="en-US" sz="2200" dirty="0">
                <a:solidFill>
                  <a:srgbClr val="C00000"/>
                </a:solidFill>
              </a:rPr>
              <a:t>Descriptive i</a:t>
            </a:r>
            <a:r>
              <a:rPr lang="en-US" sz="2200" dirty="0" smtClean="0">
                <a:solidFill>
                  <a:srgbClr val="C00000"/>
                </a:solidFill>
              </a:rPr>
              <a:t>ndividuals </a:t>
            </a:r>
            <a:r>
              <a:rPr lang="en-US" sz="2200" dirty="0"/>
              <a:t>– </a:t>
            </a:r>
            <a:r>
              <a:rPr lang="en-US" sz="2200" dirty="0" smtClean="0"/>
              <a:t>containers </a:t>
            </a:r>
            <a:r>
              <a:rPr lang="en-US" sz="2200" dirty="0"/>
              <a:t>for properties with values variable </a:t>
            </a:r>
            <a:r>
              <a:rPr lang="en-US" sz="2200" dirty="0" smtClean="0"/>
              <a:t>within </a:t>
            </a:r>
            <a:r>
              <a:rPr lang="en-US" sz="2200" dirty="0"/>
              <a:t>a group of objects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GB" sz="2200" dirty="0" smtClean="0"/>
          </a:p>
          <a:p>
            <a:endParaRPr lang="en-GB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14</a:t>
            </a:fld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2707980" y="3547452"/>
            <a:ext cx="5532312" cy="2699497"/>
            <a:chOff x="2349372" y="2672172"/>
            <a:chExt cx="6936584" cy="3768883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503" y="3332288"/>
              <a:ext cx="4600022" cy="310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Łącznik prosty ze strzałką 18"/>
            <p:cNvCxnSpPr>
              <a:stCxn id="20" idx="2"/>
            </p:cNvCxnSpPr>
            <p:nvPr/>
          </p:nvCxnSpPr>
          <p:spPr>
            <a:xfrm>
              <a:off x="3528377" y="3230783"/>
              <a:ext cx="3034028" cy="232061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2349372" y="2672172"/>
              <a:ext cx="2358009" cy="558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B050"/>
                  </a:solidFill>
                </a:rPr>
                <a:t>RotatingObject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21" name="Strzałka zakrzywiona w górę 20"/>
            <p:cNvSpPr/>
            <p:nvPr/>
          </p:nvSpPr>
          <p:spPr>
            <a:xfrm>
              <a:off x="6089156" y="5276573"/>
              <a:ext cx="946497" cy="258065"/>
            </a:xfrm>
            <a:prstGeom prst="curved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Łącznik prosty ze strzałką 21"/>
            <p:cNvCxnSpPr>
              <a:stCxn id="23" idx="2"/>
            </p:cNvCxnSpPr>
            <p:nvPr/>
          </p:nvCxnSpPr>
          <p:spPr>
            <a:xfrm flipH="1">
              <a:off x="6562406" y="3894301"/>
              <a:ext cx="1669160" cy="233320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7177174" y="3335690"/>
              <a:ext cx="2108782" cy="558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B050"/>
                  </a:solidFill>
                </a:rPr>
                <a:t>PlasticObject</a:t>
              </a:r>
              <a:endParaRPr lang="en-US" sz="2000" dirty="0" smtClean="0">
                <a:solidFill>
                  <a:srgbClr val="00B050"/>
                </a:solidFill>
              </a:endParaRPr>
            </a:p>
          </p:txBody>
        </p:sp>
        <p:sp>
          <p:nvSpPr>
            <p:cNvPr id="24" name="Strzałka zakrzywiona w górę 23"/>
            <p:cNvSpPr/>
            <p:nvPr/>
          </p:nvSpPr>
          <p:spPr>
            <a:xfrm>
              <a:off x="2802459" y="5861889"/>
              <a:ext cx="946497" cy="258065"/>
            </a:xfrm>
            <a:prstGeom prst="curved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25" name="Łącznik prosty ze strzałką 24"/>
            <p:cNvCxnSpPr>
              <a:stCxn id="20" idx="2"/>
            </p:cNvCxnSpPr>
            <p:nvPr/>
          </p:nvCxnSpPr>
          <p:spPr>
            <a:xfrm flipH="1">
              <a:off x="3275709" y="3230783"/>
              <a:ext cx="252668" cy="250449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ole tekstowe 25"/>
          <p:cNvSpPr txBox="1"/>
          <p:nvPr/>
        </p:nvSpPr>
        <p:spPr>
          <a:xfrm>
            <a:off x="733428" y="4091784"/>
            <a:ext cx="1908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TexturedObject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27" name="Łącznik prosty ze strzałką 26"/>
          <p:cNvCxnSpPr>
            <a:stCxn id="26" idx="2"/>
          </p:cNvCxnSpPr>
          <p:nvPr/>
        </p:nvCxnSpPr>
        <p:spPr>
          <a:xfrm>
            <a:off x="1687600" y="4491894"/>
            <a:ext cx="2710660" cy="82234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26" idx="2"/>
          </p:cNvCxnSpPr>
          <p:nvPr/>
        </p:nvCxnSpPr>
        <p:spPr>
          <a:xfrm>
            <a:off x="1687600" y="4491894"/>
            <a:ext cx="1579255" cy="125447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Ontology </a:t>
            </a:r>
            <a:r>
              <a:rPr lang="en-GB" sz="4000" dirty="0" smtClean="0"/>
              <a:t>Mapping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</a:rPr>
              <a:t>Relations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Represent </a:t>
            </a:r>
            <a:r>
              <a:rPr lang="en-GB" sz="2800" dirty="0" smtClean="0">
                <a:solidFill>
                  <a:srgbClr val="00B050"/>
                </a:solidFill>
              </a:rPr>
              <a:t>dependencies </a:t>
            </a:r>
            <a:r>
              <a:rPr lang="en-GB" sz="2800" dirty="0" smtClean="0"/>
              <a:t>between properties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GB" sz="2800" dirty="0" smtClean="0"/>
              <a:t>of different presentable objects, e.g., relative location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Super-classes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endParaRPr lang="en-US" sz="2800" dirty="0" smtClean="0"/>
          </a:p>
          <a:p>
            <a:pPr lvl="1"/>
            <a:r>
              <a:rPr lang="en-US" sz="2400" dirty="0"/>
              <a:t>Domain-specific </a:t>
            </a:r>
            <a:r>
              <a:rPr lang="en-US" sz="2400" dirty="0" smtClean="0"/>
              <a:t>properties</a:t>
            </a:r>
            <a:br>
              <a:rPr lang="en-US" sz="2400" dirty="0" smtClean="0"/>
            </a:br>
            <a:r>
              <a:rPr lang="en-US" sz="2400" dirty="0" smtClean="0"/>
              <a:t>(binary relations)</a:t>
            </a:r>
            <a:endParaRPr lang="en-GB" sz="2400" dirty="0"/>
          </a:p>
          <a:p>
            <a:pPr lvl="1"/>
            <a:r>
              <a:rPr lang="en-US" sz="2400" dirty="0" smtClean="0"/>
              <a:t>Domain-specific classes</a:t>
            </a:r>
            <a:br>
              <a:rPr lang="en-US" sz="2400" dirty="0" smtClean="0"/>
            </a:br>
            <a:r>
              <a:rPr lang="en-US" sz="2400" dirty="0" smtClean="0"/>
              <a:t>(n-</a:t>
            </a:r>
            <a:r>
              <a:rPr lang="en-US" sz="2400" dirty="0" err="1" smtClean="0"/>
              <a:t>ary</a:t>
            </a:r>
            <a:r>
              <a:rPr lang="en-US" sz="2400" dirty="0" smtClean="0"/>
              <a:t> relations)</a:t>
            </a:r>
          </a:p>
          <a:p>
            <a:r>
              <a:rPr lang="en-GB" sz="2800" dirty="0"/>
              <a:t>Reflected by 3D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content-specific </a:t>
            </a:r>
            <a:r>
              <a:rPr lang="en-GB" sz="2800" dirty="0" smtClean="0">
                <a:solidFill>
                  <a:srgbClr val="00B050"/>
                </a:solidFill>
              </a:rPr>
              <a:t>properties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35" y="3703372"/>
            <a:ext cx="3718350" cy="24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>
            <a:stCxn id="7" idx="2"/>
          </p:cNvCxnSpPr>
          <p:nvPr/>
        </p:nvCxnSpPr>
        <p:spPr>
          <a:xfrm>
            <a:off x="7757717" y="3557918"/>
            <a:ext cx="819728" cy="225634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15843" y="3203975"/>
            <a:ext cx="26837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 err="1" smtClean="0">
                <a:solidFill>
                  <a:srgbClr val="00B050"/>
                </a:solidFill>
              </a:rPr>
              <a:t>statuette.standsOn</a:t>
            </a:r>
            <a:r>
              <a:rPr lang="en-GB" sz="1700" dirty="0" smtClean="0">
                <a:solidFill>
                  <a:srgbClr val="00B050"/>
                </a:solidFill>
              </a:rPr>
              <a:t>=stand</a:t>
            </a:r>
            <a:endParaRPr lang="en-GB" sz="1700" dirty="0">
              <a:solidFill>
                <a:srgbClr val="00B050"/>
              </a:solidFill>
            </a:endParaRPr>
          </a:p>
        </p:txBody>
      </p:sp>
      <p:cxnSp>
        <p:nvCxnSpPr>
          <p:cNvPr id="8" name="Łącznik prosty ze strzałką 7"/>
          <p:cNvCxnSpPr>
            <a:stCxn id="9" idx="2"/>
          </p:cNvCxnSpPr>
          <p:nvPr/>
        </p:nvCxnSpPr>
        <p:spPr>
          <a:xfrm>
            <a:off x="5365602" y="3242883"/>
            <a:ext cx="421533" cy="252637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256965" y="2888940"/>
            <a:ext cx="2217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 err="1" smtClean="0">
                <a:solidFill>
                  <a:srgbClr val="00B050"/>
                </a:solidFill>
              </a:rPr>
              <a:t>cart.isInside</a:t>
            </a:r>
            <a:r>
              <a:rPr lang="en-GB" sz="1700" dirty="0" smtClean="0">
                <a:solidFill>
                  <a:srgbClr val="00B050"/>
                </a:solidFill>
              </a:rPr>
              <a:t>=granary</a:t>
            </a:r>
            <a:endParaRPr lang="en-GB" sz="1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</a:t>
            </a:r>
            <a:r>
              <a:rPr lang="en-GB" dirty="0" smtClean="0"/>
              <a:t>he SEM</a:t>
            </a:r>
            <a:r>
              <a:rPr lang="pl-PL" dirty="0" smtClean="0"/>
              <a:t>I</a:t>
            </a:r>
            <a:r>
              <a:rPr lang="en-GB" dirty="0" smtClean="0"/>
              <a:t>C Approach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16</a:t>
            </a:fld>
            <a:endParaRPr lang="pl-PL"/>
          </a:p>
        </p:txBody>
      </p:sp>
      <p:cxnSp>
        <p:nvCxnSpPr>
          <p:cNvPr id="21" name="Łącznik prosty ze strzałką 20"/>
          <p:cNvCxnSpPr>
            <a:endCxn id="5" idx="1"/>
          </p:cNvCxnSpPr>
          <p:nvPr/>
        </p:nvCxnSpPr>
        <p:spPr>
          <a:xfrm>
            <a:off x="2411760" y="2323826"/>
            <a:ext cx="855094" cy="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" idx="3"/>
            <a:endCxn id="11" idx="2"/>
          </p:cNvCxnSpPr>
          <p:nvPr/>
        </p:nvCxnSpPr>
        <p:spPr>
          <a:xfrm>
            <a:off x="6237186" y="2323827"/>
            <a:ext cx="630069" cy="754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1" idx="2"/>
            <a:endCxn id="6" idx="3"/>
          </p:cNvCxnSpPr>
          <p:nvPr/>
        </p:nvCxnSpPr>
        <p:spPr>
          <a:xfrm flipH="1">
            <a:off x="6237185" y="2331368"/>
            <a:ext cx="630070" cy="1232647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endCxn id="6" idx="1"/>
          </p:cNvCxnSpPr>
          <p:nvPr/>
        </p:nvCxnSpPr>
        <p:spPr>
          <a:xfrm>
            <a:off x="2411756" y="3564015"/>
            <a:ext cx="855097" cy="0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6" idx="3"/>
            <a:endCxn id="12" idx="2"/>
          </p:cNvCxnSpPr>
          <p:nvPr/>
        </p:nvCxnSpPr>
        <p:spPr>
          <a:xfrm flipV="1">
            <a:off x="6237185" y="3559610"/>
            <a:ext cx="630070" cy="4405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12" idx="2"/>
            <a:endCxn id="8" idx="3"/>
          </p:cNvCxnSpPr>
          <p:nvPr/>
        </p:nvCxnSpPr>
        <p:spPr>
          <a:xfrm flipH="1">
            <a:off x="6237184" y="3559610"/>
            <a:ext cx="630071" cy="1289598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41" idx="3"/>
            <a:endCxn id="8" idx="1"/>
          </p:cNvCxnSpPr>
          <p:nvPr/>
        </p:nvCxnSpPr>
        <p:spPr>
          <a:xfrm flipV="1">
            <a:off x="2411760" y="4849208"/>
            <a:ext cx="855092" cy="1148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8" idx="3"/>
            <a:endCxn id="15" idx="2"/>
          </p:cNvCxnSpPr>
          <p:nvPr/>
        </p:nvCxnSpPr>
        <p:spPr>
          <a:xfrm>
            <a:off x="6237184" y="4849208"/>
            <a:ext cx="623671" cy="145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5" idx="2"/>
            <a:endCxn id="10" idx="3"/>
          </p:cNvCxnSpPr>
          <p:nvPr/>
        </p:nvCxnSpPr>
        <p:spPr>
          <a:xfrm flipH="1">
            <a:off x="6237184" y="4850659"/>
            <a:ext cx="623671" cy="1118110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zaokrąglony 4"/>
          <p:cNvSpPr/>
          <p:nvPr/>
        </p:nvSpPr>
        <p:spPr>
          <a:xfrm>
            <a:off x="3266854" y="2078849"/>
            <a:ext cx="2970332" cy="489955"/>
          </a:xfrm>
          <a:prstGeom prst="roundRect">
            <a:avLst>
              <a:gd name="adj" fmla="val 50000"/>
            </a:avLst>
          </a:prstGeom>
          <a:solidFill>
            <a:srgbClr val="FB7171"/>
          </a:solidFill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Creation of a generalized content 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66853" y="3338990"/>
            <a:ext cx="2970332" cy="450050"/>
          </a:xfrm>
          <a:prstGeom prst="roundRect">
            <a:avLst>
              <a:gd name="adj" fmla="val 50000"/>
            </a:avLst>
          </a:prstGeom>
          <a:solidFill>
            <a:srgbClr val="C9E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Query-based content </a:t>
            </a:r>
            <a:r>
              <a:rPr lang="pl-PL" sz="1400" dirty="0">
                <a:solidFill>
                  <a:schemeClr val="tx1"/>
                </a:solidFill>
              </a:rPr>
              <a:t>g</a:t>
            </a:r>
            <a:r>
              <a:rPr lang="pl-PL" sz="1400" dirty="0" smtClean="0">
                <a:solidFill>
                  <a:schemeClr val="tx1"/>
                </a:solidFill>
              </a:rPr>
              <a:t>eneration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266852" y="4604230"/>
            <a:ext cx="2970332" cy="489955"/>
          </a:xfrm>
          <a:prstGeom prst="roundRect">
            <a:avLst>
              <a:gd name="adj" fmla="val 50000"/>
            </a:avLst>
          </a:prstGeom>
          <a:solidFill>
            <a:srgbClr val="C6D8FC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Building a final content 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266852" y="5724255"/>
            <a:ext cx="2970332" cy="489028"/>
          </a:xfrm>
          <a:prstGeom prst="roundRect">
            <a:avLst>
              <a:gd name="adj" fmla="val 50000"/>
            </a:avLst>
          </a:prstGeom>
          <a:solidFill>
            <a:srgbClr val="C6D8FC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Content 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Sześcian 10"/>
          <p:cNvSpPr/>
          <p:nvPr/>
        </p:nvSpPr>
        <p:spPr>
          <a:xfrm>
            <a:off x="6867255" y="2020738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Semantic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3D meta-scene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Sześcian 11"/>
          <p:cNvSpPr/>
          <p:nvPr/>
        </p:nvSpPr>
        <p:spPr>
          <a:xfrm>
            <a:off x="6867255" y="3248980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Customized content 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Sześcian 14"/>
          <p:cNvSpPr/>
          <p:nvPr/>
        </p:nvSpPr>
        <p:spPr>
          <a:xfrm>
            <a:off x="6860855" y="4540029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Final content </a:t>
            </a:r>
            <a:r>
              <a:rPr lang="en-GB" sz="1400" dirty="0" smtClean="0">
                <a:solidFill>
                  <a:schemeClr val="tx1"/>
                </a:solidFill>
              </a:rPr>
              <a:t>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6" name="Łącznik prosty ze strzałką 15"/>
          <p:cNvCxnSpPr>
            <a:stCxn id="5" idx="2"/>
            <a:endCxn id="6" idx="0"/>
          </p:cNvCxnSpPr>
          <p:nvPr/>
        </p:nvCxnSpPr>
        <p:spPr>
          <a:xfrm flipH="1">
            <a:off x="4752019" y="2568804"/>
            <a:ext cx="1" cy="770186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6" idx="2"/>
            <a:endCxn id="8" idx="0"/>
          </p:cNvCxnSpPr>
          <p:nvPr/>
        </p:nvCxnSpPr>
        <p:spPr>
          <a:xfrm flipH="1">
            <a:off x="4752018" y="3789040"/>
            <a:ext cx="1" cy="815190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2"/>
            <a:endCxn id="10" idx="0"/>
          </p:cNvCxnSpPr>
          <p:nvPr/>
        </p:nvCxnSpPr>
        <p:spPr>
          <a:xfrm>
            <a:off x="4752018" y="5094185"/>
            <a:ext cx="0" cy="630070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86537" y="4520006"/>
            <a:ext cx="2025223" cy="66069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3D C</a:t>
            </a:r>
            <a:r>
              <a:rPr lang="en-GB" sz="1400" dirty="0" smtClean="0">
                <a:solidFill>
                  <a:schemeClr val="tx1"/>
                </a:solidFill>
              </a:rPr>
              <a:t>ontent </a:t>
            </a:r>
            <a:r>
              <a:rPr lang="en-GB" sz="1400" dirty="0">
                <a:solidFill>
                  <a:schemeClr val="tx1"/>
                </a:solidFill>
              </a:rPr>
              <a:t>R</a:t>
            </a:r>
            <a:r>
              <a:rPr lang="en-GB" sz="1400" dirty="0" smtClean="0">
                <a:solidFill>
                  <a:schemeClr val="tx1"/>
                </a:solidFill>
              </a:rPr>
              <a:t>epresentation </a:t>
            </a:r>
            <a:r>
              <a:rPr lang="en-GB" sz="1400" dirty="0">
                <a:solidFill>
                  <a:schemeClr val="tx1"/>
                </a:solidFill>
              </a:rPr>
              <a:t>L</a:t>
            </a:r>
            <a:r>
              <a:rPr lang="en-GB" sz="1400" dirty="0" smtClean="0">
                <a:solidFill>
                  <a:schemeClr val="tx1"/>
                </a:solidFill>
              </a:rPr>
              <a:t>anguage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346975" y="16195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498901" y="16195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Content models</a:t>
            </a:r>
            <a:endParaRPr lang="en-GB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6527525" y="161950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Content representations</a:t>
            </a:r>
            <a:endParaRPr lang="en-GB" dirty="0"/>
          </a:p>
        </p:txBody>
      </p:sp>
      <p:cxnSp>
        <p:nvCxnSpPr>
          <p:cNvPr id="30" name="Łącznik prosty ze strzałką 29"/>
          <p:cNvCxnSpPr>
            <a:endCxn id="8" idx="1"/>
          </p:cNvCxnSpPr>
          <p:nvPr/>
        </p:nvCxnSpPr>
        <p:spPr>
          <a:xfrm>
            <a:off x="2411760" y="2323826"/>
            <a:ext cx="855092" cy="2525382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386533" y="3318030"/>
            <a:ext cx="2025223" cy="48995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Content Customization Patterns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6537" y="2078849"/>
            <a:ext cx="2025223" cy="48995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Content Model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3D </a:t>
            </a:r>
            <a:r>
              <a:rPr lang="pl-PL" dirty="0"/>
              <a:t>M</a:t>
            </a:r>
            <a:r>
              <a:rPr lang="en-GB" dirty="0" smtClean="0"/>
              <a:t>eta-scene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540" y="1538790"/>
            <a:ext cx="8229600" cy="463551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Semantic 3D meta-scene </a:t>
            </a:r>
            <a:r>
              <a:rPr lang="en-US" sz="3000" dirty="0" smtClean="0"/>
              <a:t>– a customizable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en-US" sz="3000" dirty="0" smtClean="0"/>
              <a:t>3D </a:t>
            </a:r>
            <a:r>
              <a:rPr lang="en-US" sz="3000" dirty="0"/>
              <a:t>content </a:t>
            </a:r>
            <a:r>
              <a:rPr lang="en-US" sz="3000" dirty="0" smtClean="0"/>
              <a:t>representation (knowledge base) generated within the SCM:</a:t>
            </a:r>
          </a:p>
          <a:p>
            <a:pPr marL="806450" lvl="1" indent="-349250"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Flexible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/>
              <a:t>represents 3D content at both low and high </a:t>
            </a:r>
            <a:r>
              <a:rPr lang="en-US" sz="2400" dirty="0" smtClean="0"/>
              <a:t>levels</a:t>
            </a:r>
            <a:r>
              <a:rPr lang="pl-PL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abstraction</a:t>
            </a:r>
            <a:endParaRPr lang="en-US" sz="2400" dirty="0" smtClean="0"/>
          </a:p>
          <a:p>
            <a:pPr marL="806450" lvl="1" indent="-349250"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Generalized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–</a:t>
            </a:r>
            <a:r>
              <a:rPr lang="pl-PL" sz="2400" dirty="0" smtClean="0"/>
              <a:t> </a:t>
            </a:r>
            <a:r>
              <a:rPr lang="en-US" sz="2400" dirty="0" smtClean="0"/>
              <a:t>represent</a:t>
            </a:r>
            <a:r>
              <a:rPr lang="pl-PL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a super-set of the presentable </a:t>
            </a:r>
            <a:r>
              <a:rPr lang="en-US" sz="2400" dirty="0" smtClean="0"/>
              <a:t>content</a:t>
            </a:r>
          </a:p>
          <a:p>
            <a:pPr marL="806450" lvl="1" indent="-349250"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–</a:t>
            </a:r>
            <a:r>
              <a:rPr lang="pl-PL" sz="2400" dirty="0" smtClean="0"/>
              <a:t> </a:t>
            </a:r>
            <a:r>
              <a:rPr lang="en-US" sz="2400" dirty="0" smtClean="0"/>
              <a:t>does </a:t>
            </a:r>
            <a:r>
              <a:rPr lang="en-US" sz="2400" dirty="0"/>
              <a:t>not need to specify all elements that are required for final content </a:t>
            </a:r>
            <a:r>
              <a:rPr lang="en-US" sz="2400" dirty="0" smtClean="0"/>
              <a:t>presentation</a:t>
            </a:r>
          </a:p>
          <a:p>
            <a:pPr marL="806450" lvl="1" indent="-349250"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Extensible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– new </a:t>
            </a:r>
            <a:r>
              <a:rPr lang="en-US" sz="2400" dirty="0"/>
              <a:t>elements may be added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meta-scene to create the final 3D </a:t>
            </a:r>
            <a:r>
              <a:rPr lang="en-US" sz="2400" dirty="0" smtClean="0"/>
              <a:t>scene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47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Semantic Content Query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Semantic Content Query </a:t>
            </a:r>
            <a:r>
              <a:rPr lang="pl-PL" sz="2800" dirty="0" smtClean="0"/>
              <a:t>–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70C0"/>
                </a:solidFill>
              </a:rPr>
              <a:t>knowledge </a:t>
            </a:r>
            <a:r>
              <a:rPr lang="en-US" sz="2800" dirty="0">
                <a:solidFill>
                  <a:srgbClr val="0070C0"/>
                </a:solidFill>
              </a:rPr>
              <a:t>base </a:t>
            </a:r>
            <a:r>
              <a:rPr lang="en-US" sz="2800" dirty="0"/>
              <a:t>compliant with </a:t>
            </a:r>
            <a:r>
              <a:rPr lang="en-US" sz="2800" dirty="0" smtClean="0"/>
              <a:t>the </a:t>
            </a:r>
            <a:r>
              <a:rPr lang="en-US" sz="2800" dirty="0"/>
              <a:t>semantic web </a:t>
            </a:r>
            <a:r>
              <a:rPr lang="en-US" sz="2800" dirty="0" smtClean="0"/>
              <a:t>standards and </a:t>
            </a:r>
            <a:r>
              <a:rPr lang="en-US" sz="2800" dirty="0"/>
              <a:t>built according to </a:t>
            </a:r>
            <a:r>
              <a:rPr lang="en-US" sz="2800" dirty="0" smtClean="0">
                <a:solidFill>
                  <a:srgbClr val="0070C0"/>
                </a:solidFill>
              </a:rPr>
              <a:t>Semantic Content Customization Patterns:</a:t>
            </a:r>
          </a:p>
          <a:p>
            <a:pPr lvl="1"/>
            <a:r>
              <a:rPr lang="en-US" sz="2400" dirty="0"/>
              <a:t>content </a:t>
            </a:r>
            <a:r>
              <a:rPr lang="en-US" sz="2400" b="1" dirty="0">
                <a:solidFill>
                  <a:srgbClr val="C00000"/>
                </a:solidFill>
              </a:rPr>
              <a:t>selection</a:t>
            </a:r>
          </a:p>
          <a:p>
            <a:pPr lvl="1"/>
            <a:r>
              <a:rPr lang="en-US" sz="2400" dirty="0"/>
              <a:t>content </a:t>
            </a:r>
            <a:r>
              <a:rPr lang="en-US" sz="2400" b="1" dirty="0">
                <a:solidFill>
                  <a:srgbClr val="C00000"/>
                </a:solidFill>
              </a:rPr>
              <a:t>projection</a:t>
            </a:r>
          </a:p>
          <a:p>
            <a:pPr lvl="1"/>
            <a:r>
              <a:rPr lang="en-US" sz="2400" dirty="0"/>
              <a:t>content </a:t>
            </a:r>
            <a:r>
              <a:rPr lang="en-US" sz="2400" b="1" dirty="0">
                <a:solidFill>
                  <a:srgbClr val="C00000"/>
                </a:solidFill>
              </a:rPr>
              <a:t>extension </a:t>
            </a:r>
          </a:p>
          <a:p>
            <a:pPr lvl="1"/>
            <a:r>
              <a:rPr lang="en-US" sz="2400" dirty="0"/>
              <a:t>content </a:t>
            </a:r>
            <a:r>
              <a:rPr lang="en-US" sz="2400" b="1" dirty="0">
                <a:solidFill>
                  <a:srgbClr val="C00000"/>
                </a:solidFill>
              </a:rPr>
              <a:t>composition</a:t>
            </a: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18</a:t>
            </a:fld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544122"/>
              </p:ext>
            </p:extLst>
          </p:nvPr>
        </p:nvGraphicFramePr>
        <p:xfrm>
          <a:off x="4481990" y="3203975"/>
          <a:ext cx="4484572" cy="301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Visio" r:id="rId3" imgW="4695757" imgH="2676615" progId="Visio.Drawing.11">
                  <p:embed/>
                </p:oleObj>
              </mc:Choice>
              <mc:Fallback>
                <p:oleObj name="Visio" r:id="rId3" imgW="4695757" imgH="2676615" progId="Visio.Drawing.11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990" y="3203975"/>
                        <a:ext cx="4484572" cy="301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2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</a:t>
            </a:r>
            <a:r>
              <a:rPr lang="en-GB" sz="4000" dirty="0" smtClean="0"/>
              <a:t>Patterns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</a:t>
            </a:r>
            <a:endParaRPr lang="en-GB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2850" y="1603337"/>
            <a:ext cx="8229600" cy="443595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Indication of POs</a:t>
            </a:r>
            <a:r>
              <a:rPr lang="en-US" sz="2800" dirty="0"/>
              <a:t>, which </a:t>
            </a:r>
            <a:r>
              <a:rPr lang="en-US" sz="2800" dirty="0" smtClean="0"/>
              <a:t>are </a:t>
            </a:r>
            <a:r>
              <a:rPr lang="en-US" sz="2800" dirty="0"/>
              <a:t>to be included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 generated </a:t>
            </a:r>
            <a:r>
              <a:rPr lang="en-US" sz="2800" dirty="0" smtClean="0"/>
              <a:t>scene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selector </a:t>
            </a:r>
            <a:r>
              <a:rPr lang="en-GB" sz="2400" dirty="0" smtClean="0"/>
              <a:t>– </a:t>
            </a:r>
            <a:r>
              <a:rPr lang="en-GB" sz="2400" dirty="0"/>
              <a:t>explicit </a:t>
            </a:r>
            <a:r>
              <a:rPr lang="en-GB" sz="2400" dirty="0" smtClean="0"/>
              <a:t>selection of POs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selector </a:t>
            </a:r>
            <a:r>
              <a:rPr lang="en-US" sz="2400" dirty="0" smtClean="0"/>
              <a:t>– implicit selection of POs</a:t>
            </a:r>
          </a:p>
          <a:p>
            <a:pPr lvl="2"/>
            <a:r>
              <a:rPr lang="en-GB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Sub-class selector </a:t>
            </a:r>
            <a:r>
              <a:rPr lang="en-GB" sz="2000" dirty="0" smtClean="0"/>
              <a:t>– all POs that belong to a class</a:t>
            </a:r>
          </a:p>
          <a:p>
            <a:pPr lvl="2"/>
            <a:r>
              <a:rPr lang="en-GB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 selector </a:t>
            </a:r>
            <a:r>
              <a:rPr lang="en-GB" sz="2000" dirty="0" smtClean="0"/>
              <a:t>– selecting POs with a common feature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Selector rule </a:t>
            </a:r>
            <a:r>
              <a:rPr lang="en-GB" sz="2400" dirty="0" smtClean="0"/>
              <a:t>– </a:t>
            </a:r>
            <a:r>
              <a:rPr lang="en-GB" sz="2400" dirty="0"/>
              <a:t>semantically complex </a:t>
            </a:r>
            <a:r>
              <a:rPr lang="en-GB" sz="2400" dirty="0" smtClean="0"/>
              <a:t>queries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class selector </a:t>
            </a:r>
            <a:r>
              <a:rPr lang="en-GB" sz="2400" dirty="0" smtClean="0"/>
              <a:t>– set operators (intersection, difference)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Presentation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6535" y="1589161"/>
            <a:ext cx="8415935" cy="44051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Motivations for semantic modelling </a:t>
            </a:r>
            <a:br>
              <a:rPr lang="en-GB" dirty="0" smtClean="0"/>
            </a:br>
            <a:r>
              <a:rPr lang="en-GB" dirty="0" smtClean="0"/>
              <a:t>of 3D content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The SEMIC approach</a:t>
            </a:r>
            <a:endParaRPr lang="en-GB" sz="3600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Query-based content customization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Examples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Implementation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Conclusions and </a:t>
            </a:r>
            <a:r>
              <a:rPr lang="en-GB" dirty="0"/>
              <a:t>f</a:t>
            </a:r>
            <a:r>
              <a:rPr lang="en-GB" dirty="0" smtClean="0"/>
              <a:t>uture works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5606752" y="6381328"/>
            <a:ext cx="2133600" cy="476250"/>
          </a:xfrm>
        </p:spPr>
        <p:txBody>
          <a:bodyPr/>
          <a:lstStyle/>
          <a:p>
            <a:fld id="{D1DFE44F-CC3E-413A-94F3-5231606EEE58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3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</a:t>
            </a:r>
            <a:r>
              <a:rPr lang="en-GB" sz="4000" dirty="0" smtClean="0"/>
              <a:t>Patterns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</a:t>
            </a:r>
            <a:endParaRPr lang="en-GB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651945"/>
            <a:ext cx="3330370" cy="45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65" y="1649526"/>
            <a:ext cx="3315670" cy="45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prawo z wcięciem 2"/>
          <p:cNvSpPr/>
          <p:nvPr/>
        </p:nvSpPr>
        <p:spPr>
          <a:xfrm>
            <a:off x="4031940" y="3383995"/>
            <a:ext cx="990110" cy="405045"/>
          </a:xfrm>
          <a:prstGeom prst="notchedRight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</a:t>
            </a:r>
            <a:r>
              <a:rPr lang="en-GB" sz="4000" dirty="0" smtClean="0"/>
              <a:t>Patterns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</a:t>
            </a:r>
            <a:endParaRPr lang="en-GB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2850" y="1648342"/>
            <a:ext cx="8229600" cy="4525963"/>
          </a:xfrm>
        </p:spPr>
        <p:txBody>
          <a:bodyPr/>
          <a:lstStyle/>
          <a:p>
            <a:pPr algn="just"/>
            <a:r>
              <a:rPr lang="en-US" sz="2800" dirty="0" smtClean="0"/>
              <a:t>Indication </a:t>
            </a:r>
            <a:r>
              <a:rPr lang="en-US" sz="2800" dirty="0"/>
              <a:t>of </a:t>
            </a:r>
            <a:r>
              <a:rPr lang="en-US" sz="2800" dirty="0" smtClean="0"/>
              <a:t>desirable </a:t>
            </a:r>
            <a:r>
              <a:rPr lang="en-US" sz="2800" b="1" dirty="0">
                <a:solidFill>
                  <a:srgbClr val="C00000"/>
                </a:solidFill>
              </a:rPr>
              <a:t>features </a:t>
            </a:r>
            <a:r>
              <a:rPr lang="en-US" sz="2800" b="1" dirty="0" smtClean="0">
                <a:solidFill>
                  <a:srgbClr val="C00000"/>
                </a:solidFill>
              </a:rPr>
              <a:t>or behavior 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of </a:t>
            </a:r>
            <a:r>
              <a:rPr lang="en-US" sz="2800" dirty="0"/>
              <a:t>POs </a:t>
            </a:r>
            <a:r>
              <a:rPr lang="en-US" sz="2800" dirty="0" smtClean="0"/>
              <a:t>that </a:t>
            </a:r>
            <a:r>
              <a:rPr lang="en-US" sz="2800" dirty="0"/>
              <a:t>are to be presented in </a:t>
            </a:r>
            <a:r>
              <a:rPr lang="en-US" sz="2800" dirty="0" smtClean="0"/>
              <a:t>the generated scene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Sub-projector</a:t>
            </a:r>
            <a:r>
              <a:rPr lang="en-GB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/>
              <a:t>– presenting a particular </a:t>
            </a:r>
            <a:r>
              <a:rPr lang="en-US" sz="2400" dirty="0" smtClean="0"/>
              <a:t>property/binary </a:t>
            </a:r>
            <a:r>
              <a:rPr lang="en-US" sz="2400" dirty="0"/>
              <a:t>RL </a:t>
            </a:r>
            <a:r>
              <a:rPr lang="en-US" sz="2400" dirty="0" smtClean="0"/>
              <a:t>(or properties/binary RLs with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common root </a:t>
            </a:r>
            <a:r>
              <a:rPr lang="en-US" sz="2400" dirty="0" smtClean="0"/>
              <a:t>concept) </a:t>
            </a:r>
            <a:r>
              <a:rPr lang="en-US" sz="2400" dirty="0"/>
              <a:t>for all POs included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generated </a:t>
            </a:r>
            <a:r>
              <a:rPr lang="en-US" sz="2400" dirty="0" smtClean="0"/>
              <a:t>scene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Super-projector</a:t>
            </a:r>
            <a:r>
              <a:rPr lang="en-US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/>
              <a:t>– explicit choice </a:t>
            </a:r>
            <a:br>
              <a:rPr lang="en-US" sz="2400" dirty="0" smtClean="0"/>
            </a:br>
            <a:r>
              <a:rPr lang="en-US" sz="2400" dirty="0" smtClean="0"/>
              <a:t>of a property/binary RL for specific POs</a:t>
            </a:r>
            <a:endParaRPr lang="en-GB" sz="2400" dirty="0" smtClean="0"/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Conditional projector </a:t>
            </a:r>
            <a:r>
              <a:rPr lang="en-GB" sz="2400" dirty="0" smtClean="0"/>
              <a:t>– selection by rules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7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Patterns</a:t>
            </a:r>
            <a:br>
              <a:rPr lang="en-GB" sz="4000" dirty="0"/>
            </a:br>
            <a:r>
              <a:rPr lang="en-GB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+ </a:t>
            </a:r>
            <a:r>
              <a:rPr lang="en-GB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</a:t>
            </a:r>
            <a:endParaRPr lang="en-GB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1945"/>
            <a:ext cx="3330370" cy="45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65" y="1651945"/>
            <a:ext cx="3375375" cy="46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z wcięciem 5"/>
          <p:cNvSpPr/>
          <p:nvPr/>
        </p:nvSpPr>
        <p:spPr>
          <a:xfrm>
            <a:off x="4031940" y="3383995"/>
            <a:ext cx="990110" cy="405045"/>
          </a:xfrm>
          <a:prstGeom prst="notchedRight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</a:t>
            </a:r>
            <a:r>
              <a:rPr lang="en-GB" sz="4000" dirty="0" smtClean="0"/>
              <a:t>Patterns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 and Composition</a:t>
            </a:r>
            <a:endParaRPr lang="en-GB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78025" y="1628800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Introduction of </a:t>
            </a:r>
            <a:r>
              <a:rPr lang="en-US" sz="2800" b="1" dirty="0">
                <a:solidFill>
                  <a:srgbClr val="C00000"/>
                </a:solidFill>
              </a:rPr>
              <a:t>new content elements </a:t>
            </a:r>
            <a:r>
              <a:rPr lang="en-US" sz="2800" dirty="0" smtClean="0"/>
              <a:t>that </a:t>
            </a:r>
            <a:br>
              <a:rPr lang="en-US" sz="2800" dirty="0" smtClean="0"/>
            </a:br>
            <a:r>
              <a:rPr lang="en-US" sz="2800" dirty="0" smtClean="0"/>
              <a:t>are </a:t>
            </a:r>
            <a:r>
              <a:rPr lang="en-US" sz="2800" dirty="0"/>
              <a:t>responsible for new features or behavior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the selected </a:t>
            </a:r>
            <a:r>
              <a:rPr lang="en-US" sz="2800" dirty="0" smtClean="0"/>
              <a:t>POs</a:t>
            </a:r>
            <a:endParaRPr lang="en-US" sz="2800" dirty="0"/>
          </a:p>
          <a:p>
            <a:pPr lvl="1"/>
            <a:r>
              <a:rPr lang="en-GB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</a:t>
            </a:r>
            <a:r>
              <a:rPr lang="en-GB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tension </a:t>
            </a:r>
            <a:r>
              <a:rPr lang="en-US" sz="2400" dirty="0" smtClean="0"/>
              <a:t>– introduction of </a:t>
            </a:r>
            <a:r>
              <a:rPr lang="en-US" sz="2400" dirty="0"/>
              <a:t>new </a:t>
            </a:r>
            <a:r>
              <a:rPr lang="en-US" sz="2400" dirty="0" smtClean="0"/>
              <a:t>properties for </a:t>
            </a:r>
            <a:r>
              <a:rPr lang="en-US" sz="2400" dirty="0"/>
              <a:t>describing selected </a:t>
            </a:r>
            <a:r>
              <a:rPr lang="en-US" sz="2400" dirty="0" smtClean="0"/>
              <a:t>POs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composition </a:t>
            </a:r>
            <a:r>
              <a:rPr lang="en-US" sz="2400" dirty="0" smtClean="0"/>
              <a:t>– introduction of new RLs for combining selected POs by specifying mutual dependencies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Explicit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70C0"/>
                </a:solidFill>
              </a:rPr>
              <a:t>implicit</a:t>
            </a:r>
            <a:r>
              <a:rPr lang="en-US" sz="2800" dirty="0" smtClean="0"/>
              <a:t> content extension </a:t>
            </a:r>
            <a:br>
              <a:rPr lang="en-US" sz="2800" dirty="0" smtClean="0"/>
            </a:br>
            <a:r>
              <a:rPr lang="en-US" sz="2800" dirty="0" smtClean="0"/>
              <a:t>and composition</a:t>
            </a:r>
          </a:p>
          <a:p>
            <a:endParaRPr lang="en-US" sz="2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4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Patterns</a:t>
            </a:r>
            <a:br>
              <a:rPr lang="en-GB" sz="4000" dirty="0"/>
            </a:br>
            <a:r>
              <a:rPr lang="en-GB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  <a:endParaRPr lang="en-GB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1945"/>
            <a:ext cx="3330370" cy="45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670295"/>
            <a:ext cx="3285365" cy="45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z wcięciem 5"/>
          <p:cNvSpPr/>
          <p:nvPr/>
        </p:nvSpPr>
        <p:spPr>
          <a:xfrm>
            <a:off x="4031940" y="3383995"/>
            <a:ext cx="990110" cy="405045"/>
          </a:xfrm>
          <a:prstGeom prst="notchedRight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Patterns</a:t>
            </a:r>
            <a:r>
              <a:rPr lang="en-GB" dirty="0"/>
              <a:t/>
            </a:r>
            <a:br>
              <a:rPr lang="en-GB" dirty="0"/>
            </a:br>
            <a:r>
              <a:rPr lang="en-GB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1945"/>
            <a:ext cx="3330370" cy="45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65" y="1651945"/>
            <a:ext cx="3375375" cy="462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z wcięciem 5"/>
          <p:cNvSpPr/>
          <p:nvPr/>
        </p:nvSpPr>
        <p:spPr>
          <a:xfrm>
            <a:off x="3986935" y="3383995"/>
            <a:ext cx="990110" cy="405045"/>
          </a:xfrm>
          <a:prstGeom prst="notchedRight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Content Customization Patterns</a:t>
            </a:r>
            <a:r>
              <a:rPr lang="en-GB" dirty="0"/>
              <a:t/>
            </a:r>
            <a:br>
              <a:rPr lang="en-GB" dirty="0"/>
            </a:br>
            <a:r>
              <a:rPr lang="en-GB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+ Projection + Extension + Composition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651945"/>
            <a:ext cx="3330370" cy="45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628800"/>
            <a:ext cx="3555395" cy="465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z wcięciem 5"/>
          <p:cNvSpPr/>
          <p:nvPr/>
        </p:nvSpPr>
        <p:spPr>
          <a:xfrm>
            <a:off x="3986935" y="3383995"/>
            <a:ext cx="990110" cy="405045"/>
          </a:xfrm>
          <a:prstGeom prst="notchedRight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</a:t>
            </a:r>
            <a:r>
              <a:rPr lang="en-US" dirty="0">
                <a:solidFill>
                  <a:srgbClr val="00B050"/>
                </a:solidFill>
              </a:rPr>
              <a:t>3D </a:t>
            </a:r>
            <a:r>
              <a:rPr lang="en-US" dirty="0" smtClean="0">
                <a:solidFill>
                  <a:srgbClr val="00B050"/>
                </a:solidFill>
              </a:rPr>
              <a:t>meta-scene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8BC4-963E-43DD-8674-D0C4083D949B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134537" y="1507232"/>
            <a:ext cx="4662488" cy="4904873"/>
          </a:xfrm>
        </p:spPr>
        <p:txBody>
          <a:bodyPr/>
          <a:lstStyle/>
          <a:p>
            <a:pPr marL="0" indent="0">
              <a:buNone/>
            </a:pPr>
            <a:r>
              <a:rPr lang="en-GB" sz="1100" b="1" noProof="1" smtClean="0"/>
              <a:t>{cpr:granary,...,cpr:badge} rdf:type cro:Mesh3D</a:t>
            </a:r>
          </a:p>
          <a:p>
            <a:pPr marL="0" indent="0">
              <a:buNone/>
            </a:pPr>
            <a:r>
              <a:rPr lang="en-GB" sz="1100" b="1" noProof="1" smtClean="0"/>
              <a:t>{cpr:clayWoman,cpr:glassyWoman} rdf:type cro:Mesh3D ;</a:t>
            </a:r>
          </a:p>
          <a:p>
            <a:pPr marL="0" indent="0">
              <a:buNone/>
            </a:pPr>
            <a:r>
              <a:rPr lang="en-GB" sz="1100" b="1" noProof="1" smtClean="0"/>
              <a:t>  cro:material {ms:clayMaterial,ms:glassMaterial}.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100" b="1" noProof="1" smtClean="0"/>
              <a:t>{ms:clayMaterial,ms:glassMaterial} rdf:type</a:t>
            </a:r>
            <a:r>
              <a:rPr lang="pl-PL" sz="1100" b="1" noProof="1" smtClean="0"/>
              <a:t> </a:t>
            </a:r>
            <a:r>
              <a:rPr lang="en-GB" sz="1100" b="1" noProof="1" smtClean="0"/>
              <a:t>{cro:TextureMaterial,cro:ColorMaterial} ;</a:t>
            </a:r>
          </a:p>
          <a:p>
            <a:pPr marL="0" indent="0">
              <a:buNone/>
            </a:pPr>
            <a:r>
              <a:rPr lang="en-GB" sz="1100" b="1" noProof="1" smtClean="0"/>
              <a:t>  {cro:texture,cro:color} {"clay.png","green"} ;</a:t>
            </a:r>
          </a:p>
          <a:p>
            <a:pPr marL="0" indent="0">
              <a:buNone/>
            </a:pPr>
            <a:r>
              <a:rPr lang="en-GB" sz="1100" b="1" noProof="1" smtClean="0"/>
              <a:t>  cro:transparency {0,0.7}.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100" b="1" noProof="1" smtClean="0"/>
              <a:t>cpr:paintedWoman rdf:type cro:Mesh3D ; </a:t>
            </a:r>
          </a:p>
          <a:p>
            <a:pPr marL="0" indent="0">
              <a:buNone/>
            </a:pPr>
            <a:r>
              <a:rPr lang="en-GB" sz="1100" b="1" noProof="1" smtClean="0"/>
              <a:t>  cro:material ms:paintedWomanMaterial.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100" b="1" noProof="1" smtClean="0"/>
              <a:t>ms:paintedWomanMaterial rdf:type cro:TextureMaterial ... . </a:t>
            </a:r>
          </a:p>
          <a:p>
            <a:pPr marL="0" indent="0">
              <a:buNone/>
            </a:pPr>
            <a:r>
              <a:rPr lang="en-GB" sz="1100" b="1" noProof="1" smtClean="0"/>
              <a:t>{cpr:clayWoman,...,cpr:badge} cro:sensor {ms:touchSensor1,...,ms:touchSensor8</a:t>
            </a:r>
            <a:r>
              <a:rPr lang="pl-PL" sz="1100" b="1" noProof="1" smtClean="0"/>
              <a:t>}</a:t>
            </a:r>
            <a:endParaRPr lang="en-GB" sz="1100" b="1" noProof="1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100" b="1" noProof="1" smtClean="0"/>
              <a:t>{cpr:stand1,...,cpr:stand8}</a:t>
            </a:r>
          </a:p>
          <a:p>
            <a:pPr marL="0" indent="0">
              <a:buNone/>
            </a:pPr>
            <a:r>
              <a:rPr lang="en-GB" sz="1100" b="1" noProof="1" smtClean="0"/>
              <a:t>  rdf:type cro:StructuralComponent ;</a:t>
            </a:r>
          </a:p>
          <a:p>
            <a:pPr marL="0" indent="0">
              <a:buNone/>
            </a:pPr>
            <a:r>
              <a:rPr lang="en-GB" sz="1100" b="1" noProof="1" smtClean="0"/>
              <a:t>  cro:includes {ms:cylinder1,...,ms:cylinder8} , {ms:box1,...,ms:box8}.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100" b="1" noProof="1" smtClean="0"/>
              <a:t>{ms:cylinder1,...,ms:cylinder8,ms:box1,...,ms:box8}</a:t>
            </a:r>
          </a:p>
          <a:p>
            <a:pPr marL="0" indent="0">
              <a:buNone/>
            </a:pPr>
            <a:r>
              <a:rPr lang="en-GB" sz="1100" b="1" noProof="1" smtClean="0"/>
              <a:t>  rdf:type {cro:Cylinder,cro:Box} ;</a:t>
            </a:r>
          </a:p>
          <a:p>
            <a:pPr marL="0" indent="0">
              <a:buNone/>
            </a:pPr>
            <a:r>
              <a:rPr lang="en-GB" sz="1100" b="1" noProof="1" smtClean="0"/>
              <a:t>  cro:size {ms:size1,...,ms:size16} ;</a:t>
            </a:r>
          </a:p>
          <a:p>
            <a:pPr marL="0" indent="0">
              <a:buNone/>
            </a:pPr>
            <a:r>
              <a:rPr lang="en-GB" sz="1100" b="1" noProof="1" smtClean="0"/>
              <a:t>  cro:position {ms:pos1,...,ms:pos16}.</a:t>
            </a:r>
          </a:p>
          <a:p>
            <a:pPr marL="0" indent="0">
              <a:buNone/>
            </a:pPr>
            <a:r>
              <a:rPr lang="en-GB" sz="1100" b="1" noProof="1" smtClean="0"/>
              <a:t>    </a:t>
            </a:r>
            <a:endParaRPr lang="en-GB" sz="1100" b="1" noProof="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802487"/>
            <a:ext cx="4410490" cy="247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4"/>
          <p:cNvSpPr txBox="1">
            <a:spLocks/>
          </p:cNvSpPr>
          <p:nvPr/>
        </p:nvSpPr>
        <p:spPr bwMode="auto">
          <a:xfrm>
            <a:off x="4526995" y="1538790"/>
            <a:ext cx="4662010" cy="26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000" b="1" noProof="1" smtClean="0"/>
              <a:t>{ms:size1,...,ms:size16} </a:t>
            </a:r>
          </a:p>
          <a:p>
            <a:pPr marL="0" indent="0">
              <a:buNone/>
            </a:pPr>
            <a:r>
              <a:rPr lang="en-GB" sz="1000" b="1" noProof="1" smtClean="0"/>
              <a:t>  rdf:type cro:Vector ;</a:t>
            </a:r>
          </a:p>
          <a:p>
            <a:pPr marL="0" indent="0">
              <a:buNone/>
            </a:pPr>
            <a:r>
              <a:rPr lang="en-GB" sz="1000" b="1" noProof="1" smtClean="0"/>
              <a:t>  cro:x "..." ;</a:t>
            </a:r>
          </a:p>
          <a:p>
            <a:pPr marL="0" indent="0">
              <a:buNone/>
            </a:pPr>
            <a:r>
              <a:rPr lang="en-GB" sz="1000" b="1" noProof="1" smtClean="0"/>
              <a:t>  cro:y "..." ;</a:t>
            </a:r>
          </a:p>
          <a:p>
            <a:pPr marL="0" indent="0">
              <a:buNone/>
            </a:pPr>
            <a:r>
              <a:rPr lang="en-GB" sz="1000" b="1" noProof="1" smtClean="0"/>
              <a:t>  cro:z "...".</a:t>
            </a:r>
          </a:p>
          <a:p>
            <a:pPr marL="0" indent="0">
              <a:buNone/>
            </a:pPr>
            <a:r>
              <a:rPr lang="en-GB" sz="1000" b="1" noProof="1" smtClean="0"/>
              <a:t>{ms:pos1,...,ms:pos16} </a:t>
            </a:r>
          </a:p>
          <a:p>
            <a:pPr marL="0" indent="0">
              <a:buNone/>
            </a:pPr>
            <a:r>
              <a:rPr lang="en-GB" sz="1000" b="1" noProof="1" smtClean="0"/>
              <a:t>  rdf:type cro:Vector ; ... . </a:t>
            </a:r>
            <a:endParaRPr lang="pl-PL" sz="1000" b="1" noProof="1" smtClean="0"/>
          </a:p>
          <a:p>
            <a:pPr marL="0" indent="0">
              <a:buNone/>
            </a:pPr>
            <a:r>
              <a:rPr lang="en-GB" sz="1000" b="1" noProof="1" smtClean="0"/>
              <a:t>{cpr:stand1,...,cpr:stand8} </a:t>
            </a:r>
            <a:r>
              <a:rPr lang="pl-PL" sz="1000" b="1" noProof="1" smtClean="0"/>
              <a:t> </a:t>
            </a:r>
            <a:r>
              <a:rPr lang="en-GB" sz="1000" b="1" noProof="1" smtClean="0"/>
              <a:t>cro:position {ms:stand1Pos,...,ms:stand8Pos}. </a:t>
            </a:r>
          </a:p>
          <a:p>
            <a:pPr marL="0" indent="0">
              <a:buNone/>
            </a:pPr>
            <a:r>
              <a:rPr lang="en-GB" sz="1000" b="1" noProof="1" smtClean="0"/>
              <a:t>{ms:stand1Pos,...,ms:stand8Pos} </a:t>
            </a:r>
          </a:p>
          <a:p>
            <a:pPr marL="0" indent="0">
              <a:buNone/>
            </a:pPr>
            <a:r>
              <a:rPr lang="en-GB" sz="1000" b="1" noProof="1" smtClean="0"/>
              <a:t>  rdf:type cro:Vector ;... . </a:t>
            </a:r>
          </a:p>
          <a:p>
            <a:pPr marL="0" indent="0">
              <a:buNone/>
            </a:pPr>
            <a:r>
              <a:rPr lang="en-GB" sz="1000" b="1" noProof="1" smtClean="0"/>
              <a:t>cpr:granary cro:includes {cpr:clayWoman,...,cpr:badge} , {cpr:stand1,...,cpr:stand8}. </a:t>
            </a:r>
          </a:p>
          <a:p>
            <a:pPr marL="0" indent="0">
              <a:buFontTx/>
              <a:buNone/>
            </a:pPr>
            <a:endParaRPr lang="en-GB" sz="1000" b="1" kern="0" noProof="1"/>
          </a:p>
        </p:txBody>
      </p:sp>
    </p:spTree>
    <p:extLst>
      <p:ext uri="{BB962C8B-B14F-4D97-AF65-F5344CB8AC3E}">
        <p14:creationId xmlns:p14="http://schemas.microsoft.com/office/powerpoint/2010/main" val="10415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</a:t>
            </a:r>
            <a:r>
              <a:rPr lang="en-US" dirty="0" smtClean="0">
                <a:solidFill>
                  <a:srgbClr val="00B050"/>
                </a:solidFill>
              </a:rPr>
              <a:t>Customization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78860" y="6020199"/>
            <a:ext cx="2133600" cy="476250"/>
          </a:xfrm>
        </p:spPr>
        <p:txBody>
          <a:bodyPr/>
          <a:lstStyle/>
          <a:p>
            <a:fld id="{D1DFE44F-CC3E-413A-94F3-5231606EEE58}" type="slidenum">
              <a:rPr lang="pl-PL" smtClean="0"/>
              <a:pPr/>
              <a:t>28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367190" y="1484492"/>
            <a:ext cx="8435280" cy="5094858"/>
            <a:chOff x="457200" y="1767545"/>
            <a:chExt cx="7670562" cy="449677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19190"/>
              <a:ext cx="3774749" cy="205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F:\Papers.rackstation\Web3D 2015\Paper\Files\query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752" y="2019590"/>
              <a:ext cx="2520643" cy="138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F:\Papers.rackstation\Web3D 2015\Paper\Files\query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118" y="3458476"/>
              <a:ext cx="2520644" cy="138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F:\Papers.rackstation\Web3D 2015\Paper\Files\query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115" y="4883933"/>
              <a:ext cx="2520644" cy="1380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trzałka w prawo 9"/>
            <p:cNvSpPr/>
            <p:nvPr/>
          </p:nvSpPr>
          <p:spPr>
            <a:xfrm rot="20344083">
              <a:off x="4301048" y="2582537"/>
              <a:ext cx="1258394" cy="50326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trzałka w prawo 10"/>
            <p:cNvSpPr/>
            <p:nvPr/>
          </p:nvSpPr>
          <p:spPr>
            <a:xfrm>
              <a:off x="4362663" y="3897033"/>
              <a:ext cx="1197920" cy="50326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trzałka w prawo 11"/>
            <p:cNvSpPr/>
            <p:nvPr/>
          </p:nvSpPr>
          <p:spPr>
            <a:xfrm rot="1378846">
              <a:off x="4301717" y="5175325"/>
              <a:ext cx="1258394" cy="50326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1540537" y="2709781"/>
              <a:ext cx="1648927" cy="325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3D meta-scene</a:t>
              </a:r>
              <a:endParaRPr lang="en-US" b="1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613747" y="1767545"/>
              <a:ext cx="2453566" cy="325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Customized 3D scenes</a:t>
              </a:r>
              <a:endParaRPr lang="en-US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apers.rackstation\Web3D 2015\Paper\Files\quer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29" y="3609020"/>
            <a:ext cx="4737971" cy="26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1 – </a:t>
            </a:r>
            <a:r>
              <a:rPr lang="en-US" dirty="0">
                <a:solidFill>
                  <a:srgbClr val="C00000"/>
                </a:solidFill>
              </a:rPr>
              <a:t>Assign every artifact to a </a:t>
            </a:r>
            <a:r>
              <a:rPr lang="en-US" dirty="0" smtClean="0">
                <a:solidFill>
                  <a:srgbClr val="C00000"/>
                </a:solidFill>
              </a:rPr>
              <a:t>stand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8BC4-963E-43DD-8674-D0C4083D949B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116505" y="1538789"/>
            <a:ext cx="8731250" cy="4904873"/>
          </a:xfrm>
        </p:spPr>
        <p:txBody>
          <a:bodyPr/>
          <a:lstStyle/>
          <a:p>
            <a:pPr marL="0" indent="0">
              <a:buNone/>
            </a:pPr>
            <a:r>
              <a:rPr lang="en-US" sz="1600" b="1" noProof="1"/>
              <a:t>dso:granary rdf:type GlobalSelector. </a:t>
            </a:r>
          </a:p>
          <a:p>
            <a:pPr marL="0" indent="0">
              <a:buNone/>
            </a:pPr>
            <a:r>
              <a:rPr lang="en-US" sz="1600" b="1" noProof="1" smtClean="0"/>
              <a:t>dso:Property rdfs:subPropertyOf GlobalProjector.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noProof="1" smtClean="0"/>
              <a:t>q:standsOn(A, B) :- dso:Artifact(A), dso:Stand(B), q:notOnOthers(A), q:nothingOnIt(B).</a:t>
            </a:r>
          </a:p>
          <a:p>
            <a:pPr marL="0" indent="0">
              <a:buNone/>
            </a:pPr>
            <a:r>
              <a:rPr lang="en-US" sz="1600" b="1" noProof="1" smtClean="0"/>
              <a:t>q:notOnOthers(A) :- q:standsOn(A, B), !, fail(). </a:t>
            </a:r>
          </a:p>
          <a:p>
            <a:pPr marL="0" indent="0">
              <a:buNone/>
            </a:pPr>
            <a:r>
              <a:rPr lang="en-US" sz="1600" b="1" noProof="1" smtClean="0"/>
              <a:t>q:notOnOthers(A).</a:t>
            </a:r>
          </a:p>
          <a:p>
            <a:pPr marL="0" indent="0">
              <a:buNone/>
            </a:pPr>
            <a:r>
              <a:rPr lang="en-US" sz="1600" b="1" noProof="1" smtClean="0"/>
              <a:t>q:nothingOnIt(B) :- q:standsOn(A, B), !, fail(). </a:t>
            </a:r>
          </a:p>
          <a:p>
            <a:pPr marL="0" indent="0">
              <a:buNone/>
            </a:pPr>
            <a:r>
              <a:rPr lang="en-US" sz="1600" b="1" noProof="1" smtClean="0"/>
              <a:t>q:nothingOnIt(B). </a:t>
            </a:r>
          </a:p>
          <a:p>
            <a:pPr marL="0" indent="0">
              <a:buNone/>
            </a:pPr>
            <a:endParaRPr lang="en-US" sz="1600" b="1" noProof="1" smtClean="0"/>
          </a:p>
          <a:p>
            <a:pPr marL="0" indent="0">
              <a:buNone/>
              <a:tabLst>
                <a:tab pos="1076325" algn="l"/>
              </a:tabLst>
            </a:pPr>
            <a:r>
              <a:rPr lang="en-US" sz="1600" b="1" noProof="1" smtClean="0"/>
              <a:t>x(A, AX) :- q:standsOn(A, B), x(B, BX), </a:t>
            </a:r>
            <a:br>
              <a:rPr lang="en-US" sz="1600" b="1" noProof="1" smtClean="0"/>
            </a:br>
            <a:r>
              <a:rPr lang="en-US" sz="1600" b="1" noProof="1" smtClean="0"/>
              <a:t>	AX = BX.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1600" b="1" noProof="1" smtClean="0"/>
              <a:t>z(A, AZ) :- </a:t>
            </a:r>
            <a:r>
              <a:rPr lang="pl-PL" sz="1600" b="1" noProof="1" smtClean="0"/>
              <a:t>	</a:t>
            </a:r>
            <a:r>
              <a:rPr lang="en-US" sz="1600" b="1" noProof="1" smtClean="0"/>
              <a:t>q:standsOn(A, B), z(B, BZ), </a:t>
            </a:r>
            <a:br>
              <a:rPr lang="en-US" sz="1600" b="1" noProof="1" smtClean="0"/>
            </a:br>
            <a:r>
              <a:rPr lang="en-US" sz="1600" b="1" noProof="1" smtClean="0"/>
              <a:t>	AZ = BZ.	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1600" b="1" noProof="1" smtClean="0"/>
              <a:t>y(A, AY) :-</a:t>
            </a:r>
            <a:r>
              <a:rPr lang="pl-PL" sz="1600" b="1" noProof="1" smtClean="0"/>
              <a:t>	</a:t>
            </a:r>
            <a:r>
              <a:rPr lang="en-US" sz="1600" b="1" noProof="1" smtClean="0"/>
              <a:t>q:standsOn(A, B), y(B, BY), 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1600" b="1" noProof="1" smtClean="0"/>
              <a:t>	height(B, BHeight), </a:t>
            </a:r>
            <a:br>
              <a:rPr lang="en-US" sz="1600" b="1" noProof="1" smtClean="0"/>
            </a:br>
            <a:r>
              <a:rPr lang="en-US" sz="1600" b="1" noProof="1" smtClean="0"/>
              <a:t>  	height(A, AHeight), 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1600" b="1" noProof="1" smtClean="0"/>
              <a:t>	AY = BY+(AHeight+BHeight)/2. </a:t>
            </a:r>
            <a:endParaRPr lang="en-US" sz="1600" b="1" noProof="1"/>
          </a:p>
        </p:txBody>
      </p:sp>
    </p:spTree>
    <p:extLst>
      <p:ext uri="{BB962C8B-B14F-4D97-AF65-F5344CB8AC3E}">
        <p14:creationId xmlns:p14="http://schemas.microsoft.com/office/powerpoint/2010/main" val="29758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j-lt"/>
              </a:rPr>
              <a:t>Interactive 3D Web </a:t>
            </a:r>
            <a:r>
              <a:rPr lang="pl-PL" sz="4000" dirty="0" smtClean="0">
                <a:latin typeface="+mj-lt"/>
              </a:rPr>
              <a:t>Content</a:t>
            </a:r>
            <a:endParaRPr lang="en-GB" sz="4000" dirty="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510" y="1558332"/>
            <a:ext cx="8498114" cy="4525963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Opportunities for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widespread use </a:t>
            </a:r>
            <a:r>
              <a:rPr lang="en-US" sz="2600" dirty="0" smtClean="0"/>
              <a:t>of 3D content</a:t>
            </a:r>
          </a:p>
          <a:p>
            <a:pPr lvl="1"/>
            <a:r>
              <a:rPr lang="en-US" sz="2000" dirty="0" smtClean="0"/>
              <a:t>Increasing performance and versatility of hardware</a:t>
            </a:r>
          </a:p>
          <a:p>
            <a:pPr lvl="1"/>
            <a:r>
              <a:rPr lang="en-US" sz="2000" dirty="0" smtClean="0"/>
              <a:t>Cheap 3D accelerators and displays</a:t>
            </a:r>
          </a:p>
          <a:p>
            <a:pPr lvl="1"/>
            <a:r>
              <a:rPr lang="en-US" sz="2000" dirty="0" smtClean="0"/>
              <a:t>Rapid growth in the network bandwidth</a:t>
            </a:r>
          </a:p>
          <a:p>
            <a:r>
              <a:rPr lang="en-US" sz="2600" dirty="0" smtClean="0"/>
              <a:t>Numerous </a:t>
            </a:r>
            <a:r>
              <a:rPr lang="en-US" sz="2600" dirty="0" smtClean="0">
                <a:solidFill>
                  <a:srgbClr val="00B050"/>
                </a:solidFill>
              </a:rPr>
              <a:t>domains </a:t>
            </a:r>
          </a:p>
          <a:p>
            <a:pPr lvl="1"/>
            <a:r>
              <a:rPr lang="en-US" sz="2000" dirty="0" smtClean="0"/>
              <a:t>Cultural heritage, education, </a:t>
            </a:r>
            <a:br>
              <a:rPr lang="en-US" sz="2000" dirty="0" smtClean="0"/>
            </a:br>
            <a:r>
              <a:rPr lang="en-US" sz="2000" dirty="0" smtClean="0"/>
              <a:t>medicine, tourism, e-commerce, … </a:t>
            </a:r>
          </a:p>
          <a:p>
            <a:pPr marL="342900" lvl="1" indent="-342900">
              <a:buChar char="•"/>
            </a:pPr>
            <a:r>
              <a:rPr lang="en-US" sz="2600" dirty="0" smtClean="0"/>
              <a:t>More </a:t>
            </a:r>
            <a:r>
              <a:rPr lang="en-US" sz="2600" dirty="0" smtClean="0">
                <a:solidFill>
                  <a:srgbClr val="C00000"/>
                </a:solidFill>
              </a:rPr>
              <a:t>complex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than other types</a:t>
            </a:r>
            <a:br>
              <a:rPr lang="en-US" sz="2600" dirty="0" smtClean="0"/>
            </a:br>
            <a:r>
              <a:rPr lang="en-US" sz="2600" dirty="0" smtClean="0"/>
              <a:t>of media </a:t>
            </a:r>
          </a:p>
          <a:p>
            <a:pPr lvl="1"/>
            <a:r>
              <a:rPr lang="en-US" sz="2000" dirty="0" smtClean="0"/>
              <a:t>Geometry, structure, space, </a:t>
            </a:r>
            <a:br>
              <a:rPr lang="en-US" sz="2000" dirty="0" smtClean="0"/>
            </a:br>
            <a:r>
              <a:rPr lang="en-US" sz="2000" dirty="0" smtClean="0"/>
              <a:t>appearance, animation, </a:t>
            </a:r>
            <a:r>
              <a:rPr lang="en-GB" sz="2000" dirty="0" smtClean="0"/>
              <a:t>behaviour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5606752" y="6381328"/>
            <a:ext cx="2133600" cy="476250"/>
          </a:xfrm>
        </p:spPr>
        <p:txBody>
          <a:bodyPr/>
          <a:lstStyle/>
          <a:p>
            <a:fld id="{D1DFE44F-CC3E-413A-94F3-5231606EEE58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3630411"/>
            <a:ext cx="2115235" cy="1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3634321"/>
            <a:ext cx="1507845" cy="11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4944614"/>
            <a:ext cx="1896396" cy="13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4939561"/>
            <a:ext cx="1710190" cy="13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apers.rackstation\Web3D 2015\Paper\Files\query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10" y="3248980"/>
            <a:ext cx="4737970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2 – </a:t>
            </a:r>
            <a:r>
              <a:rPr lang="en-US" dirty="0" smtClean="0">
                <a:solidFill>
                  <a:srgbClr val="C00000"/>
                </a:solidFill>
              </a:rPr>
              <a:t>Select only clay artifacts and their stands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8BC4-963E-43DD-8674-D0C4083D949B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161510" y="1622012"/>
            <a:ext cx="8820979" cy="4732313"/>
          </a:xfrm>
        </p:spPr>
        <p:txBody>
          <a:bodyPr/>
          <a:lstStyle/>
          <a:p>
            <a:pPr marL="0" indent="0">
              <a:buNone/>
            </a:pPr>
            <a:r>
              <a:rPr lang="en-US" sz="1200" b="1" noProof="1" smtClean="0"/>
              <a:t>q:ClayObject</a:t>
            </a:r>
          </a:p>
          <a:p>
            <a:pPr marL="0" indent="0">
              <a:buNone/>
            </a:pPr>
            <a:r>
              <a:rPr lang="en-US" sz="1200" b="1" noProof="1" smtClean="0"/>
              <a:t>  rdf:type owl:Class ; </a:t>
            </a:r>
          </a:p>
          <a:p>
            <a:pPr marL="0" indent="0">
              <a:buNone/>
            </a:pPr>
            <a:r>
              <a:rPr lang="en-US" sz="1200" b="1" noProof="1" smtClean="0"/>
              <a:t>  rdfs:subClassOf GlobalSelector.</a:t>
            </a:r>
          </a:p>
          <a:p>
            <a:pPr marL="0" indent="0">
              <a:buNone/>
            </a:pPr>
            <a:r>
              <a:rPr lang="en-US" sz="1200" b="1" noProof="1" smtClean="0"/>
              <a:t>  owl:equivalentClass</a:t>
            </a:r>
          </a:p>
          <a:p>
            <a:pPr marL="0" indent="0">
              <a:buNone/>
            </a:pPr>
            <a:r>
              <a:rPr lang="en-US" sz="1200" b="1" noProof="1" smtClean="0"/>
              <a:t>    [ rdf:type owl:Restriction ;</a:t>
            </a:r>
          </a:p>
          <a:p>
            <a:pPr marL="0" indent="0">
              <a:buNone/>
            </a:pPr>
            <a:r>
              <a:rPr lang="en-US" sz="1200" b="1" noProof="1" smtClean="0"/>
              <a:t>      owl:onProperty dso:madeOf ; </a:t>
            </a:r>
          </a:p>
          <a:p>
            <a:pPr marL="0" indent="0">
              <a:buNone/>
            </a:pPr>
            <a:r>
              <a:rPr lang="en-US" sz="1200" b="1" noProof="1" smtClean="0"/>
              <a:t>      owl:hasValue "clay" ] ; </a:t>
            </a:r>
          </a:p>
          <a:p>
            <a:pPr marL="0" indent="0">
              <a:buNone/>
            </a:pPr>
            <a:r>
              <a:rPr lang="en-US" sz="1200" b="1" noProof="1" smtClean="0"/>
              <a:t>      </a:t>
            </a:r>
          </a:p>
          <a:p>
            <a:pPr marL="0" indent="0">
              <a:buNone/>
            </a:pPr>
            <a:r>
              <a:rPr lang="en-US" sz="1200" b="1" noProof="1" smtClean="0"/>
              <a:t>q:isStandFor rdf:type rdf:Property ; </a:t>
            </a:r>
          </a:p>
          <a:p>
            <a:pPr marL="0" indent="0">
              <a:buNone/>
            </a:pPr>
            <a:r>
              <a:rPr lang="en-US" sz="1200" b="1" noProof="1" smtClean="0"/>
              <a:t>  owl:inverseOf dso:standsOn. </a:t>
            </a:r>
          </a:p>
          <a:p>
            <a:pPr marL="0" indent="0">
              <a:buNone/>
            </a:pPr>
            <a:r>
              <a:rPr lang="en-US" sz="1200" b="1" noProof="1" smtClean="0"/>
              <a:t>      </a:t>
            </a:r>
          </a:p>
          <a:p>
            <a:pPr marL="0" indent="0">
              <a:buNone/>
            </a:pPr>
            <a:r>
              <a:rPr lang="en-US" sz="1200" b="1" noProof="1" smtClean="0"/>
              <a:t>q:SelectedStand</a:t>
            </a:r>
          </a:p>
          <a:p>
            <a:pPr marL="0" indent="0">
              <a:buNone/>
            </a:pPr>
            <a:r>
              <a:rPr lang="en-US" sz="1200" b="1" noProof="1" smtClean="0"/>
              <a:t>  rdf:type owl:Class ; </a:t>
            </a:r>
          </a:p>
          <a:p>
            <a:pPr marL="0" indent="0">
              <a:buNone/>
            </a:pPr>
            <a:r>
              <a:rPr lang="en-US" sz="1200" b="1" noProof="1" smtClean="0"/>
              <a:t>  rdfs:subClassOf GlobalSelector.</a:t>
            </a:r>
          </a:p>
          <a:p>
            <a:pPr marL="0" indent="0">
              <a:buNone/>
            </a:pPr>
            <a:r>
              <a:rPr lang="en-US" sz="1200" b="1" noProof="1" smtClean="0"/>
              <a:t>  owl:equivalentClass</a:t>
            </a:r>
          </a:p>
          <a:p>
            <a:pPr marL="0" indent="0">
              <a:buNone/>
            </a:pPr>
            <a:r>
              <a:rPr lang="en-US" sz="1200" b="1" noProof="1" smtClean="0"/>
              <a:t>    [ rdf:type owl:Restriction ;</a:t>
            </a:r>
          </a:p>
          <a:p>
            <a:pPr marL="0" indent="0">
              <a:buNone/>
            </a:pPr>
            <a:r>
              <a:rPr lang="en-US" sz="1200" b="1" noProof="1" smtClean="0"/>
              <a:t>      owl:onProperty q:isStandFor ; </a:t>
            </a:r>
          </a:p>
          <a:p>
            <a:pPr marL="0" indent="0">
              <a:buNone/>
            </a:pPr>
            <a:r>
              <a:rPr lang="en-US" sz="1200" b="1" noProof="1" smtClean="0"/>
              <a:t>      owl:someValuesFrom q:ClayObject ] ; </a:t>
            </a:r>
          </a:p>
          <a:p>
            <a:pPr marL="0" indent="0">
              <a:buNone/>
            </a:pPr>
            <a:r>
              <a:rPr lang="en-US" sz="1200" b="1" noProof="1" smtClean="0"/>
              <a:t>      </a:t>
            </a:r>
          </a:p>
          <a:p>
            <a:pPr marL="0" indent="0">
              <a:buNone/>
            </a:pPr>
            <a:r>
              <a:rPr lang="en-US" sz="1200" b="1" noProof="1" smtClean="0"/>
              <a:t>dso:standsOn rdfs:subPropertyOf GlobalProjector. </a:t>
            </a:r>
          </a:p>
          <a:p>
            <a:pPr marL="0" indent="0">
              <a:buNone/>
            </a:pPr>
            <a:r>
              <a:rPr lang="en-US" sz="1200" b="1" noProof="1" smtClean="0"/>
              <a:t>dso:madeOf rdfs:subPropertyOf GlobalProjector. </a:t>
            </a:r>
            <a:endParaRPr lang="en-US" sz="1200" b="1" noProof="1"/>
          </a:p>
        </p:txBody>
      </p:sp>
    </p:spTree>
    <p:extLst>
      <p:ext uri="{BB962C8B-B14F-4D97-AF65-F5344CB8AC3E}">
        <p14:creationId xmlns:p14="http://schemas.microsoft.com/office/powerpoint/2010/main" val="40334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apers.rackstation\Web3D 2015\Paper\Files\query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0" y="3442526"/>
            <a:ext cx="4737970" cy="26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1143000"/>
          </a:xfrm>
        </p:spPr>
        <p:txBody>
          <a:bodyPr/>
          <a:lstStyle/>
          <a:p>
            <a:r>
              <a:rPr lang="en-US" sz="3200" dirty="0"/>
              <a:t>Query 3 – </a:t>
            </a:r>
            <a:r>
              <a:rPr lang="en-US" sz="3200" dirty="0" smtClean="0">
                <a:solidFill>
                  <a:srgbClr val="C00000"/>
                </a:solidFill>
              </a:rPr>
              <a:t>Select artifacts with maximal distance </a:t>
            </a:r>
            <a:r>
              <a:rPr lang="en-US" sz="3200" dirty="0" smtClean="0">
                <a:solidFill>
                  <a:srgbClr val="0070C0"/>
                </a:solidFill>
              </a:rPr>
              <a:t>and add interaction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8BC4-963E-43DD-8674-D0C4083D949B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206375" y="1583795"/>
            <a:ext cx="8937625" cy="2700337"/>
          </a:xfrm>
        </p:spPr>
        <p:txBody>
          <a:bodyPr/>
          <a:lstStyle/>
          <a:p>
            <a:pPr marL="0" indent="0">
              <a:buNone/>
            </a:pPr>
            <a:r>
              <a:rPr lang="en-US" sz="1200" b="1" noProof="1" smtClean="0"/>
              <a:t>dso:Property rdfs:subPropertyOf GlobalProjector. </a:t>
            </a:r>
          </a:p>
          <a:p>
            <a:pPr marL="0" indent="0">
              <a:buNone/>
            </a:pPr>
            <a:endParaRPr lang="en-US" sz="1200" b="1" noProof="1" smtClean="0"/>
          </a:p>
          <a:p>
            <a:pPr marL="0" indent="0">
              <a:buNone/>
            </a:pPr>
            <a:r>
              <a:rPr lang="en-US" sz="1200" b="1" noProof="1" smtClean="0"/>
              <a:t>q:remote(A, B) :-</a:t>
            </a:r>
          </a:p>
          <a:p>
            <a:pPr marL="0" indent="0">
              <a:buNone/>
            </a:pPr>
            <a:r>
              <a:rPr lang="en-US" sz="1200" b="1" noProof="1" smtClean="0"/>
              <a:t>  x(A, AX), x(B, BX), z(A, ZX), z(B, ZX), </a:t>
            </a:r>
          </a:p>
          <a:p>
            <a:pPr marL="0" indent="0">
              <a:buNone/>
            </a:pPr>
            <a:r>
              <a:rPr lang="en-US" sz="1200" b="1" noProof="1" smtClean="0"/>
              <a:t>  Distance^2 = (AX-BX)^2 + (AZ-BZ)^2,</a:t>
            </a:r>
          </a:p>
          <a:p>
            <a:pPr marL="0" indent="0">
              <a:buNone/>
            </a:pPr>
            <a:r>
              <a:rPr lang="en-US" sz="1200" b="1" noProof="1" smtClean="0"/>
              <a:t>  maximal(Distance^2). </a:t>
            </a:r>
          </a:p>
          <a:p>
            <a:pPr marL="0" indent="0">
              <a:buNone/>
            </a:pPr>
            <a:r>
              <a:rPr lang="en-US" sz="1200" b="1" noProof="1" smtClean="0"/>
              <a:t>GlobalSelector(A) :- q:remote(A, B). </a:t>
            </a:r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5130570" y="1583795"/>
            <a:ext cx="4662010" cy="353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q:ClayObject rdfs:subClassOf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[ rdf:type owl:Restriction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owl:onProperty sensor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owl:onClass q:TouchSensor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owl:qualifiedCardinality 1 ].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q:TouchSensor rdf:type owl:Class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rdfs:subClassOf TouchSensor ,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[ rdf:type owl:Restriction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owl:onProperty activates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owl:onClass q:RotatingInterpolator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owl:qualifiedCardinality 1 ].</a:t>
            </a:r>
          </a:p>
          <a:p>
            <a:pPr marL="0" indent="0">
              <a:buNone/>
            </a:pPr>
            <a:endParaRPr lang="en-US" sz="800" b="1" noProof="1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q:TimeSensor rdf:type owl:Class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rdfs:subClassOf TimeSensor,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[ rdf:type owl:Restriction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owl:onProperty interval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owl:hasValue 3 ].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q:RotatingInterpolator rdf:type owl:Class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rdfs:subClassOf OrientationInterpolator ,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[ rdf:type owl:Restriction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owl:onProperty key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owl:hasValue "0 1.5 3" ] ,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[ rdf:type owl:Restriction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owl:onProperty keyValue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owl:hasValue"0 0 0 0 3.14 0 0 0 0"],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[ rdf:type owl:Restriction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owl:onProperty controller ;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owl:onClass q:TimeSensor ;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owl:qualifiedCardinality 1 ]. </a:t>
            </a:r>
          </a:p>
          <a:p>
            <a:pPr marL="0" indent="0">
              <a:buNone/>
            </a:pPr>
            <a:r>
              <a:rPr lang="en-US" sz="800" b="1" noProof="1" smtClean="0">
                <a:solidFill>
                  <a:srgbClr val="0070C0"/>
                </a:solidFill>
              </a:rPr>
              <a:t>    </a:t>
            </a:r>
            <a:endParaRPr lang="en-US" sz="800" b="1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System architecture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E37-93C1-4F92-B377-5BF6D28CE6AC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3795"/>
            <a:ext cx="5760640" cy="46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0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Client – </a:t>
            </a:r>
            <a:r>
              <a:rPr lang="pl-PL" dirty="0" smtClean="0">
                <a:solidFill>
                  <a:srgbClr val="C00000"/>
                </a:solidFill>
              </a:rPr>
              <a:t>Content </a:t>
            </a:r>
            <a:r>
              <a:rPr lang="en-US" dirty="0" smtClean="0">
                <a:solidFill>
                  <a:srgbClr val="C00000"/>
                </a:solidFill>
              </a:rPr>
              <a:t>authoring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E37-93C1-4F92-B377-5BF6D28CE6AC}" type="slidenum">
              <a:rPr lang="pl-PL" smtClean="0"/>
              <a:pPr/>
              <a:t>33</a:t>
            </a:fld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7880"/>
            <a:ext cx="6723479" cy="470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6525" y="274638"/>
            <a:ext cx="8595955" cy="1143000"/>
          </a:xfrm>
        </p:spPr>
        <p:txBody>
          <a:bodyPr/>
          <a:lstStyle/>
          <a:p>
            <a:r>
              <a:rPr lang="en-US" dirty="0" smtClean="0"/>
              <a:t>Implementation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Client – </a:t>
            </a:r>
            <a:r>
              <a:rPr lang="en-US" dirty="0" smtClean="0">
                <a:solidFill>
                  <a:srgbClr val="C00000"/>
                </a:solidFill>
              </a:rPr>
              <a:t>Scene generation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8E37-93C1-4F92-B377-5BF6D28CE6AC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20" y="1583795"/>
            <a:ext cx="6574020" cy="46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pl-PL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00B050"/>
                </a:solidFill>
              </a:rPr>
              <a:t>City models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3964057" y="2674475"/>
            <a:ext cx="1258394" cy="50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1129141" y="157450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3D meta-scenes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697125" y="1583795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Customized 3D scenes</a:t>
            </a:r>
            <a:endParaRPr lang="en-US" b="1" dirty="0"/>
          </a:p>
        </p:txBody>
      </p:sp>
      <p:pic>
        <p:nvPicPr>
          <p:cNvPr id="1026" name="Picture 2" descr="F:\Praca\Rozprawa\Text\Files\Figures\Evaluation\Plants\plants2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2" y="1924342"/>
            <a:ext cx="3548253" cy="19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aca\Rozprawa\Text\Files\Figures\Evaluation\Plants\plants0-pal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7" y="1928163"/>
            <a:ext cx="3533268" cy="19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raca\Rozprawa\Text\Files\Figures\Evaluation\Priority_vehicles\1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4" y="4194085"/>
            <a:ext cx="3548253" cy="19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raca\Rozprawa\Text\Files\Figures\Evaluation\Priority_vehicles\4-c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8" y="4194085"/>
            <a:ext cx="3533268" cy="19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trzałka w prawo 20"/>
          <p:cNvSpPr/>
          <p:nvPr/>
        </p:nvSpPr>
        <p:spPr>
          <a:xfrm>
            <a:off x="3964057" y="4940397"/>
            <a:ext cx="1258394" cy="50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ole tekstowe 22"/>
          <p:cNvSpPr txBox="1"/>
          <p:nvPr/>
        </p:nvSpPr>
        <p:spPr>
          <a:xfrm>
            <a:off x="3806915" y="2401143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Only palm trees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851920" y="4451623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Only privileged 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cars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pl-PL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00B050"/>
                </a:solidFill>
              </a:rPr>
              <a:t>City models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129141" y="153879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3D meta-scenes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697125" y="154808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Customized 3D scenes</a:t>
            </a:r>
            <a:endParaRPr lang="en-US" b="1" dirty="0"/>
          </a:p>
        </p:txBody>
      </p:sp>
      <p:sp>
        <p:nvSpPr>
          <p:cNvPr id="14" name="Strzałka w prawo 13"/>
          <p:cNvSpPr/>
          <p:nvPr/>
        </p:nvSpPr>
        <p:spPr>
          <a:xfrm>
            <a:off x="3964057" y="2629470"/>
            <a:ext cx="1258394" cy="50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ole tekstowe 14"/>
          <p:cNvSpPr txBox="1"/>
          <p:nvPr/>
        </p:nvSpPr>
        <p:spPr>
          <a:xfrm>
            <a:off x="3854667" y="211573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Only cars 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with high beam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6" name="Picture 6" descr="F:\Praca\Rozprawa\Text\Files\Figures\Evaluation\Short_and_long_lights\cross2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9" y="1883159"/>
            <a:ext cx="3533268" cy="19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Praca\Rozprawa\Text\Files\Figures\Evaluation\Short_and_long_lights\cross1-c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8" y="1883159"/>
            <a:ext cx="3533268" cy="19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trzałka w prawo 17"/>
          <p:cNvSpPr/>
          <p:nvPr/>
        </p:nvSpPr>
        <p:spPr>
          <a:xfrm>
            <a:off x="3964057" y="5033499"/>
            <a:ext cx="1258394" cy="50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ole tekstowe 18"/>
          <p:cNvSpPr txBox="1"/>
          <p:nvPr/>
        </p:nvSpPr>
        <p:spPr>
          <a:xfrm>
            <a:off x="2088745" y="4021323"/>
            <a:ext cx="491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Only warning and prohibition signs and passenger cars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0" name="Picture 8" descr="F:\Praca\Rozprawa\Text\Files\Figures\Evaluation\Traffic_lights\1-4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4" y="4287187"/>
            <a:ext cx="3533268" cy="19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F:\Praca\Rozprawa\Text\Files\Figures\Evaluation\Traffic_lights\cust-signs_and_ca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8" y="4276520"/>
            <a:ext cx="3533858" cy="19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78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 and Future Works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Advantages of the presented approach</a:t>
            </a:r>
          </a:p>
          <a:p>
            <a:pPr lvl="1"/>
            <a:r>
              <a:rPr lang="en-US" sz="1800" dirty="0" smtClean="0"/>
              <a:t>Complex content customization mechanisms</a:t>
            </a:r>
          </a:p>
          <a:p>
            <a:pPr lvl="1"/>
            <a:r>
              <a:rPr lang="en-US" sz="1800" dirty="0" smtClean="0"/>
              <a:t>Operation of a high-level of abstraction</a:t>
            </a:r>
          </a:p>
          <a:p>
            <a:pPr lvl="1"/>
            <a:r>
              <a:rPr lang="en-US" sz="1800" dirty="0" smtClean="0"/>
              <a:t>Use of indirect knowledge </a:t>
            </a:r>
          </a:p>
          <a:p>
            <a:pPr lvl="1"/>
            <a:r>
              <a:rPr lang="en-US" sz="1800" dirty="0" smtClean="0"/>
              <a:t>Platform- and standard- independence</a:t>
            </a:r>
          </a:p>
          <a:p>
            <a:pPr lvl="1"/>
            <a:r>
              <a:rPr lang="en-US" sz="1800" dirty="0" smtClean="0"/>
              <a:t>Compliance with the semantic web standards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Future works</a:t>
            </a:r>
          </a:p>
          <a:p>
            <a:pPr lvl="1"/>
            <a:r>
              <a:rPr lang="en-US" sz="1800" dirty="0" smtClean="0"/>
              <a:t>Implementation of remaining content generation patterns in the authoring tool</a:t>
            </a:r>
          </a:p>
          <a:p>
            <a:pPr lvl="1"/>
            <a:r>
              <a:rPr lang="en-US" sz="1800" dirty="0" smtClean="0"/>
              <a:t>Evaluation in terms of size and complexity of 3D content</a:t>
            </a:r>
          </a:p>
          <a:p>
            <a:pPr lvl="1"/>
            <a:r>
              <a:rPr lang="en-US" sz="1800" dirty="0" smtClean="0"/>
              <a:t>On-demand generation of rule-based descriptions of content behavior</a:t>
            </a:r>
          </a:p>
          <a:p>
            <a:pPr lvl="1"/>
            <a:r>
              <a:rPr lang="en-US" sz="1800" dirty="0" smtClean="0"/>
              <a:t>Support for the four-dimensional space (including time)</a:t>
            </a:r>
          </a:p>
          <a:p>
            <a:pPr lvl="1"/>
            <a:r>
              <a:rPr lang="en-US" sz="1800" dirty="0" smtClean="0"/>
              <a:t>Support for context – personalization and adaptation of 3D content</a:t>
            </a:r>
          </a:p>
          <a:p>
            <a:pPr lvl="1"/>
            <a:endParaRPr lang="en-GB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7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77223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53058"/>
            <a:ext cx="9144000" cy="1657350"/>
          </a:xfrm>
          <a:prstGeom prst="rect">
            <a:avLst/>
          </a:prstGeom>
          <a:gradFill rotWithShape="1">
            <a:gsLst>
              <a:gs pos="0">
                <a:srgbClr val="0D4B29"/>
              </a:gs>
              <a:gs pos="100000">
                <a:srgbClr val="06231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Thank you for your attention</a:t>
            </a:r>
            <a:endParaRPr lang="en-US" sz="4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5942" y="233645"/>
            <a:ext cx="8713788" cy="18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GB" sz="3600" dirty="0"/>
              <a:t> </a:t>
            </a:r>
            <a:r>
              <a:rPr lang="en-US" sz="3600" dirty="0"/>
              <a:t>Semantic Query-based Generation </a:t>
            </a:r>
            <a:br>
              <a:rPr lang="en-US" sz="3600" dirty="0"/>
            </a:br>
            <a:r>
              <a:rPr lang="en-US" sz="3600" dirty="0"/>
              <a:t>of Customized 3D Scenes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942" y="4288731"/>
            <a:ext cx="8713788" cy="1705553"/>
          </a:xfrm>
        </p:spPr>
        <p:txBody>
          <a:bodyPr/>
          <a:lstStyle/>
          <a:p>
            <a:r>
              <a:rPr lang="en-GB" sz="2400" dirty="0" smtClean="0"/>
              <a:t>Krzysztof Walczak, Jakub Flotyński</a:t>
            </a:r>
            <a:endParaRPr lang="en-GB" sz="500" dirty="0" smtClean="0"/>
          </a:p>
          <a:p>
            <a:r>
              <a:rPr lang="en-GB" sz="2000" dirty="0" smtClean="0"/>
              <a:t>Department of Information Technology</a:t>
            </a:r>
          </a:p>
          <a:p>
            <a:r>
              <a:rPr lang="en-GB" sz="2000" dirty="0" smtClean="0"/>
              <a:t>Poznań University of Economics, Poland </a:t>
            </a:r>
          </a:p>
          <a:p>
            <a:endParaRPr lang="en-GB" sz="400" dirty="0" smtClean="0"/>
          </a:p>
          <a:p>
            <a:r>
              <a:rPr lang="en-GB" sz="2000" i="1" dirty="0" smtClean="0"/>
              <a:t>[walczak, flotynski]@kti.ue.poznan.pl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7837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3D Content Creation Challenge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Creation of interactive 3D content is difficult</a:t>
            </a:r>
            <a:endParaRPr lang="pl-PL" sz="2400" dirty="0" smtClean="0"/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High complexity </a:t>
            </a:r>
            <a:r>
              <a:rPr lang="en-US" sz="2000" dirty="0"/>
              <a:t>of content</a:t>
            </a:r>
          </a:p>
          <a:p>
            <a:pPr lvl="1"/>
            <a:r>
              <a:rPr lang="en-US" sz="2000" dirty="0"/>
              <a:t>Requires </a:t>
            </a:r>
            <a:r>
              <a:rPr lang="en-US" sz="2000" dirty="0">
                <a:solidFill>
                  <a:srgbClr val="00B050"/>
                </a:solidFill>
              </a:rPr>
              <a:t>proper tools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B050"/>
                </a:solidFill>
              </a:rPr>
              <a:t>experience</a:t>
            </a:r>
          </a:p>
          <a:p>
            <a:pPr lvl="1"/>
            <a:r>
              <a:rPr lang="en-US" sz="2000" dirty="0"/>
              <a:t>Multitude of </a:t>
            </a:r>
            <a:r>
              <a:rPr lang="en-US" sz="2000" dirty="0">
                <a:solidFill>
                  <a:srgbClr val="00B050"/>
                </a:solidFill>
              </a:rPr>
              <a:t>content presentation platforms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Expensive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B050"/>
                </a:solidFill>
              </a:rPr>
              <a:t>time-consuming</a:t>
            </a:r>
          </a:p>
          <a:p>
            <a:r>
              <a:rPr lang="en-US" sz="2400" dirty="0"/>
              <a:t>Applicability of ready-to-use </a:t>
            </a:r>
            <a:r>
              <a:rPr lang="en-US" sz="2400" dirty="0" smtClean="0"/>
              <a:t>3D </a:t>
            </a:r>
            <a:r>
              <a:rPr lang="en-US" sz="2400" dirty="0"/>
              <a:t>content </a:t>
            </a:r>
            <a:r>
              <a:rPr lang="en-US" sz="2400" dirty="0" smtClean="0"/>
              <a:t>is </a:t>
            </a:r>
            <a:r>
              <a:rPr lang="en-US" sz="2400" dirty="0"/>
              <a:t>limited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Personalization </a:t>
            </a:r>
            <a:r>
              <a:rPr lang="en-US" sz="2000" dirty="0"/>
              <a:t>– </a:t>
            </a:r>
            <a:r>
              <a:rPr lang="en-US" sz="2000" dirty="0" smtClean="0"/>
              <a:t>visualization, teaching</a:t>
            </a:r>
            <a:r>
              <a:rPr lang="en-US" sz="2000" dirty="0"/>
              <a:t>, cultural heritage, </a:t>
            </a:r>
            <a:r>
              <a:rPr lang="en-US" sz="2000" dirty="0" smtClean="0"/>
              <a:t>medicine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Adaptation </a:t>
            </a:r>
            <a:r>
              <a:rPr lang="en-US" sz="2000" dirty="0" smtClean="0"/>
              <a:t>– different </a:t>
            </a:r>
            <a:r>
              <a:rPr lang="en-US" sz="2000" dirty="0"/>
              <a:t>presentation </a:t>
            </a:r>
            <a:r>
              <a:rPr lang="en-US" sz="2000" dirty="0" smtClean="0"/>
              <a:t>platforms and contexts</a:t>
            </a:r>
          </a:p>
          <a:p>
            <a:r>
              <a:rPr lang="en-US" sz="2400" dirty="0" smtClean="0"/>
              <a:t>Content creation and customization performed by </a:t>
            </a:r>
            <a:r>
              <a:rPr lang="en-US" sz="2400" dirty="0" smtClean="0">
                <a:solidFill>
                  <a:srgbClr val="00B050"/>
                </a:solidFill>
              </a:rPr>
              <a:t>domain experts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00B050"/>
                </a:solidFill>
              </a:rPr>
              <a:t> end users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Efficient methods of </a:t>
            </a:r>
            <a:r>
              <a:rPr lang="en-US" sz="2400" b="1" dirty="0" smtClean="0">
                <a:solidFill>
                  <a:srgbClr val="C00000"/>
                </a:solidFill>
              </a:rPr>
              <a:t>creation and </a:t>
            </a:r>
            <a:r>
              <a:rPr lang="en-US" sz="2400" b="1" dirty="0">
                <a:solidFill>
                  <a:srgbClr val="C00000"/>
                </a:solidFill>
              </a:rPr>
              <a:t>customization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of </a:t>
            </a:r>
            <a:r>
              <a:rPr lang="en-US" sz="2400" b="1" dirty="0">
                <a:solidFill>
                  <a:srgbClr val="C00000"/>
                </a:solidFill>
              </a:rPr>
              <a:t>3D content </a:t>
            </a:r>
            <a:r>
              <a:rPr lang="en-US" sz="2400" b="1" dirty="0" smtClean="0">
                <a:solidFill>
                  <a:srgbClr val="C00000"/>
                </a:solidFill>
              </a:rPr>
              <a:t>are </a:t>
            </a:r>
            <a:r>
              <a:rPr lang="en-US" sz="2400" b="1" dirty="0">
                <a:solidFill>
                  <a:srgbClr val="C00000"/>
                </a:solidFill>
              </a:rPr>
              <a:t>required!</a:t>
            </a:r>
          </a:p>
          <a:p>
            <a:endParaRPr lang="en-US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5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Creation and Customization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3D Content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93347"/>
            <a:ext cx="8229600" cy="4525963"/>
          </a:xfrm>
        </p:spPr>
        <p:txBody>
          <a:bodyPr/>
          <a:lstStyle/>
          <a:p>
            <a:pPr>
              <a:tabLst>
                <a:tab pos="8985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Solutions </a:t>
            </a:r>
            <a:r>
              <a:rPr lang="en-US" dirty="0" smtClean="0"/>
              <a:t>simplifying 3D content creation/customization</a:t>
            </a:r>
          </a:p>
          <a:p>
            <a:pPr lvl="1"/>
            <a:r>
              <a:rPr lang="en-US" dirty="0" smtClean="0"/>
              <a:t>Specialized tools and applications</a:t>
            </a:r>
          </a:p>
          <a:p>
            <a:pPr lvl="1"/>
            <a:r>
              <a:rPr lang="en-US" dirty="0" smtClean="0"/>
              <a:t>High-level languages and frameworks</a:t>
            </a:r>
          </a:p>
          <a:p>
            <a:pPr lvl="1"/>
            <a:r>
              <a:rPr lang="en-US" dirty="0" smtClean="0"/>
              <a:t>Templates, parameterization, components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Limited possibilities </a:t>
            </a:r>
            <a:r>
              <a:rPr lang="en-US" dirty="0" smtClean="0"/>
              <a:t>of facilitating content creation/customization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37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Problem statement</a:t>
            </a:r>
            <a:endParaRPr lang="en-US" sz="4400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57175" y="1600200"/>
            <a:ext cx="8672513" cy="421406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solutions for flexible </a:t>
            </a:r>
            <a:b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on-demand content creation/customization </a:t>
            </a:r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explicit and </a:t>
            </a: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implicit management </a:t>
            </a:r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3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aspects </a:t>
            </a: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3D </a:t>
            </a:r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</a:t>
            </a:r>
            <a:b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3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lang="en-US" sz="33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 </a:t>
            </a:r>
            <a:r>
              <a:rPr lang="en-US" sz="3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abstraction</a:t>
            </a:r>
            <a:endParaRPr lang="en-GB" sz="33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5606752" y="6381328"/>
            <a:ext cx="2133600" cy="476250"/>
          </a:xfrm>
        </p:spPr>
        <p:txBody>
          <a:bodyPr/>
          <a:lstStyle/>
          <a:p>
            <a:fld id="{D1DFE44F-CC3E-413A-94F3-5231606EEE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Modeling </a:t>
            </a:r>
            <a:br>
              <a:rPr lang="en-US" dirty="0" smtClean="0"/>
            </a:br>
            <a:r>
              <a:rPr lang="en-US" dirty="0" smtClean="0"/>
              <a:t>of 3D Content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530" y="1721947"/>
            <a:ext cx="8435280" cy="445235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Extension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generalization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of </a:t>
            </a:r>
            <a:r>
              <a:rPr lang="pl-PL" dirty="0" smtClean="0"/>
              <a:t>the </a:t>
            </a:r>
            <a:r>
              <a:rPr lang="en-GB" dirty="0" smtClean="0"/>
              <a:t>previous approaches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en-GB" sz="2500" dirty="0" smtClean="0">
                <a:solidFill>
                  <a:srgbClr val="0070C0"/>
                </a:solidFill>
              </a:rPr>
              <a:t>Declarative </a:t>
            </a:r>
            <a:r>
              <a:rPr lang="en-GB" sz="2500" dirty="0" smtClean="0"/>
              <a:t>and</a:t>
            </a:r>
            <a:r>
              <a:rPr lang="en-GB" sz="2500" dirty="0" smtClean="0">
                <a:solidFill>
                  <a:srgbClr val="00B050"/>
                </a:solidFill>
              </a:rPr>
              <a:t> </a:t>
            </a:r>
            <a:r>
              <a:rPr lang="en-GB" sz="2500" dirty="0" smtClean="0">
                <a:solidFill>
                  <a:srgbClr val="0070C0"/>
                </a:solidFill>
              </a:rPr>
              <a:t>knowledge-based content creation </a:t>
            </a:r>
            <a:r>
              <a:rPr lang="pl-PL" sz="2500" dirty="0" smtClean="0">
                <a:solidFill>
                  <a:srgbClr val="00B050"/>
                </a:solidFill>
              </a:rPr>
              <a:t/>
            </a:r>
            <a:br>
              <a:rPr lang="pl-PL" sz="2500" dirty="0" smtClean="0">
                <a:solidFill>
                  <a:srgbClr val="00B050"/>
                </a:solidFill>
              </a:rPr>
            </a:br>
            <a:r>
              <a:rPr lang="en-GB" sz="2500" dirty="0" smtClean="0"/>
              <a:t>at</a:t>
            </a:r>
            <a:r>
              <a:rPr lang="en-GB" sz="2500" dirty="0" smtClean="0">
                <a:solidFill>
                  <a:srgbClr val="00B050"/>
                </a:solidFill>
              </a:rPr>
              <a:t> </a:t>
            </a:r>
            <a:r>
              <a:rPr lang="en-GB" sz="2500" dirty="0" smtClean="0"/>
              <a:t>arbitrarily chosen (conceptual) level of abstraction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GB" sz="2500" dirty="0" smtClean="0"/>
              <a:t>Content representation </a:t>
            </a:r>
            <a:r>
              <a:rPr lang="en-GB" sz="2500" dirty="0" smtClean="0">
                <a:solidFill>
                  <a:srgbClr val="0070C0"/>
                </a:solidFill>
              </a:rPr>
              <a:t>independent </a:t>
            </a:r>
            <a:r>
              <a:rPr lang="en-GB" sz="2500" dirty="0" smtClean="0"/>
              <a:t>of particular presentation platforms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GB" sz="2500" dirty="0" smtClean="0"/>
              <a:t>Simplified </a:t>
            </a:r>
            <a:r>
              <a:rPr lang="en-GB" sz="2500" dirty="0" smtClean="0">
                <a:solidFill>
                  <a:srgbClr val="0070C0"/>
                </a:solidFill>
              </a:rPr>
              <a:t>content management </a:t>
            </a:r>
            <a:r>
              <a:rPr lang="en-GB" sz="2500" dirty="0" smtClean="0"/>
              <a:t>(indexing, searching and analysing of content components)</a:t>
            </a:r>
          </a:p>
          <a:p>
            <a:pPr lvl="1">
              <a:buSzPct val="8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0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SEMIC Approach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21" name="Łącznik prosty ze strzałką 20"/>
          <p:cNvCxnSpPr>
            <a:stCxn id="38" idx="3"/>
            <a:endCxn id="5" idx="1"/>
          </p:cNvCxnSpPr>
          <p:nvPr/>
        </p:nvCxnSpPr>
        <p:spPr>
          <a:xfrm>
            <a:off x="2411760" y="2323827"/>
            <a:ext cx="855094" cy="0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" idx="3"/>
            <a:endCxn id="11" idx="2"/>
          </p:cNvCxnSpPr>
          <p:nvPr/>
        </p:nvCxnSpPr>
        <p:spPr>
          <a:xfrm>
            <a:off x="6237186" y="2323827"/>
            <a:ext cx="630069" cy="754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1" idx="2"/>
            <a:endCxn id="6" idx="3"/>
          </p:cNvCxnSpPr>
          <p:nvPr/>
        </p:nvCxnSpPr>
        <p:spPr>
          <a:xfrm flipH="1">
            <a:off x="6237185" y="2331368"/>
            <a:ext cx="630070" cy="1232647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33" idx="3"/>
            <a:endCxn id="6" idx="1"/>
          </p:cNvCxnSpPr>
          <p:nvPr/>
        </p:nvCxnSpPr>
        <p:spPr>
          <a:xfrm>
            <a:off x="2411756" y="3563008"/>
            <a:ext cx="855097" cy="1007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6" idx="3"/>
            <a:endCxn id="12" idx="2"/>
          </p:cNvCxnSpPr>
          <p:nvPr/>
        </p:nvCxnSpPr>
        <p:spPr>
          <a:xfrm flipV="1">
            <a:off x="6237185" y="3559610"/>
            <a:ext cx="630070" cy="4405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12" idx="2"/>
            <a:endCxn id="8" idx="3"/>
          </p:cNvCxnSpPr>
          <p:nvPr/>
        </p:nvCxnSpPr>
        <p:spPr>
          <a:xfrm flipH="1">
            <a:off x="6237184" y="3559610"/>
            <a:ext cx="630071" cy="1289598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41" idx="3"/>
            <a:endCxn id="8" idx="1"/>
          </p:cNvCxnSpPr>
          <p:nvPr/>
        </p:nvCxnSpPr>
        <p:spPr>
          <a:xfrm flipV="1">
            <a:off x="2411760" y="4849208"/>
            <a:ext cx="855092" cy="1148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8" idx="3"/>
            <a:endCxn id="15" idx="2"/>
          </p:cNvCxnSpPr>
          <p:nvPr/>
        </p:nvCxnSpPr>
        <p:spPr>
          <a:xfrm>
            <a:off x="6237184" y="4849208"/>
            <a:ext cx="623671" cy="145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5" idx="2"/>
            <a:endCxn id="10" idx="3"/>
          </p:cNvCxnSpPr>
          <p:nvPr/>
        </p:nvCxnSpPr>
        <p:spPr>
          <a:xfrm flipH="1">
            <a:off x="6237184" y="4850659"/>
            <a:ext cx="623671" cy="1118110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zaokrąglony 4"/>
          <p:cNvSpPr/>
          <p:nvPr/>
        </p:nvSpPr>
        <p:spPr>
          <a:xfrm>
            <a:off x="3266854" y="2078849"/>
            <a:ext cx="2970332" cy="489955"/>
          </a:xfrm>
          <a:prstGeom prst="roundRect">
            <a:avLst>
              <a:gd name="adj" fmla="val 50000"/>
            </a:avLst>
          </a:prstGeom>
          <a:solidFill>
            <a:srgbClr val="FB7171"/>
          </a:solidFill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Creation of a generalized content representation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66853" y="3338990"/>
            <a:ext cx="2970332" cy="450050"/>
          </a:xfrm>
          <a:prstGeom prst="roundRect">
            <a:avLst>
              <a:gd name="adj" fmla="val 50000"/>
            </a:avLst>
          </a:prstGeom>
          <a:solidFill>
            <a:srgbClr val="C9E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Query-based content generation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266852" y="4604230"/>
            <a:ext cx="2970332" cy="489955"/>
          </a:xfrm>
          <a:prstGeom prst="roundRect">
            <a:avLst>
              <a:gd name="adj" fmla="val 50000"/>
            </a:avLst>
          </a:prstGeom>
          <a:solidFill>
            <a:srgbClr val="C6D8FC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Building a final content representation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266852" y="5724255"/>
            <a:ext cx="2970332" cy="489028"/>
          </a:xfrm>
          <a:prstGeom prst="roundRect">
            <a:avLst>
              <a:gd name="adj" fmla="val 50000"/>
            </a:avLst>
          </a:prstGeom>
          <a:solidFill>
            <a:srgbClr val="C6D8FC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Content presentation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Sześcian 10"/>
          <p:cNvSpPr/>
          <p:nvPr/>
        </p:nvSpPr>
        <p:spPr>
          <a:xfrm>
            <a:off x="6867255" y="2020738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meta-scene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Sześcian 11"/>
          <p:cNvSpPr/>
          <p:nvPr/>
        </p:nvSpPr>
        <p:spPr>
          <a:xfrm>
            <a:off x="6867255" y="3248980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Customized content representation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ześcian 14"/>
          <p:cNvSpPr/>
          <p:nvPr/>
        </p:nvSpPr>
        <p:spPr>
          <a:xfrm>
            <a:off x="6860855" y="4540029"/>
            <a:ext cx="1980219" cy="532384"/>
          </a:xfrm>
          <a:prstGeom prst="cube">
            <a:avLst>
              <a:gd name="adj" fmla="val 16694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Final content representation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Łącznik prosty ze strzałką 15"/>
          <p:cNvCxnSpPr>
            <a:stCxn id="5" idx="2"/>
            <a:endCxn id="6" idx="0"/>
          </p:cNvCxnSpPr>
          <p:nvPr/>
        </p:nvCxnSpPr>
        <p:spPr>
          <a:xfrm flipH="1">
            <a:off x="4752019" y="2568804"/>
            <a:ext cx="1" cy="770186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6" idx="2"/>
            <a:endCxn id="8" idx="0"/>
          </p:cNvCxnSpPr>
          <p:nvPr/>
        </p:nvCxnSpPr>
        <p:spPr>
          <a:xfrm flipH="1">
            <a:off x="4752018" y="3789040"/>
            <a:ext cx="1" cy="815190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2"/>
            <a:endCxn id="10" idx="0"/>
          </p:cNvCxnSpPr>
          <p:nvPr/>
        </p:nvCxnSpPr>
        <p:spPr>
          <a:xfrm>
            <a:off x="4752018" y="5094185"/>
            <a:ext cx="0" cy="630070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86537" y="4520006"/>
            <a:ext cx="2025223" cy="66069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3D Content </a:t>
            </a:r>
            <a:r>
              <a:rPr lang="en-US" sz="1400" dirty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epresentation Language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337489" y="16195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498901" y="16195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models</a:t>
            </a:r>
            <a:endParaRPr lang="en-US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6527525" y="161950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representations</a:t>
            </a:r>
            <a:endParaRPr lang="en-US" dirty="0"/>
          </a:p>
        </p:txBody>
      </p:sp>
      <p:cxnSp>
        <p:nvCxnSpPr>
          <p:cNvPr id="30" name="Łącznik prosty ze strzałką 29"/>
          <p:cNvCxnSpPr>
            <a:stCxn id="38" idx="3"/>
            <a:endCxn id="8" idx="1"/>
          </p:cNvCxnSpPr>
          <p:nvPr/>
        </p:nvCxnSpPr>
        <p:spPr>
          <a:xfrm>
            <a:off x="2411760" y="2323827"/>
            <a:ext cx="855092" cy="252538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386537" y="2078849"/>
            <a:ext cx="2025223" cy="48995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Content Model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86533" y="3318030"/>
            <a:ext cx="2025223" cy="48995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Content Customization Patterns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5" grpId="0" animBg="1"/>
      <p:bldP spid="41" grpId="0" animBg="1"/>
      <p:bldP spid="38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</a:t>
            </a:r>
            <a:r>
              <a:rPr lang="en-GB" dirty="0" smtClean="0"/>
              <a:t>he SEM</a:t>
            </a:r>
            <a:r>
              <a:rPr lang="pl-PL" dirty="0" smtClean="0"/>
              <a:t>I</a:t>
            </a:r>
            <a:r>
              <a:rPr lang="en-GB" dirty="0" smtClean="0"/>
              <a:t>C Approach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FE44F-CC3E-413A-94F3-5231606EEE58}" type="slidenum">
              <a:rPr lang="pl-PL" smtClean="0"/>
              <a:pPr/>
              <a:t>9</a:t>
            </a:fld>
            <a:endParaRPr lang="pl-PL" dirty="0"/>
          </a:p>
        </p:txBody>
      </p:sp>
      <p:cxnSp>
        <p:nvCxnSpPr>
          <p:cNvPr id="21" name="Łącznik prosty ze strzałką 20"/>
          <p:cNvCxnSpPr>
            <a:endCxn id="5" idx="1"/>
          </p:cNvCxnSpPr>
          <p:nvPr/>
        </p:nvCxnSpPr>
        <p:spPr>
          <a:xfrm>
            <a:off x="2411760" y="2323826"/>
            <a:ext cx="855094" cy="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" idx="3"/>
            <a:endCxn id="11" idx="2"/>
          </p:cNvCxnSpPr>
          <p:nvPr/>
        </p:nvCxnSpPr>
        <p:spPr>
          <a:xfrm>
            <a:off x="6237186" y="2323827"/>
            <a:ext cx="630069" cy="754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1" idx="2"/>
            <a:endCxn id="6" idx="3"/>
          </p:cNvCxnSpPr>
          <p:nvPr/>
        </p:nvCxnSpPr>
        <p:spPr>
          <a:xfrm flipH="1">
            <a:off x="6237185" y="2331368"/>
            <a:ext cx="630070" cy="1232647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endCxn id="6" idx="1"/>
          </p:cNvCxnSpPr>
          <p:nvPr/>
        </p:nvCxnSpPr>
        <p:spPr>
          <a:xfrm>
            <a:off x="2411756" y="3564015"/>
            <a:ext cx="855097" cy="0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6" idx="3"/>
            <a:endCxn id="12" idx="2"/>
          </p:cNvCxnSpPr>
          <p:nvPr/>
        </p:nvCxnSpPr>
        <p:spPr>
          <a:xfrm flipV="1">
            <a:off x="6237185" y="3559610"/>
            <a:ext cx="630070" cy="4405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12" idx="2"/>
            <a:endCxn id="8" idx="3"/>
          </p:cNvCxnSpPr>
          <p:nvPr/>
        </p:nvCxnSpPr>
        <p:spPr>
          <a:xfrm flipH="1">
            <a:off x="6237184" y="3559610"/>
            <a:ext cx="630071" cy="1289598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41" idx="3"/>
            <a:endCxn id="8" idx="1"/>
          </p:cNvCxnSpPr>
          <p:nvPr/>
        </p:nvCxnSpPr>
        <p:spPr>
          <a:xfrm flipV="1">
            <a:off x="2411760" y="4849208"/>
            <a:ext cx="855092" cy="1148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8" idx="3"/>
            <a:endCxn id="15" idx="2"/>
          </p:cNvCxnSpPr>
          <p:nvPr/>
        </p:nvCxnSpPr>
        <p:spPr>
          <a:xfrm>
            <a:off x="6237184" y="4849208"/>
            <a:ext cx="623671" cy="1451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5" idx="2"/>
            <a:endCxn id="10" idx="3"/>
          </p:cNvCxnSpPr>
          <p:nvPr/>
        </p:nvCxnSpPr>
        <p:spPr>
          <a:xfrm flipH="1">
            <a:off x="6237184" y="4850659"/>
            <a:ext cx="623671" cy="1118110"/>
          </a:xfrm>
          <a:prstGeom prst="straightConnector1">
            <a:avLst/>
          </a:prstGeom>
          <a:ln w="79375">
            <a:solidFill>
              <a:srgbClr val="00B0F0">
                <a:alpha val="62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zaokrąglony 4"/>
          <p:cNvSpPr/>
          <p:nvPr/>
        </p:nvSpPr>
        <p:spPr>
          <a:xfrm>
            <a:off x="3266854" y="2078849"/>
            <a:ext cx="2970332" cy="489955"/>
          </a:xfrm>
          <a:prstGeom prst="roundRect">
            <a:avLst>
              <a:gd name="adj" fmla="val 50000"/>
            </a:avLst>
          </a:prstGeom>
          <a:solidFill>
            <a:srgbClr val="FB7171"/>
          </a:solidFill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Creation of a generalized content 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66853" y="3338990"/>
            <a:ext cx="2970332" cy="450050"/>
          </a:xfrm>
          <a:prstGeom prst="roundRect">
            <a:avLst>
              <a:gd name="adj" fmla="val 50000"/>
            </a:avLst>
          </a:prstGeom>
          <a:solidFill>
            <a:srgbClr val="C9E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Query-based content </a:t>
            </a:r>
            <a:r>
              <a:rPr lang="pl-PL" sz="1400" dirty="0">
                <a:solidFill>
                  <a:schemeClr val="tx1"/>
                </a:solidFill>
              </a:rPr>
              <a:t>g</a:t>
            </a:r>
            <a:r>
              <a:rPr lang="pl-PL" sz="1400" dirty="0" smtClean="0">
                <a:solidFill>
                  <a:schemeClr val="tx1"/>
                </a:solidFill>
              </a:rPr>
              <a:t>eneration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266852" y="4604230"/>
            <a:ext cx="2970332" cy="489955"/>
          </a:xfrm>
          <a:prstGeom prst="roundRect">
            <a:avLst>
              <a:gd name="adj" fmla="val 50000"/>
            </a:avLst>
          </a:prstGeom>
          <a:solidFill>
            <a:srgbClr val="C6D8FC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Building a final content 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266852" y="5724255"/>
            <a:ext cx="2970332" cy="489028"/>
          </a:xfrm>
          <a:prstGeom prst="roundRect">
            <a:avLst>
              <a:gd name="adj" fmla="val 50000"/>
            </a:avLst>
          </a:prstGeom>
          <a:solidFill>
            <a:srgbClr val="C6D8FC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Content 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Sześcian 10"/>
          <p:cNvSpPr/>
          <p:nvPr/>
        </p:nvSpPr>
        <p:spPr>
          <a:xfrm>
            <a:off x="6867255" y="2020738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Semantic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3D meta-scene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Sześcian 11"/>
          <p:cNvSpPr/>
          <p:nvPr/>
        </p:nvSpPr>
        <p:spPr>
          <a:xfrm>
            <a:off x="6867255" y="3248980"/>
            <a:ext cx="1980219" cy="532384"/>
          </a:xfrm>
          <a:prstGeom prst="cube">
            <a:avLst>
              <a:gd name="adj" fmla="val 16694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Customized content 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Sześcian 14"/>
          <p:cNvSpPr/>
          <p:nvPr/>
        </p:nvSpPr>
        <p:spPr>
          <a:xfrm>
            <a:off x="6860855" y="4540029"/>
            <a:ext cx="1980219" cy="532384"/>
          </a:xfrm>
          <a:prstGeom prst="cube">
            <a:avLst>
              <a:gd name="adj" fmla="val 16694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Final content </a:t>
            </a:r>
            <a:r>
              <a:rPr lang="en-GB" sz="1400" dirty="0" smtClean="0">
                <a:solidFill>
                  <a:schemeClr val="tx1"/>
                </a:solidFill>
              </a:rPr>
              <a:t>representation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6" name="Łącznik prosty ze strzałką 15"/>
          <p:cNvCxnSpPr>
            <a:stCxn id="5" idx="2"/>
            <a:endCxn id="6" idx="0"/>
          </p:cNvCxnSpPr>
          <p:nvPr/>
        </p:nvCxnSpPr>
        <p:spPr>
          <a:xfrm flipH="1">
            <a:off x="4752019" y="2568804"/>
            <a:ext cx="1" cy="770186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6" idx="2"/>
            <a:endCxn id="8" idx="0"/>
          </p:cNvCxnSpPr>
          <p:nvPr/>
        </p:nvCxnSpPr>
        <p:spPr>
          <a:xfrm flipH="1">
            <a:off x="4752018" y="3789040"/>
            <a:ext cx="1" cy="815190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2"/>
            <a:endCxn id="10" idx="0"/>
          </p:cNvCxnSpPr>
          <p:nvPr/>
        </p:nvCxnSpPr>
        <p:spPr>
          <a:xfrm>
            <a:off x="4752018" y="5094185"/>
            <a:ext cx="0" cy="630070"/>
          </a:xfrm>
          <a:prstGeom prst="straightConnector1">
            <a:avLst/>
          </a:prstGeom>
          <a:ln w="793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86537" y="4520006"/>
            <a:ext cx="2025223" cy="66069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3D </a:t>
            </a:r>
            <a:r>
              <a:rPr lang="en-GB" sz="1400" dirty="0" smtClean="0">
                <a:solidFill>
                  <a:schemeClr val="tx1"/>
                </a:solidFill>
              </a:rPr>
              <a:t>Content </a:t>
            </a:r>
            <a:r>
              <a:rPr lang="en-GB" sz="1400" dirty="0">
                <a:solidFill>
                  <a:schemeClr val="tx1"/>
                </a:solidFill>
              </a:rPr>
              <a:t>R</a:t>
            </a:r>
            <a:r>
              <a:rPr lang="en-GB" sz="1400" dirty="0" smtClean="0">
                <a:solidFill>
                  <a:schemeClr val="tx1"/>
                </a:solidFill>
              </a:rPr>
              <a:t>epresentation </a:t>
            </a:r>
            <a:r>
              <a:rPr lang="en-GB" sz="1400" dirty="0">
                <a:solidFill>
                  <a:schemeClr val="tx1"/>
                </a:solidFill>
              </a:rPr>
              <a:t>L</a:t>
            </a:r>
            <a:r>
              <a:rPr lang="en-GB" sz="1400" dirty="0" smtClean="0">
                <a:solidFill>
                  <a:schemeClr val="tx1"/>
                </a:solidFill>
              </a:rPr>
              <a:t>anguage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346975" y="16195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498901" y="16195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Content models</a:t>
            </a:r>
            <a:endParaRPr lang="en-GB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6527525" y="161950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Content representations</a:t>
            </a:r>
            <a:endParaRPr lang="en-GB" dirty="0"/>
          </a:p>
        </p:txBody>
      </p:sp>
      <p:cxnSp>
        <p:nvCxnSpPr>
          <p:cNvPr id="30" name="Łącznik prosty ze strzałką 29"/>
          <p:cNvCxnSpPr>
            <a:endCxn id="8" idx="1"/>
          </p:cNvCxnSpPr>
          <p:nvPr/>
        </p:nvCxnSpPr>
        <p:spPr>
          <a:xfrm>
            <a:off x="2411760" y="2323826"/>
            <a:ext cx="855092" cy="2525382"/>
          </a:xfrm>
          <a:prstGeom prst="straightConnector1">
            <a:avLst/>
          </a:prstGeom>
          <a:ln w="7937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86533" y="3318030"/>
            <a:ext cx="2025223" cy="48995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Content Customization Patterns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386537" y="2078849"/>
            <a:ext cx="2025223" cy="48995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Semantic Content Model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1"/>
</p:tagLst>
</file>

<file path=ppt/theme/theme1.xml><?xml version="1.0" encoding="utf-8"?>
<a:theme xmlns:a="http://schemas.openxmlformats.org/drawingml/2006/main" name="UEP_PL_BIALE_NUMER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8896</TotalTime>
  <Words>1334</Words>
  <Application>Microsoft Office PowerPoint</Application>
  <PresentationFormat>Pokaz na ekranie (4:3)</PresentationFormat>
  <Paragraphs>379</Paragraphs>
  <Slides>38</Slides>
  <Notes>11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0" baseType="lpstr">
      <vt:lpstr>UEP_PL_BIALE_NUMERY</vt:lpstr>
      <vt:lpstr>Visio</vt:lpstr>
      <vt:lpstr> Semantic Query-based Generation  of Customized 3D Scenes</vt:lpstr>
      <vt:lpstr>Presentation Outline</vt:lpstr>
      <vt:lpstr>Interactive 3D Web Content</vt:lpstr>
      <vt:lpstr>3D Content Creation Challenge</vt:lpstr>
      <vt:lpstr>Creation and Customization of 3D Content</vt:lpstr>
      <vt:lpstr>Problem statement</vt:lpstr>
      <vt:lpstr>Semantic Modeling  of 3D Content</vt:lpstr>
      <vt:lpstr>The SEMIC Approach</vt:lpstr>
      <vt:lpstr>The SEMIC Approach</vt:lpstr>
      <vt:lpstr>Semantic Content Model</vt:lpstr>
      <vt:lpstr>Ontology Mapping Semantic Mapping Model</vt:lpstr>
      <vt:lpstr>Ontology Mapping Presentable Objects</vt:lpstr>
      <vt:lpstr>Ontology Mapping Properties</vt:lpstr>
      <vt:lpstr>Ontology Mapping Descriptors</vt:lpstr>
      <vt:lpstr>Ontology Mapping Relations</vt:lpstr>
      <vt:lpstr>The SEMIC Approach</vt:lpstr>
      <vt:lpstr>Semantic 3D Meta-scene</vt:lpstr>
      <vt:lpstr>Semantic Content Query</vt:lpstr>
      <vt:lpstr>Content Customization Patterns Selection</vt:lpstr>
      <vt:lpstr>Content Customization Patterns Selection</vt:lpstr>
      <vt:lpstr>Content Customization Patterns Projection</vt:lpstr>
      <vt:lpstr>Content Customization Patterns Selection + Projection</vt:lpstr>
      <vt:lpstr>Content Customization Patterns Extension and Composition</vt:lpstr>
      <vt:lpstr>Content Customization Patterns Extension</vt:lpstr>
      <vt:lpstr>Content Customization Patterns Composition</vt:lpstr>
      <vt:lpstr>Content Customization Patterns Selection + Projection + Extension + Composition</vt:lpstr>
      <vt:lpstr>Example 1 – 3D meta-scene</vt:lpstr>
      <vt:lpstr>Example 1 – Customization</vt:lpstr>
      <vt:lpstr>Query 1 – Assign every artifact to a stand</vt:lpstr>
      <vt:lpstr>Query 2 – Select only clay artifacts and their stands</vt:lpstr>
      <vt:lpstr>Query 3 – Select artifacts with maximal distance and add interaction</vt:lpstr>
      <vt:lpstr>Implementation  System architecture</vt:lpstr>
      <vt:lpstr>Implementation  Client – Content authoring</vt:lpstr>
      <vt:lpstr>Implementation  Client – Scene generation</vt:lpstr>
      <vt:lpstr>Example 2 – City models</vt:lpstr>
      <vt:lpstr>Example 2 – City models</vt:lpstr>
      <vt:lpstr>Conclusions and Future Works</vt:lpstr>
      <vt:lpstr>Prezentacja programu PowerPoint</vt:lpstr>
    </vt:vector>
  </TitlesOfParts>
  <Company>UEP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Programowanie Komputerów I</dc:title>
  <dc:creator>Użytkownik</dc:creator>
  <cp:lastModifiedBy>Krzysztof Walczak</cp:lastModifiedBy>
  <cp:revision>4427</cp:revision>
  <dcterms:created xsi:type="dcterms:W3CDTF">2011-02-11T10:37:59Z</dcterms:created>
  <dcterms:modified xsi:type="dcterms:W3CDTF">2015-06-19T12:52:20Z</dcterms:modified>
</cp:coreProperties>
</file>