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gi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5.JPG" ContentType="image/jpeg"/>
  <Override PartName="/ppt/media/image18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3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8" r:id="rId2"/>
    <p:sldId id="257" r:id="rId3"/>
    <p:sldId id="289" r:id="rId4"/>
    <p:sldId id="290" r:id="rId5"/>
    <p:sldId id="258" r:id="rId6"/>
    <p:sldId id="291" r:id="rId7"/>
    <p:sldId id="292" r:id="rId8"/>
    <p:sldId id="271" r:id="rId9"/>
    <p:sldId id="263" r:id="rId10"/>
    <p:sldId id="277" r:id="rId11"/>
    <p:sldId id="276" r:id="rId12"/>
    <p:sldId id="282" r:id="rId13"/>
    <p:sldId id="284" r:id="rId14"/>
    <p:sldId id="287" r:id="rId15"/>
    <p:sldId id="288" r:id="rId16"/>
    <p:sldId id="280" r:id="rId17"/>
    <p:sldId id="293" r:id="rId18"/>
    <p:sldId id="283" r:id="rId19"/>
    <p:sldId id="294" r:id="rId20"/>
    <p:sldId id="28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9" autoAdjust="0"/>
    <p:restoredTop sz="89985" autoAdjust="0"/>
  </p:normalViewPr>
  <p:slideViewPr>
    <p:cSldViewPr snapToGrid="0" snapToObjects="1">
      <p:cViewPr>
        <p:scale>
          <a:sx n="100" d="100"/>
          <a:sy n="100" d="100"/>
        </p:scale>
        <p:origin x="-11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82A49-DD35-974B-946D-B7A2AC614F63}" type="datetimeFigureOut">
              <a:rPr lang="it-IT" smtClean="0"/>
              <a:pPr/>
              <a:t>18/06/15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4DB0E-36AE-4F49-B7F9-51FF29A48FD9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28763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00CE7-0DB5-6F41-9257-0701208F5013}" type="datetimeFigureOut">
              <a:rPr lang="it-IT" smtClean="0"/>
              <a:pPr/>
              <a:t>18/06/15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294D8-0BB0-8140-BEDA-45685AB3E1DB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6165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Forest</a:t>
            </a:r>
            <a:r>
              <a:rPr lang="it-IT" baseline="0" dirty="0" smtClean="0"/>
              <a:t> Road and Trentino road Highlighted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294D8-0BB0-8140-BEDA-45685AB3E1DB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97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Like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instance</a:t>
            </a:r>
            <a:r>
              <a:rPr lang="it-IT" baseline="0" dirty="0" smtClean="0"/>
              <a:t> log </a:t>
            </a:r>
            <a:r>
              <a:rPr lang="it-IT" baseline="0" dirty="0" err="1" smtClean="0"/>
              <a:t>carriage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logistic</a:t>
            </a:r>
            <a:r>
              <a:rPr lang="it-IT" baseline="0" dirty="0" smtClean="0"/>
              <a:t>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294D8-0BB0-8140-BEDA-45685AB3E1DB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97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Forest</a:t>
            </a:r>
            <a:r>
              <a:rPr lang="it-IT" baseline="0" dirty="0" smtClean="0"/>
              <a:t> Road and Trentino road Highlighted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294D8-0BB0-8140-BEDA-45685AB3E1DB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97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Forest</a:t>
            </a:r>
            <a:r>
              <a:rPr lang="it-IT" baseline="0" dirty="0" smtClean="0"/>
              <a:t> Road and Trentino road Highlighted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294D8-0BB0-8140-BEDA-45685AB3E1DB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97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Forest</a:t>
            </a:r>
            <a:r>
              <a:rPr lang="it-IT" baseline="0" dirty="0" smtClean="0"/>
              <a:t> Road and Trentino road Highlighted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294D8-0BB0-8140-BEDA-45685AB3E1DB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975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Forest</a:t>
            </a:r>
            <a:r>
              <a:rPr lang="it-IT" baseline="0" dirty="0" smtClean="0"/>
              <a:t> Road and Trentino road Highlighted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294D8-0BB0-8140-BEDA-45685AB3E1DB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975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mtClean="0"/>
              <a:t>Forest</a:t>
            </a:r>
            <a:r>
              <a:rPr lang="it-IT" baseline="0" smtClean="0"/>
              <a:t> Road and Trentino road Highlighted 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294D8-0BB0-8140-BEDA-45685AB3E1DB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975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mtClean="0"/>
              <a:t>Forest</a:t>
            </a:r>
            <a:r>
              <a:rPr lang="it-IT" baseline="0" smtClean="0"/>
              <a:t> Road and Trentino road Highlighted 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294D8-0BB0-8140-BEDA-45685AB3E1DB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97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emf"/><Relationship Id="rId9" Type="http://schemas.openxmlformats.org/officeDocument/2006/relationships/image" Target="../media/image8.wmf"/><Relationship Id="rId10" Type="http://schemas.openxmlformats.org/officeDocument/2006/relationships/image" Target="../media/image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9698" y="6437032"/>
            <a:ext cx="735297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Immagine 21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522" y="6506650"/>
            <a:ext cx="879267" cy="276199"/>
          </a:xfrm>
          <a:prstGeom prst="rect">
            <a:avLst/>
          </a:prstGeom>
        </p:spPr>
      </p:pic>
      <p:pic>
        <p:nvPicPr>
          <p:cNvPr id="21" name="Immagine 20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80" y="6438612"/>
            <a:ext cx="352317" cy="34423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2677" y="6437301"/>
            <a:ext cx="1305574" cy="365125"/>
          </a:xfrm>
        </p:spPr>
        <p:txBody>
          <a:bodyPr/>
          <a:lstStyle/>
          <a:p>
            <a:r>
              <a:rPr lang="it-IT" smtClean="0"/>
              <a:t>Kick-off Meeting  8-9/jan/2014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165" y="91524"/>
            <a:ext cx="7580234" cy="108489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1877" y="1176421"/>
            <a:ext cx="7582522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586" y="88285"/>
            <a:ext cx="7570813" cy="1075609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stile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199699" y="6227064"/>
            <a:ext cx="8658552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Immagine 15" descr="HD:Users:giuseppeconti:Dropbox:i-SCOPE:12 kick-off meeting:agenda:logos:Graphitech_logo.png"/>
          <p:cNvPicPr/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698" y="6470055"/>
            <a:ext cx="356420" cy="320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magine 16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118" y="6514165"/>
            <a:ext cx="841691" cy="24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/>
          <p:cNvPicPr/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793" y="6514165"/>
            <a:ext cx="814401" cy="239950"/>
          </a:xfrm>
          <a:prstGeom prst="rect">
            <a:avLst/>
          </a:prstGeom>
        </p:spPr>
      </p:pic>
      <p:pic>
        <p:nvPicPr>
          <p:cNvPr id="20" name="Kuva 0" descr="mhg_systems_500x238.png"/>
          <p:cNvPicPr/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838" y="6514165"/>
            <a:ext cx="535504" cy="287992"/>
          </a:xfrm>
          <a:prstGeom prst="rect">
            <a:avLst/>
          </a:prstGeom>
        </p:spPr>
      </p:pic>
      <p:pic>
        <p:nvPicPr>
          <p:cNvPr id="23" name="Immagine 22"/>
          <p:cNvPicPr/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71"/>
          <a:stretch/>
        </p:blipFill>
        <p:spPr bwMode="auto">
          <a:xfrm>
            <a:off x="5729488" y="6491217"/>
            <a:ext cx="1240028" cy="22161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4" name="Imagen 1" descr="Descripción: ITENE_logoparaimpresion_rgb"/>
          <p:cNvPicPr/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6453642"/>
            <a:ext cx="481790" cy="32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magine 24" descr="greifenbergteleferiche colore.jpg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300" y="6491217"/>
            <a:ext cx="895188" cy="273268"/>
          </a:xfrm>
          <a:prstGeom prst="rect">
            <a:avLst/>
          </a:prstGeom>
        </p:spPr>
      </p:pic>
      <p:grpSp>
        <p:nvGrpSpPr>
          <p:cNvPr id="28" name="Gruppo 27"/>
          <p:cNvGrpSpPr/>
          <p:nvPr userDrawn="1"/>
        </p:nvGrpSpPr>
        <p:grpSpPr>
          <a:xfrm>
            <a:off x="7935665" y="88285"/>
            <a:ext cx="922586" cy="1225547"/>
            <a:chOff x="5204697" y="1731478"/>
            <a:chExt cx="1213200" cy="1905550"/>
          </a:xfrm>
        </p:grpSpPr>
        <p:pic>
          <p:nvPicPr>
            <p:cNvPr id="15" name="Immagine 14" descr="slope_logo.png"/>
            <p:cNvPicPr>
              <a:picLocks noChangeAspect="1"/>
            </p:cNvPicPr>
            <p:nvPr userDrawn="1"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4975" y="1731478"/>
              <a:ext cx="1212922" cy="1053065"/>
            </a:xfrm>
            <a:prstGeom prst="rect">
              <a:avLst/>
            </a:prstGeom>
          </p:spPr>
        </p:pic>
        <p:pic>
          <p:nvPicPr>
            <p:cNvPr id="27" name="Immagine 26" descr="FP7-gen-RGB.jpg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4697" y="2650148"/>
              <a:ext cx="1213200" cy="986880"/>
            </a:xfrm>
            <a:prstGeom prst="rect">
              <a:avLst/>
            </a:prstGeom>
          </p:spPr>
        </p:pic>
      </p:grpSp>
      <p:pic>
        <p:nvPicPr>
          <p:cNvPr id="3" name="Immagine 2"/>
          <p:cNvPicPr>
            <a:picLocks noChangeAspect="1"/>
          </p:cNvPicPr>
          <p:nvPr userDrawn="1"/>
        </p:nvPicPr>
        <p:blipFill rotWithShape="1">
          <a:blip r:embed="rId13"/>
          <a:srcRect r="55948"/>
          <a:stretch/>
        </p:blipFill>
        <p:spPr>
          <a:xfrm>
            <a:off x="1409700" y="6545915"/>
            <a:ext cx="837256" cy="17818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it-IT" smtClean="0"/>
              <a:t>Kick-off Meeting  8-9/jan/2014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lope.graphitech-projects.com/slope/Slope/Viewer1.1a/" TargetMode="External"/><Relationship Id="rId4" Type="http://schemas.openxmlformats.org/officeDocument/2006/relationships/hyperlink" Target="https://www.youtube.com/watch?v=lG-GjMDiBk8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Raffaele.de.amicis@graphitech.it" TargetMode="Externa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Web3D 2015 18-21/</a:t>
            </a:r>
            <a:r>
              <a:rPr lang="it-IT" dirty="0" err="1" smtClean="0"/>
              <a:t>jun</a:t>
            </a:r>
            <a:r>
              <a:rPr lang="it-IT" dirty="0" smtClean="0"/>
              <a:t>/2015 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93586" y="2438400"/>
            <a:ext cx="8564665" cy="204469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 err="1"/>
              <a:t>WebGL</a:t>
            </a:r>
            <a:r>
              <a:rPr lang="it-IT" sz="4400" dirty="0"/>
              <a:t> </a:t>
            </a:r>
            <a:r>
              <a:rPr lang="it-IT" sz="4400" dirty="0" err="1"/>
              <a:t>virtual</a:t>
            </a:r>
            <a:r>
              <a:rPr lang="it-IT" sz="4400" dirty="0"/>
              <a:t> globe for </a:t>
            </a:r>
            <a:r>
              <a:rPr lang="it-IT" sz="4400" dirty="0" err="1"/>
              <a:t>efficient</a:t>
            </a:r>
            <a:r>
              <a:rPr lang="it-IT" sz="4400" dirty="0"/>
              <a:t> </a:t>
            </a:r>
            <a:r>
              <a:rPr lang="it-IT" sz="4400" dirty="0" err="1"/>
              <a:t>forest</a:t>
            </a:r>
            <a:r>
              <a:rPr lang="it-IT" sz="4400" dirty="0"/>
              <a:t> production planning in</a:t>
            </a:r>
          </a:p>
          <a:p>
            <a:pPr algn="ctr"/>
            <a:r>
              <a:rPr lang="it-IT" sz="4400" dirty="0" err="1"/>
              <a:t>mountainous</a:t>
            </a:r>
            <a:r>
              <a:rPr lang="it-IT" sz="4400" dirty="0"/>
              <a:t> area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343400" y="4660900"/>
            <a:ext cx="320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smtClean="0">
                <a:solidFill>
                  <a:schemeClr val="tx1">
                    <a:alpha val="60000"/>
                  </a:schemeClr>
                </a:solidFill>
              </a:rPr>
              <a:t>Federico Prandi</a:t>
            </a:r>
          </a:p>
          <a:p>
            <a:pPr algn="r"/>
            <a:r>
              <a:rPr lang="it-IT" sz="2400" dirty="0" smtClean="0">
                <a:solidFill>
                  <a:schemeClr val="tx1">
                    <a:alpha val="60000"/>
                  </a:schemeClr>
                </a:solidFill>
              </a:rPr>
              <a:t>Fondazione </a:t>
            </a:r>
            <a:r>
              <a:rPr lang="it-IT" sz="2400" dirty="0" err="1" smtClean="0">
                <a:solidFill>
                  <a:schemeClr val="tx1">
                    <a:alpha val="60000"/>
                  </a:schemeClr>
                </a:solidFill>
              </a:rPr>
              <a:t>Graphitech</a:t>
            </a:r>
            <a:endParaRPr lang="it-IT" sz="24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6" name="Immagine 5" descr="GT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77" y="4660900"/>
            <a:ext cx="855060" cy="8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7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Technical Meeting  19-20-21/jan/2015 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3D Harvesting Planner 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293586" y="1440316"/>
            <a:ext cx="872194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WebGL</a:t>
            </a:r>
            <a:r>
              <a:rPr lang="it-IT" sz="2400" dirty="0" smtClean="0"/>
              <a:t> </a:t>
            </a:r>
            <a:r>
              <a:rPr lang="it-IT" sz="2400" dirty="0" smtClean="0"/>
              <a:t>Based : HTML5 canvas – no need for plugin, run in almost </a:t>
            </a:r>
            <a:r>
              <a:rPr lang="it-IT" sz="2400" dirty="0" err="1" smtClean="0"/>
              <a:t>any</a:t>
            </a:r>
            <a:r>
              <a:rPr lang="it-IT" sz="2400" dirty="0" smtClean="0"/>
              <a:t> </a:t>
            </a:r>
            <a:r>
              <a:rPr lang="it-IT" sz="2400" dirty="0" err="1" smtClean="0"/>
              <a:t>modern</a:t>
            </a:r>
            <a:r>
              <a:rPr lang="it-IT" sz="2400" dirty="0" smtClean="0"/>
              <a:t> </a:t>
            </a:r>
            <a:r>
              <a:rPr lang="it-IT" sz="2400" dirty="0" smtClean="0"/>
              <a:t>browser. </a:t>
            </a:r>
            <a:r>
              <a:rPr lang="it-IT" sz="2400" dirty="0" err="1" smtClean="0"/>
              <a:t>Serving</a:t>
            </a:r>
            <a:r>
              <a:rPr lang="it-IT" sz="2400" dirty="0" smtClean="0"/>
              <a:t> </a:t>
            </a:r>
            <a:r>
              <a:rPr lang="it-IT" sz="2400" dirty="0" smtClean="0"/>
              <a:t>spatial-data through Tile Map Service and Web Map Service </a:t>
            </a:r>
            <a:r>
              <a:rPr lang="it-IT" sz="2400" dirty="0" err="1" smtClean="0"/>
              <a:t>compliant</a:t>
            </a:r>
            <a:r>
              <a:rPr lang="it-IT" sz="2400" dirty="0" smtClean="0"/>
              <a:t> </a:t>
            </a:r>
            <a:r>
              <a:rPr lang="it-IT" sz="2400" dirty="0" smtClean="0"/>
              <a:t>server.</a:t>
            </a:r>
            <a:endParaRPr lang="it-IT" sz="2400" dirty="0" smtClean="0"/>
          </a:p>
        </p:txBody>
      </p:sp>
      <p:pic>
        <p:nvPicPr>
          <p:cNvPr id="4" name="Immagine 3" descr="WMS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750463"/>
            <a:ext cx="6604000" cy="345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5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Technical Meeting  19-20-21/jan/2015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3D Harvesting Planner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368652" y="1478131"/>
            <a:ext cx="8352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Visualization of </a:t>
            </a:r>
            <a:r>
              <a:rPr lang="it-IT" sz="2400" dirty="0" smtClean="0"/>
              <a:t>HR Digital </a:t>
            </a:r>
            <a:r>
              <a:rPr lang="it-IT" sz="2400" dirty="0" err="1" smtClean="0"/>
              <a:t>Surface</a:t>
            </a:r>
            <a:r>
              <a:rPr lang="it-IT" sz="2400" dirty="0" smtClean="0"/>
              <a:t> </a:t>
            </a:r>
            <a:r>
              <a:rPr lang="it-IT" sz="2400" dirty="0" smtClean="0"/>
              <a:t>Model </a:t>
            </a:r>
            <a:r>
              <a:rPr lang="it-IT" sz="2400" dirty="0" err="1" smtClean="0"/>
              <a:t>using</a:t>
            </a:r>
            <a:r>
              <a:rPr lang="it-IT" sz="2400" dirty="0" smtClean="0"/>
              <a:t> (</a:t>
            </a:r>
            <a:r>
              <a:rPr lang="it-IT" sz="2400" dirty="0" err="1" smtClean="0"/>
              <a:t>Multiresolution</a:t>
            </a:r>
            <a:r>
              <a:rPr lang="it-IT" sz="2400" dirty="0" smtClean="0"/>
              <a:t> </a:t>
            </a:r>
            <a:r>
              <a:rPr lang="it-IT" sz="2400" dirty="0" err="1" smtClean="0"/>
              <a:t>terrains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pic>
        <p:nvPicPr>
          <p:cNvPr id="5" name="Immagine 4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5" y="2372629"/>
            <a:ext cx="7225775" cy="378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5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Technical Meeting  19-20-21/jan/2015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3D </a:t>
            </a:r>
            <a:r>
              <a:rPr lang="it-IT" dirty="0"/>
              <a:t>H</a:t>
            </a:r>
            <a:r>
              <a:rPr lang="it-IT" dirty="0" smtClean="0"/>
              <a:t>arvesting Planner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93586" y="1440033"/>
            <a:ext cx="771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Single Tree visualization and </a:t>
            </a:r>
            <a:r>
              <a:rPr lang="it-IT" sz="2400" dirty="0" err="1" smtClean="0"/>
              <a:t>stems</a:t>
            </a:r>
            <a:r>
              <a:rPr lang="it-IT" sz="2400" dirty="0" smtClean="0"/>
              <a:t> </a:t>
            </a:r>
            <a:r>
              <a:rPr lang="it-IT" sz="2400" dirty="0" err="1" smtClean="0"/>
              <a:t>profile</a:t>
            </a:r>
            <a:endParaRPr lang="it-IT" sz="2400" dirty="0"/>
          </a:p>
        </p:txBody>
      </p:sp>
      <p:pic>
        <p:nvPicPr>
          <p:cNvPr id="5" name="Immagine 4" descr="Tre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47" y="2133600"/>
            <a:ext cx="7674340" cy="401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2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Technical Meeting  19-20-21/jan/2015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3D Harvesting Planner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93586" y="1541631"/>
            <a:ext cx="77157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Planning Tools for measurements</a:t>
            </a:r>
            <a:endParaRPr lang="it-IT" dirty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 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User could draw a polygonal area ora a line that will be used to take measurements useful to setup a </a:t>
            </a:r>
            <a:r>
              <a:rPr lang="it-IT" dirty="0" err="1" smtClean="0"/>
              <a:t>landing</a:t>
            </a:r>
            <a:r>
              <a:rPr lang="it-IT" dirty="0" smtClean="0"/>
              <a:t> zone or </a:t>
            </a:r>
            <a:r>
              <a:rPr lang="it-IT" dirty="0" err="1" smtClean="0"/>
              <a:t>any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operational</a:t>
            </a:r>
            <a:r>
              <a:rPr lang="it-IT" dirty="0" smtClean="0"/>
              <a:t> area </a:t>
            </a:r>
            <a:endParaRPr lang="it-IT" dirty="0"/>
          </a:p>
        </p:txBody>
      </p:sp>
      <p:pic>
        <p:nvPicPr>
          <p:cNvPr id="6146" name="Picture 2" descr="C:\Developer\Slopescreenshoot\Slope\DrawAre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24" y="1978712"/>
            <a:ext cx="4279002" cy="268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eveloper\Slopescreenshoot\Slope\Drawline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93" y="1981612"/>
            <a:ext cx="4269744" cy="267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23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Technical Meeting  19-20-21/jan/2015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3D </a:t>
            </a:r>
            <a:r>
              <a:rPr lang="it-IT" dirty="0"/>
              <a:t>H</a:t>
            </a:r>
            <a:r>
              <a:rPr lang="it-IT" dirty="0" smtClean="0"/>
              <a:t>arvesting Planner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93586" y="1541631"/>
            <a:ext cx="77157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Cableway</a:t>
            </a:r>
            <a:r>
              <a:rPr lang="it-IT" dirty="0" smtClean="0"/>
              <a:t> </a:t>
            </a:r>
            <a:r>
              <a:rPr lang="it-IT" dirty="0" err="1" smtClean="0"/>
              <a:t>positioning</a:t>
            </a:r>
            <a:r>
              <a:rPr lang="it-IT" dirty="0" smtClean="0"/>
              <a:t> </a:t>
            </a:r>
            <a:r>
              <a:rPr lang="it-IT" dirty="0" err="1" smtClean="0"/>
              <a:t>simulation</a:t>
            </a:r>
            <a:r>
              <a:rPr lang="it-IT" dirty="0" smtClean="0"/>
              <a:t> and </a:t>
            </a:r>
            <a:r>
              <a:rPr lang="it-IT" dirty="0" err="1" smtClean="0"/>
              <a:t>cable</a:t>
            </a:r>
            <a:r>
              <a:rPr lang="it-IT" dirty="0" smtClean="0"/>
              <a:t> </a:t>
            </a:r>
            <a:r>
              <a:rPr lang="it-IT" dirty="0" err="1" smtClean="0"/>
              <a:t>crane</a:t>
            </a:r>
            <a:r>
              <a:rPr lang="it-IT" dirty="0" smtClean="0"/>
              <a:t> </a:t>
            </a:r>
            <a:r>
              <a:rPr lang="it-IT" dirty="0" err="1" smtClean="0"/>
              <a:t>following</a:t>
            </a:r>
            <a:r>
              <a:rPr lang="it-IT" dirty="0" smtClean="0"/>
              <a:t> </a:t>
            </a:r>
            <a:r>
              <a:rPr lang="it-IT" dirty="0" err="1" smtClean="0"/>
              <a:t>Greifenberg</a:t>
            </a:r>
            <a:r>
              <a:rPr lang="it-IT" dirty="0" smtClean="0"/>
              <a:t> </a:t>
            </a:r>
            <a:r>
              <a:rPr lang="it-IT" dirty="0" err="1" smtClean="0"/>
              <a:t>guidelines</a:t>
            </a:r>
            <a:r>
              <a:rPr lang="it-IT" dirty="0" smtClean="0"/>
              <a:t> and </a:t>
            </a:r>
            <a:r>
              <a:rPr lang="it-IT" dirty="0" err="1" smtClean="0"/>
              <a:t>suggestion</a:t>
            </a:r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733" y="2460744"/>
            <a:ext cx="4507963" cy="2253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l="20510"/>
          <a:stretch>
            <a:fillRect/>
          </a:stretch>
        </p:blipFill>
        <p:spPr>
          <a:xfrm>
            <a:off x="293586" y="2507254"/>
            <a:ext cx="2991028" cy="2822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 r="13874" b="22123"/>
          <a:stretch>
            <a:fillRect/>
          </a:stretch>
        </p:blipFill>
        <p:spPr>
          <a:xfrm>
            <a:off x="3036443" y="3752619"/>
            <a:ext cx="2905058" cy="19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4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Technical Meeting  19-20-21/jan/2015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3D Harvesting Planner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93586" y="1541631"/>
            <a:ext cx="7715723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 smtClean="0"/>
          </a:p>
          <a:p>
            <a:pPr>
              <a:buFont typeface="Arial"/>
              <a:buChar char="•"/>
            </a:pPr>
            <a:r>
              <a:rPr lang="it-IT" sz="2400" dirty="0" smtClean="0"/>
              <a:t> </a:t>
            </a:r>
            <a:r>
              <a:rPr lang="it-IT" sz="2400" dirty="0" err="1" smtClean="0"/>
              <a:t>Typology</a:t>
            </a:r>
            <a:r>
              <a:rPr lang="it-IT" sz="2400" dirty="0" smtClean="0"/>
              <a:t> of </a:t>
            </a:r>
            <a:r>
              <a:rPr lang="it-IT" sz="2400" dirty="0" err="1" smtClean="0"/>
              <a:t>Cableway</a:t>
            </a:r>
            <a:r>
              <a:rPr lang="it-IT" sz="2400" dirty="0" smtClean="0"/>
              <a:t> </a:t>
            </a:r>
            <a:r>
              <a:rPr lang="it-IT" sz="2400" dirty="0" err="1" smtClean="0"/>
              <a:t>used</a:t>
            </a:r>
            <a:r>
              <a:rPr lang="it-IT" sz="2400" dirty="0" smtClean="0"/>
              <a:t> by </a:t>
            </a:r>
            <a:r>
              <a:rPr lang="it-IT" sz="2400" dirty="0" smtClean="0"/>
              <a:t>in </a:t>
            </a:r>
            <a:r>
              <a:rPr lang="it-IT" sz="2400" dirty="0" smtClean="0"/>
              <a:t>alpine/</a:t>
            </a:r>
            <a:r>
              <a:rPr lang="it-IT" sz="2400" dirty="0" err="1" smtClean="0"/>
              <a:t>mountainuous</a:t>
            </a:r>
            <a:r>
              <a:rPr lang="it-IT" sz="2400" dirty="0" smtClean="0"/>
              <a:t> scenario </a:t>
            </a:r>
          </a:p>
          <a:p>
            <a:pPr>
              <a:buFont typeface="Arial"/>
              <a:buChar char="•"/>
            </a:pPr>
            <a:endParaRPr lang="it-IT" sz="2400" dirty="0" smtClean="0"/>
          </a:p>
          <a:p>
            <a:pPr>
              <a:buFont typeface="Arial"/>
              <a:buChar char="•"/>
            </a:pPr>
            <a:r>
              <a:rPr lang="it-IT" sz="2400" dirty="0" smtClean="0"/>
              <a:t> </a:t>
            </a:r>
            <a:r>
              <a:rPr lang="it-IT" sz="2400" dirty="0" err="1" smtClean="0"/>
              <a:t>Operational</a:t>
            </a:r>
            <a:r>
              <a:rPr lang="it-IT" sz="2400" dirty="0" smtClean="0"/>
              <a:t> lane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carriage</a:t>
            </a:r>
            <a:r>
              <a:rPr lang="it-IT" sz="2400" dirty="0" smtClean="0"/>
              <a:t>/lifting</a:t>
            </a:r>
          </a:p>
          <a:p>
            <a:pPr>
              <a:buFont typeface="Arial"/>
              <a:buChar char="•"/>
            </a:pPr>
            <a:endParaRPr lang="it-IT" sz="2400" dirty="0" smtClean="0"/>
          </a:p>
          <a:p>
            <a:pPr>
              <a:buFont typeface="Arial"/>
              <a:buChar char="•"/>
            </a:pPr>
            <a:r>
              <a:rPr lang="it-IT" sz="2400" dirty="0" smtClean="0"/>
              <a:t> </a:t>
            </a:r>
            <a:r>
              <a:rPr lang="it-IT" sz="2400" dirty="0" err="1" smtClean="0"/>
              <a:t>Catenary</a:t>
            </a:r>
            <a:r>
              <a:rPr lang="it-IT" sz="2400" dirty="0" smtClean="0"/>
              <a:t> </a:t>
            </a:r>
            <a:r>
              <a:rPr lang="it-IT" sz="2400" dirty="0" err="1" smtClean="0"/>
              <a:t>Simulation</a:t>
            </a:r>
            <a:endParaRPr lang="it-IT" sz="2400" dirty="0" smtClean="0"/>
          </a:p>
          <a:p>
            <a:pPr>
              <a:buFont typeface="Arial"/>
              <a:buChar char="•"/>
            </a:pPr>
            <a:endParaRPr lang="it-IT" sz="2400" dirty="0" smtClean="0"/>
          </a:p>
          <a:p>
            <a:pPr>
              <a:buFont typeface="Arial"/>
              <a:buChar char="•"/>
            </a:pPr>
            <a:r>
              <a:rPr lang="it-IT" sz="2400" dirty="0" smtClean="0"/>
              <a:t> </a:t>
            </a:r>
            <a:r>
              <a:rPr lang="it-IT" sz="2400" dirty="0" err="1" smtClean="0"/>
              <a:t>Constrains</a:t>
            </a:r>
            <a:r>
              <a:rPr lang="it-IT" sz="2400" dirty="0" smtClean="0"/>
              <a:t> on </a:t>
            </a:r>
            <a:r>
              <a:rPr lang="it-IT" sz="2400" dirty="0" err="1" smtClean="0"/>
              <a:t>real</a:t>
            </a:r>
            <a:r>
              <a:rPr lang="it-IT" sz="2400" dirty="0" smtClean="0"/>
              <a:t> </a:t>
            </a:r>
            <a:r>
              <a:rPr lang="it-IT" sz="2400" dirty="0" err="1" smtClean="0"/>
              <a:t>operational</a:t>
            </a:r>
            <a:r>
              <a:rPr lang="it-IT" sz="2400" dirty="0" smtClean="0"/>
              <a:t> scenario </a:t>
            </a:r>
            <a:r>
              <a:rPr lang="it-IT" sz="2400" dirty="0" err="1" smtClean="0"/>
              <a:t>for</a:t>
            </a:r>
            <a:r>
              <a:rPr lang="it-IT" sz="2400" dirty="0" smtClean="0"/>
              <a:t> </a:t>
            </a:r>
            <a:r>
              <a:rPr lang="it-IT" sz="2400" dirty="0" err="1" smtClean="0"/>
              <a:t>cableway</a:t>
            </a:r>
            <a:r>
              <a:rPr lang="it-IT" sz="2400" dirty="0" smtClean="0"/>
              <a:t> </a:t>
            </a:r>
            <a:r>
              <a:rPr lang="it-IT" sz="2400" dirty="0" err="1" smtClean="0"/>
              <a:t>construction</a:t>
            </a:r>
            <a:r>
              <a:rPr lang="it-IT" sz="2400" dirty="0" smtClean="0"/>
              <a:t>   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494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Technical Meeting  19-20-21/jan/2015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3D Harvesting Planner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293586" y="1372301"/>
            <a:ext cx="771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Cable </a:t>
            </a:r>
            <a:r>
              <a:rPr lang="it-IT" sz="2400" dirty="0" err="1" smtClean="0"/>
              <a:t>Crane</a:t>
            </a:r>
            <a:r>
              <a:rPr lang="it-IT" sz="2400" dirty="0" smtClean="0"/>
              <a:t> Setup </a:t>
            </a:r>
            <a:r>
              <a:rPr lang="it-IT" sz="2400" dirty="0" err="1" smtClean="0"/>
              <a:t>Simulation</a:t>
            </a:r>
            <a:endParaRPr lang="it-IT" sz="2400" dirty="0" smtClean="0"/>
          </a:p>
        </p:txBody>
      </p:sp>
      <p:pic>
        <p:nvPicPr>
          <p:cNvPr id="5" name="Immagine 4" descr="Cable Cra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9" y="1833966"/>
            <a:ext cx="8043333" cy="421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4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Technical Meeting  19-20-21/jan/2015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3D Harvesting Planner</a:t>
            </a:r>
            <a:endParaRPr lang="it-IT" dirty="0"/>
          </a:p>
        </p:txBody>
      </p:sp>
      <p:pic>
        <p:nvPicPr>
          <p:cNvPr id="5" name="Immagine 4" descr="teleferica dopp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1978400"/>
            <a:ext cx="7433733" cy="418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3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Technical Meeting  19-20-21/jan/2015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Conclusion</a:t>
            </a:r>
            <a:r>
              <a:rPr lang="it-IT" dirty="0" smtClean="0"/>
              <a:t> and Future </a:t>
            </a:r>
            <a:r>
              <a:rPr lang="it-IT" dirty="0" err="1" smtClean="0"/>
              <a:t>works</a:t>
            </a:r>
            <a:endParaRPr lang="it-IT" dirty="0"/>
          </a:p>
        </p:txBody>
      </p:sp>
      <p:sp>
        <p:nvSpPr>
          <p:cNvPr id="9" name="TextBox 3"/>
          <p:cNvSpPr txBox="1"/>
          <p:nvPr/>
        </p:nvSpPr>
        <p:spPr>
          <a:xfrm>
            <a:off x="293586" y="1541631"/>
            <a:ext cx="7715723" cy="7017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 smtClean="0"/>
          </a:p>
          <a:p>
            <a:pPr>
              <a:buFont typeface="Arial"/>
              <a:buChar char="•"/>
            </a:pPr>
            <a:r>
              <a:rPr lang="it-IT" sz="2400" dirty="0" smtClean="0"/>
              <a:t> </a:t>
            </a:r>
            <a:r>
              <a:rPr lang="it-IT" sz="2400" dirty="0" smtClean="0"/>
              <a:t>  </a:t>
            </a:r>
            <a:r>
              <a:rPr lang="it-IT" sz="2400" dirty="0" err="1" smtClean="0"/>
              <a:t>Tool</a:t>
            </a:r>
            <a:r>
              <a:rPr lang="it-IT" sz="2400" dirty="0" smtClean="0"/>
              <a:t> for </a:t>
            </a:r>
            <a:r>
              <a:rPr lang="it-IT" sz="2400" dirty="0" err="1" smtClean="0"/>
              <a:t>visualizing</a:t>
            </a:r>
            <a:r>
              <a:rPr lang="it-IT" sz="2400" dirty="0" smtClean="0"/>
              <a:t> and planning </a:t>
            </a:r>
            <a:r>
              <a:rPr lang="it-IT" sz="2400" dirty="0" err="1" smtClean="0"/>
              <a:t>marking</a:t>
            </a:r>
            <a:r>
              <a:rPr lang="it-IT" sz="2400" dirty="0" smtClean="0"/>
              <a:t> and </a:t>
            </a:r>
            <a:r>
              <a:rPr lang="it-IT" sz="2400" dirty="0" err="1" smtClean="0"/>
              <a:t>harvesting</a:t>
            </a:r>
            <a:r>
              <a:rPr lang="it-IT" sz="2400" dirty="0" smtClean="0"/>
              <a:t> </a:t>
            </a:r>
            <a:r>
              <a:rPr lang="it-IT" sz="2400" dirty="0" err="1" smtClean="0"/>
              <a:t>operation</a:t>
            </a:r>
            <a:r>
              <a:rPr lang="it-IT" sz="2400" dirty="0" smtClean="0"/>
              <a:t> on mountain </a:t>
            </a:r>
            <a:r>
              <a:rPr lang="it-IT" sz="2400" dirty="0" err="1" smtClean="0"/>
              <a:t>forests</a:t>
            </a:r>
            <a:r>
              <a:rPr lang="it-IT" sz="2400" dirty="0"/>
              <a:t>.</a:t>
            </a:r>
            <a:r>
              <a:rPr lang="it-IT" sz="2400" dirty="0" smtClean="0"/>
              <a:t> </a:t>
            </a:r>
            <a:endParaRPr lang="it-IT" sz="2400" dirty="0" smtClean="0"/>
          </a:p>
          <a:p>
            <a:pPr>
              <a:buFont typeface="Arial"/>
              <a:buChar char="•"/>
            </a:pPr>
            <a:endParaRPr lang="it-IT" sz="2400" dirty="0" smtClean="0"/>
          </a:p>
          <a:p>
            <a:pPr>
              <a:buFont typeface="Arial"/>
              <a:buChar char="•"/>
            </a:pPr>
            <a:r>
              <a:rPr lang="it-IT" sz="2400" dirty="0" smtClean="0"/>
              <a:t> </a:t>
            </a:r>
            <a:r>
              <a:rPr lang="it-IT" sz="2400" dirty="0" smtClean="0"/>
              <a:t>Web </a:t>
            </a:r>
            <a:r>
              <a:rPr lang="it-IT" sz="2400" dirty="0" err="1" smtClean="0"/>
              <a:t>based</a:t>
            </a:r>
            <a:r>
              <a:rPr lang="it-IT" sz="2400" dirty="0" smtClean="0"/>
              <a:t> and SOA </a:t>
            </a:r>
            <a:r>
              <a:rPr lang="it-IT" sz="2400" dirty="0" err="1" smtClean="0"/>
              <a:t>system</a:t>
            </a:r>
            <a:endParaRPr lang="it-IT" sz="2400" dirty="0" smtClean="0"/>
          </a:p>
          <a:p>
            <a:pPr>
              <a:buFont typeface="Arial"/>
              <a:buChar char="•"/>
            </a:pPr>
            <a:endParaRPr lang="it-IT" sz="2400" dirty="0" smtClean="0"/>
          </a:p>
          <a:p>
            <a:pPr>
              <a:buFont typeface="Arial"/>
              <a:buChar char="•"/>
            </a:pPr>
            <a:r>
              <a:rPr lang="it-IT" sz="2400" dirty="0" smtClean="0"/>
              <a:t> </a:t>
            </a:r>
            <a:r>
              <a:rPr lang="it-IT" sz="2400" dirty="0" err="1" smtClean="0"/>
              <a:t>Deploy</a:t>
            </a:r>
            <a:r>
              <a:rPr lang="it-IT" sz="2400" dirty="0" smtClean="0"/>
              <a:t> the </a:t>
            </a:r>
            <a:r>
              <a:rPr lang="it-IT" sz="2400" dirty="0" err="1" smtClean="0"/>
              <a:t>services</a:t>
            </a:r>
            <a:r>
              <a:rPr lang="it-IT" sz="2400" dirty="0" smtClean="0"/>
              <a:t> to </a:t>
            </a:r>
            <a:r>
              <a:rPr lang="it-IT" sz="2400" dirty="0" err="1" smtClean="0"/>
              <a:t>query</a:t>
            </a:r>
            <a:r>
              <a:rPr lang="it-IT" sz="2400" dirty="0" smtClean="0"/>
              <a:t> the </a:t>
            </a:r>
            <a:r>
              <a:rPr lang="it-IT" sz="2400" dirty="0" err="1" smtClean="0"/>
              <a:t>Forest</a:t>
            </a:r>
            <a:r>
              <a:rPr lang="it-IT" sz="2400" dirty="0" smtClean="0"/>
              <a:t> Information </a:t>
            </a:r>
            <a:r>
              <a:rPr lang="it-IT" sz="2400" dirty="0" err="1" smtClean="0"/>
              <a:t>system</a:t>
            </a:r>
            <a:endParaRPr lang="it-IT" sz="2400" dirty="0" smtClean="0"/>
          </a:p>
          <a:p>
            <a:pPr>
              <a:buFont typeface="Arial"/>
              <a:buChar char="•"/>
            </a:pPr>
            <a:endParaRPr lang="it-IT" sz="2400" dirty="0" smtClean="0"/>
          </a:p>
          <a:p>
            <a:pPr>
              <a:buFont typeface="Arial"/>
              <a:buChar char="•"/>
            </a:pPr>
            <a:r>
              <a:rPr lang="it-IT" sz="2400" dirty="0" smtClean="0"/>
              <a:t> </a:t>
            </a:r>
            <a:r>
              <a:rPr lang="it-IT" sz="2400" dirty="0" smtClean="0"/>
              <a:t>Reporting </a:t>
            </a:r>
            <a:r>
              <a:rPr lang="it-IT" sz="2400" dirty="0" err="1" smtClean="0"/>
              <a:t>functionalities</a:t>
            </a:r>
            <a:endParaRPr lang="it-IT" sz="2400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8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/>
              <a:t>Technical Meeting  19-20-21/jan/2015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Demo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25450" y="2374900"/>
            <a:ext cx="1435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hlinkClick r:id="rId3"/>
              </a:rPr>
              <a:t>Demo</a:t>
            </a:r>
            <a:endParaRPr lang="it-IT" sz="4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25450" y="3854966"/>
            <a:ext cx="1388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hlinkClick r:id="rId4"/>
              </a:rPr>
              <a:t>Video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6385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err="1" smtClean="0"/>
              <a:t>Technical</a:t>
            </a:r>
            <a:r>
              <a:rPr lang="it-IT" dirty="0" smtClean="0"/>
              <a:t> Meeting  19-20-21/</a:t>
            </a:r>
            <a:r>
              <a:rPr lang="it-IT" dirty="0" err="1" smtClean="0"/>
              <a:t>jan</a:t>
            </a:r>
            <a:r>
              <a:rPr lang="it-IT" dirty="0" smtClean="0"/>
              <a:t>/2015 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80999" y="1700910"/>
            <a:ext cx="84153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err="1">
                <a:solidFill>
                  <a:schemeClr val="tx1">
                    <a:alpha val="60000"/>
                  </a:schemeClr>
                </a:solidFill>
              </a:rPr>
              <a:t>Introduction</a:t>
            </a:r>
            <a:endParaRPr lang="it-IT" sz="2400" dirty="0">
              <a:solidFill>
                <a:schemeClr val="tx1">
                  <a:alpha val="6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endParaRPr lang="it-IT" sz="2400" dirty="0">
              <a:solidFill>
                <a:schemeClr val="tx1">
                  <a:alpha val="6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>
                <a:solidFill>
                  <a:schemeClr val="tx1">
                    <a:alpha val="60000"/>
                  </a:schemeClr>
                </a:solidFill>
              </a:rPr>
              <a:t>Goal</a:t>
            </a:r>
          </a:p>
          <a:p>
            <a:pPr marL="342900" indent="-342900">
              <a:buFont typeface="Arial"/>
              <a:buChar char="•"/>
            </a:pPr>
            <a:endParaRPr lang="it-IT" sz="2400" dirty="0">
              <a:solidFill>
                <a:schemeClr val="tx1">
                  <a:alpha val="6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>
                <a:solidFill>
                  <a:schemeClr val="tx1">
                    <a:alpha val="60000"/>
                  </a:schemeClr>
                </a:solidFill>
              </a:rPr>
              <a:t>System Architecture</a:t>
            </a:r>
          </a:p>
          <a:p>
            <a:pPr marL="342900" indent="-342900">
              <a:buFont typeface="Arial"/>
              <a:buChar char="•"/>
            </a:pPr>
            <a:endParaRPr lang="it-IT" sz="2400" dirty="0">
              <a:solidFill>
                <a:schemeClr val="tx1">
                  <a:alpha val="6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>
                <a:solidFill>
                  <a:schemeClr val="tx1">
                    <a:alpha val="60000"/>
                  </a:schemeClr>
                </a:solidFill>
              </a:rPr>
              <a:t>Technology </a:t>
            </a:r>
            <a:r>
              <a:rPr lang="it-IT" sz="2400" dirty="0" err="1">
                <a:solidFill>
                  <a:schemeClr val="tx1">
                    <a:alpha val="60000"/>
                  </a:schemeClr>
                </a:solidFill>
              </a:rPr>
              <a:t>overview</a:t>
            </a:r>
            <a:r>
              <a:rPr lang="it-IT" sz="2400" dirty="0">
                <a:solidFill>
                  <a:schemeClr val="tx1">
                    <a:alpha val="60000"/>
                  </a:schemeClr>
                </a:solidFill>
              </a:rPr>
              <a:t> and </a:t>
            </a:r>
            <a:r>
              <a:rPr lang="it-IT" sz="2400" dirty="0" err="1">
                <a:solidFill>
                  <a:schemeClr val="tx1">
                    <a:alpha val="60000"/>
                  </a:schemeClr>
                </a:solidFill>
              </a:rPr>
              <a:t>features</a:t>
            </a:r>
            <a:endParaRPr lang="it-IT" sz="2400" dirty="0">
              <a:solidFill>
                <a:schemeClr val="tx1">
                  <a:alpha val="6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endParaRPr lang="it-IT" sz="2400" dirty="0">
              <a:solidFill>
                <a:schemeClr val="tx1">
                  <a:alpha val="60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>
                <a:solidFill>
                  <a:schemeClr val="tx1">
                    <a:alpha val="60000"/>
                  </a:schemeClr>
                </a:solidFill>
              </a:rPr>
              <a:t>3D web client Live demo</a:t>
            </a:r>
          </a:p>
          <a:p>
            <a:endParaRPr lang="it-IT" dirty="0"/>
          </a:p>
          <a:p>
            <a:endParaRPr lang="it-IT" dirty="0" smtClean="0"/>
          </a:p>
        </p:txBody>
      </p:sp>
      <p:sp>
        <p:nvSpPr>
          <p:cNvPr id="5" name="Titolo 4"/>
          <p:cNvSpPr txBox="1">
            <a:spLocks noGrp="1"/>
          </p:cNvSpPr>
          <p:nvPr>
            <p:ph type="ctrTitle"/>
          </p:nvPr>
        </p:nvSpPr>
        <p:spPr>
          <a:xfrm>
            <a:off x="293586" y="487641"/>
            <a:ext cx="7570813" cy="676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Outlook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71048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err="1" smtClean="0"/>
              <a:t>Technical</a:t>
            </a:r>
            <a:r>
              <a:rPr lang="it-IT" dirty="0" smtClean="0"/>
              <a:t> Meeting  19-20-21/</a:t>
            </a:r>
            <a:r>
              <a:rPr lang="it-IT" dirty="0" err="1" smtClean="0"/>
              <a:t>jan</a:t>
            </a:r>
            <a:r>
              <a:rPr lang="it-IT" dirty="0" smtClean="0"/>
              <a:t>/2015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Thank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r>
              <a:rPr lang="it-IT" dirty="0" smtClean="0"/>
              <a:t> for </a:t>
            </a:r>
            <a:r>
              <a:rPr lang="it-IT" dirty="0" err="1" smtClean="0"/>
              <a:t>your</a:t>
            </a:r>
            <a:r>
              <a:rPr lang="it-IT" dirty="0" smtClean="0"/>
              <a:t> </a:t>
            </a:r>
            <a:r>
              <a:rPr lang="it-IT" dirty="0" err="1" smtClean="0"/>
              <a:t>attention</a:t>
            </a:r>
            <a:endParaRPr lang="it-IT" dirty="0"/>
          </a:p>
        </p:txBody>
      </p:sp>
      <p:sp>
        <p:nvSpPr>
          <p:cNvPr id="4" name="TextBox 3"/>
          <p:cNvSpPr txBox="1"/>
          <p:nvPr/>
        </p:nvSpPr>
        <p:spPr>
          <a:xfrm>
            <a:off x="548640" y="1815737"/>
            <a:ext cx="80336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cap="small" dirty="0" smtClean="0">
                <a:latin typeface="Trebuchet MS" panose="020B0603020202020204" pitchFamily="34" charset="0"/>
              </a:rPr>
              <a:t>Federico Prandi</a:t>
            </a:r>
          </a:p>
          <a:p>
            <a:endParaRPr lang="it-IT" sz="2400" b="1" cap="small" dirty="0">
              <a:latin typeface="Trebuchet MS" panose="020B0603020202020204" pitchFamily="34" charset="0"/>
            </a:endParaRPr>
          </a:p>
          <a:p>
            <a:r>
              <a:rPr lang="it-IT" dirty="0" smtClean="0">
                <a:hlinkClick r:id="rId2"/>
              </a:rPr>
              <a:t>federico.prandi@graphitech.it</a:t>
            </a:r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Fondazione </a:t>
            </a:r>
            <a:r>
              <a:rPr lang="it-IT" dirty="0" err="1"/>
              <a:t>Graphitech</a:t>
            </a:r>
            <a:endParaRPr lang="it-IT" dirty="0"/>
          </a:p>
          <a:p>
            <a:r>
              <a:rPr lang="it-IT" dirty="0"/>
              <a:t>Via Alla Cascata 56C</a:t>
            </a:r>
          </a:p>
          <a:p>
            <a:r>
              <a:rPr lang="it-IT" dirty="0"/>
              <a:t>38123 Trento (ITALY)</a:t>
            </a:r>
          </a:p>
          <a:p>
            <a:endParaRPr lang="it-IT" dirty="0"/>
          </a:p>
          <a:p>
            <a:r>
              <a:rPr lang="it-IT" dirty="0" smtClean="0"/>
              <a:t>Phone: </a:t>
            </a:r>
            <a:r>
              <a:rPr lang="it-IT" dirty="0"/>
              <a:t>+39 </a:t>
            </a:r>
            <a:r>
              <a:rPr lang="it-IT" dirty="0" smtClean="0"/>
              <a:t>0461.283393</a:t>
            </a:r>
            <a:endParaRPr lang="it-IT" dirty="0"/>
          </a:p>
          <a:p>
            <a:r>
              <a:rPr lang="it-IT" dirty="0"/>
              <a:t>Fax: +39 </a:t>
            </a:r>
            <a:r>
              <a:rPr lang="it-IT" dirty="0" smtClean="0"/>
              <a:t>0461.283398</a:t>
            </a:r>
            <a:endParaRPr lang="it-IT" dirty="0"/>
          </a:p>
        </p:txBody>
      </p:sp>
      <p:pic>
        <p:nvPicPr>
          <p:cNvPr id="5" name="Picture 2" descr="\\SERV-ONE\Multimedia\-= Pictures =-\_ Logos\Logos-GraphiTech\logo_51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3886" y="1815737"/>
            <a:ext cx="1560513" cy="1560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17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Kick-off Meeting  8-9/jan/2014 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Introduction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" y="14227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Forest</a:t>
            </a:r>
            <a:r>
              <a:rPr lang="it-IT" sz="2400" dirty="0"/>
              <a:t> </a:t>
            </a:r>
            <a:r>
              <a:rPr lang="it-IT" sz="2400" dirty="0" smtClean="0"/>
              <a:t>in </a:t>
            </a:r>
            <a:r>
              <a:rPr lang="it-IT" sz="2400" dirty="0" err="1"/>
              <a:t>mountainous</a:t>
            </a:r>
            <a:r>
              <a:rPr lang="it-IT" sz="2400" dirty="0"/>
              <a:t> </a:t>
            </a:r>
            <a:r>
              <a:rPr lang="it-IT" sz="2400" dirty="0" err="1"/>
              <a:t>areas</a:t>
            </a:r>
            <a:r>
              <a:rPr lang="it-IT" sz="2400" dirty="0"/>
              <a:t> </a:t>
            </a:r>
            <a:r>
              <a:rPr lang="it-IT" sz="2400" dirty="0" smtClean="0"/>
              <a:t>are the </a:t>
            </a:r>
            <a:r>
              <a:rPr lang="it-IT" sz="2400" dirty="0"/>
              <a:t>23% of the </a:t>
            </a:r>
            <a:r>
              <a:rPr lang="it-IT" sz="2400" dirty="0" err="1"/>
              <a:t>total</a:t>
            </a:r>
            <a:r>
              <a:rPr lang="it-IT" sz="2400" dirty="0"/>
              <a:t> </a:t>
            </a:r>
            <a:r>
              <a:rPr lang="it-IT" sz="2400" dirty="0" smtClean="0"/>
              <a:t>Earth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586" y="2006600"/>
            <a:ext cx="6800226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0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Kick-off Meeting  8-9/jan/2014 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Introduction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452533" y="1964267"/>
            <a:ext cx="34057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SLOPE </a:t>
            </a:r>
            <a:r>
              <a:rPr lang="it-IT" sz="2400" dirty="0" err="1" smtClean="0"/>
              <a:t>project</a:t>
            </a:r>
            <a:r>
              <a:rPr lang="it-IT" sz="2400" dirty="0" smtClean="0"/>
              <a:t> </a:t>
            </a:r>
            <a:r>
              <a:rPr lang="it-IT" sz="2400" dirty="0" err="1" smtClean="0"/>
              <a:t>aims</a:t>
            </a:r>
            <a:r>
              <a:rPr lang="it-IT" sz="2400" dirty="0" smtClean="0"/>
              <a:t> to </a:t>
            </a:r>
            <a:r>
              <a:rPr lang="it-IT" sz="2400" dirty="0" err="1" smtClean="0"/>
              <a:t>optimize</a:t>
            </a:r>
            <a:r>
              <a:rPr lang="it-IT" sz="2400" dirty="0" smtClean="0"/>
              <a:t>  </a:t>
            </a:r>
            <a:r>
              <a:rPr lang="it-IT" sz="2400" dirty="0" err="1"/>
              <a:t>forest</a:t>
            </a:r>
            <a:r>
              <a:rPr lang="it-IT" sz="2400" dirty="0"/>
              <a:t> </a:t>
            </a:r>
            <a:r>
              <a:rPr lang="it-IT" sz="2400" dirty="0" smtClean="0"/>
              <a:t>production building </a:t>
            </a:r>
            <a:r>
              <a:rPr lang="it-IT" sz="2400" dirty="0"/>
              <a:t>a 3D </a:t>
            </a:r>
            <a:r>
              <a:rPr lang="it-IT" sz="2400" dirty="0" err="1"/>
              <a:t>forest</a:t>
            </a:r>
            <a:r>
              <a:rPr lang="it-IT" sz="2400" dirty="0"/>
              <a:t> model to </a:t>
            </a:r>
            <a:r>
              <a:rPr lang="it-IT" sz="2400" dirty="0" err="1"/>
              <a:t>support</a:t>
            </a:r>
            <a:r>
              <a:rPr lang="it-IT" sz="2400" dirty="0"/>
              <a:t> the </a:t>
            </a:r>
            <a:r>
              <a:rPr lang="it-IT" sz="2400" dirty="0" err="1"/>
              <a:t>entire</a:t>
            </a:r>
            <a:r>
              <a:rPr lang="it-IT" sz="2400" dirty="0"/>
              <a:t> </a:t>
            </a:r>
            <a:r>
              <a:rPr lang="it-IT" sz="2400" dirty="0" err="1"/>
              <a:t>wood</a:t>
            </a:r>
            <a:endParaRPr lang="it-IT" sz="2400" dirty="0"/>
          </a:p>
          <a:p>
            <a:r>
              <a:rPr lang="it-IT" sz="2400" dirty="0" err="1"/>
              <a:t>process</a:t>
            </a:r>
            <a:r>
              <a:rPr lang="it-IT" sz="2400" dirty="0"/>
              <a:t>, from </a:t>
            </a:r>
            <a:r>
              <a:rPr lang="it-IT" sz="2400" dirty="0" err="1"/>
              <a:t>tree</a:t>
            </a:r>
            <a:r>
              <a:rPr lang="it-IT" sz="2400" dirty="0"/>
              <a:t> RFID </a:t>
            </a:r>
            <a:r>
              <a:rPr lang="it-IT" sz="2400" dirty="0" err="1"/>
              <a:t>tagging</a:t>
            </a:r>
            <a:r>
              <a:rPr lang="it-IT" sz="2400" dirty="0"/>
              <a:t> to </a:t>
            </a:r>
            <a:r>
              <a:rPr lang="it-IT" sz="2400" dirty="0" err="1"/>
              <a:t>cut</a:t>
            </a:r>
            <a:r>
              <a:rPr lang="it-IT" sz="2400" dirty="0"/>
              <a:t> and </a:t>
            </a:r>
            <a:r>
              <a:rPr lang="it-IT" sz="2400" dirty="0" err="1"/>
              <a:t>debranched</a:t>
            </a:r>
            <a:r>
              <a:rPr lang="it-IT" sz="2400" dirty="0"/>
              <a:t> </a:t>
            </a:r>
            <a:r>
              <a:rPr lang="it-IT" sz="2400" dirty="0" err="1"/>
              <a:t>logs</a:t>
            </a:r>
            <a:r>
              <a:rPr lang="it-IT" sz="2400" dirty="0"/>
              <a:t> ready for the </a:t>
            </a:r>
            <a:r>
              <a:rPr lang="it-IT" sz="2400" dirty="0" err="1"/>
              <a:t>sawmills</a:t>
            </a:r>
            <a:endParaRPr lang="it-IT" sz="2400" dirty="0"/>
          </a:p>
        </p:txBody>
      </p:sp>
      <p:pic>
        <p:nvPicPr>
          <p:cNvPr id="5" name="Immagine 4" descr="DSC079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20" y="1828801"/>
            <a:ext cx="5079925" cy="380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8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err="1" smtClean="0"/>
              <a:t>Technical</a:t>
            </a:r>
            <a:r>
              <a:rPr lang="it-IT" dirty="0" smtClean="0"/>
              <a:t> Meeting  19-20-21/</a:t>
            </a:r>
            <a:r>
              <a:rPr lang="it-IT" dirty="0" err="1" smtClean="0"/>
              <a:t>jan</a:t>
            </a:r>
            <a:r>
              <a:rPr lang="it-IT" dirty="0" smtClean="0"/>
              <a:t>/2015 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Goal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93586" y="1687286"/>
            <a:ext cx="787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tx1"/>
                </a:solidFill>
              </a:rPr>
              <a:t>D</a:t>
            </a:r>
            <a:r>
              <a:rPr lang="it-IT" sz="2400" dirty="0">
                <a:solidFill>
                  <a:schemeClr val="tx1"/>
                </a:solidFill>
              </a:rPr>
              <a:t>evelop </a:t>
            </a:r>
            <a:r>
              <a:rPr lang="it-IT" sz="2400" dirty="0">
                <a:solidFill>
                  <a:schemeClr val="tx1"/>
                </a:solidFill>
              </a:rPr>
              <a:t>methodologies and tools to fully describe terrain and stand characteristics, in order to evaluate the accessibility for and efficiency of harvesting technologies in mountain forests.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86" y="3074039"/>
            <a:ext cx="8167586" cy="30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Kick-off Meeting  8-9/jan/2014 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System Architecture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55" y="1828797"/>
            <a:ext cx="8109077" cy="377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Kick-off Meeting  8-9/jan/2014 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System Architecture</a:t>
            </a:r>
            <a:endParaRPr lang="it-IT" dirty="0"/>
          </a:p>
        </p:txBody>
      </p:sp>
      <p:pic>
        <p:nvPicPr>
          <p:cNvPr id="5" name="Immagin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97" y="1439334"/>
            <a:ext cx="4711236" cy="465666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095067" y="5411094"/>
            <a:ext cx="204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Source: </a:t>
            </a: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cesiumjs.org</a:t>
            </a:r>
            <a:r>
              <a:rPr lang="it-IT" dirty="0" smtClean="0"/>
              <a:t>/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624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err="1" smtClean="0"/>
              <a:t>Technical</a:t>
            </a:r>
            <a:r>
              <a:rPr lang="it-IT" dirty="0" smtClean="0"/>
              <a:t> Meeting  19-20-21/</a:t>
            </a:r>
            <a:r>
              <a:rPr lang="it-IT" dirty="0" err="1" smtClean="0"/>
              <a:t>jan</a:t>
            </a:r>
            <a:r>
              <a:rPr lang="it-IT" dirty="0" smtClean="0"/>
              <a:t>/2015 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levels</a:t>
            </a:r>
            <a:r>
              <a:rPr lang="it-IT" dirty="0" smtClean="0"/>
              <a:t> of </a:t>
            </a:r>
            <a:r>
              <a:rPr lang="it-IT" dirty="0" err="1" smtClean="0"/>
              <a:t>abstraction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20413" y="747329"/>
            <a:ext cx="2570762" cy="402441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526963" y="1480273"/>
            <a:ext cx="41725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</a:t>
            </a:r>
            <a:r>
              <a:rPr lang="en-GB" sz="2400" baseline="30000" dirty="0" smtClean="0"/>
              <a:t>St  </a:t>
            </a:r>
            <a:r>
              <a:rPr lang="en-GB" sz="2400" dirty="0" smtClean="0"/>
              <a:t>Level: 2D map accessing of forest and logistic information including:</a:t>
            </a:r>
          </a:p>
          <a:p>
            <a:r>
              <a:rPr lang="en-GB" sz="2400" dirty="0" smtClean="0"/>
              <a:t>Cadastral data, Volume of timber, accessibility of area.</a:t>
            </a:r>
          </a:p>
        </p:txBody>
      </p:sp>
      <p:sp>
        <p:nvSpPr>
          <p:cNvPr id="10" name="CasellaDiTesto 4"/>
          <p:cNvSpPr txBox="1"/>
          <p:nvPr/>
        </p:nvSpPr>
        <p:spPr>
          <a:xfrm>
            <a:off x="293586" y="4121958"/>
            <a:ext cx="4233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2</a:t>
            </a:r>
            <a:r>
              <a:rPr lang="it-IT" sz="2400" baseline="30000" dirty="0" smtClean="0"/>
              <a:t>nd  </a:t>
            </a:r>
            <a:r>
              <a:rPr lang="it-IT" sz="2400" dirty="0" smtClean="0"/>
              <a:t>Level: 3D </a:t>
            </a:r>
            <a:r>
              <a:rPr lang="it-IT" sz="2400" dirty="0" err="1" smtClean="0"/>
              <a:t>forest</a:t>
            </a:r>
            <a:r>
              <a:rPr lang="it-IT" sz="2400" dirty="0" smtClean="0"/>
              <a:t> information </a:t>
            </a:r>
            <a:r>
              <a:rPr lang="it-IT" sz="2400" dirty="0" smtClean="0"/>
              <a:t>and </a:t>
            </a:r>
            <a:r>
              <a:rPr lang="it-IT" sz="2400" dirty="0" err="1" smtClean="0"/>
              <a:t>visualization</a:t>
            </a:r>
            <a:r>
              <a:rPr lang="it-IT" sz="2400" dirty="0" smtClean="0"/>
              <a:t> of the single </a:t>
            </a:r>
            <a:r>
              <a:rPr lang="it-IT" sz="2400" dirty="0" err="1" smtClean="0"/>
              <a:t>tree</a:t>
            </a:r>
            <a:r>
              <a:rPr lang="it-IT" sz="2400" dirty="0" smtClean="0"/>
              <a:t> and </a:t>
            </a:r>
            <a:r>
              <a:rPr lang="it-IT" sz="2400" dirty="0" err="1" smtClean="0"/>
              <a:t>stems</a:t>
            </a:r>
            <a:r>
              <a:rPr lang="it-IT" sz="2400" dirty="0" smtClean="0"/>
              <a:t> </a:t>
            </a:r>
            <a:r>
              <a:rPr lang="it-IT" sz="2400" dirty="0" err="1" smtClean="0"/>
              <a:t>profile</a:t>
            </a:r>
            <a:r>
              <a:rPr lang="it-IT" sz="2400" dirty="0" smtClean="0"/>
              <a:t>.</a:t>
            </a:r>
          </a:p>
          <a:p>
            <a:r>
              <a:rPr lang="it-IT" sz="2400" dirty="0" smtClean="0"/>
              <a:t>Cable </a:t>
            </a:r>
            <a:r>
              <a:rPr lang="it-IT" sz="2400" dirty="0" err="1" smtClean="0"/>
              <a:t>Crane</a:t>
            </a:r>
            <a:r>
              <a:rPr lang="it-IT" sz="2400" dirty="0" smtClean="0"/>
              <a:t> </a:t>
            </a:r>
            <a:r>
              <a:rPr lang="it-IT" sz="2400" dirty="0" err="1" smtClean="0"/>
              <a:t>positioning</a:t>
            </a:r>
            <a:r>
              <a:rPr lang="it-IT" sz="2400" dirty="0" smtClean="0"/>
              <a:t> and </a:t>
            </a:r>
            <a:r>
              <a:rPr lang="it-IT" sz="2400" dirty="0" err="1" smtClean="0"/>
              <a:t>tools</a:t>
            </a:r>
            <a:r>
              <a:rPr lang="it-IT" sz="2400" dirty="0" smtClean="0"/>
              <a:t> to </a:t>
            </a:r>
            <a:r>
              <a:rPr lang="it-IT" sz="2400" dirty="0" err="1" smtClean="0"/>
              <a:t>plan</a:t>
            </a:r>
            <a:r>
              <a:rPr lang="it-IT" sz="2400" dirty="0" smtClean="0"/>
              <a:t> </a:t>
            </a:r>
            <a:r>
              <a:rPr lang="it-IT" sz="2400" dirty="0" err="1" smtClean="0"/>
              <a:t>harvesting</a:t>
            </a:r>
            <a:r>
              <a:rPr lang="it-IT" sz="2400" dirty="0" smtClean="0"/>
              <a:t> area</a:t>
            </a:r>
            <a:endParaRPr lang="it-IT" sz="2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19" y="3420533"/>
            <a:ext cx="4330580" cy="27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8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err="1" smtClean="0"/>
              <a:t>Technical</a:t>
            </a:r>
            <a:r>
              <a:rPr lang="it-IT" dirty="0" smtClean="0"/>
              <a:t> Meeting  19-20-21/</a:t>
            </a:r>
            <a:r>
              <a:rPr lang="it-IT" dirty="0" err="1" smtClean="0"/>
              <a:t>jan</a:t>
            </a:r>
            <a:r>
              <a:rPr lang="it-IT" dirty="0" smtClean="0"/>
              <a:t>/2015 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 </a:t>
            </a:r>
            <a:r>
              <a:rPr lang="it-IT" dirty="0" smtClean="0"/>
              <a:t>Integrating Data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93585" y="1402447"/>
            <a:ext cx="8564665" cy="11974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Using </a:t>
            </a:r>
            <a:r>
              <a:rPr lang="it-IT" dirty="0"/>
              <a:t>the remote data (Satellite, </a:t>
            </a:r>
            <a:r>
              <a:rPr lang="it-IT" dirty="0" err="1"/>
              <a:t>UAVs</a:t>
            </a:r>
            <a:r>
              <a:rPr lang="it-IT" dirty="0"/>
              <a:t> </a:t>
            </a:r>
            <a:r>
              <a:rPr lang="it-IT" dirty="0" err="1"/>
              <a:t>orthophotos</a:t>
            </a:r>
            <a:r>
              <a:rPr lang="it-IT" dirty="0"/>
              <a:t> and </a:t>
            </a:r>
            <a:r>
              <a:rPr lang="it-IT" dirty="0" err="1"/>
              <a:t>digital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 model</a:t>
            </a:r>
            <a:r>
              <a:rPr lang="it-IT" dirty="0" smtClean="0"/>
              <a:t>) </a:t>
            </a:r>
            <a:r>
              <a:rPr lang="it-IT" dirty="0" err="1" smtClean="0"/>
              <a:t>combined</a:t>
            </a:r>
            <a:r>
              <a:rPr lang="it-IT" dirty="0" smtClean="0"/>
              <a:t> with on </a:t>
            </a:r>
            <a:r>
              <a:rPr lang="it-IT" dirty="0" err="1"/>
              <a:t>field</a:t>
            </a:r>
            <a:r>
              <a:rPr lang="it-IT" dirty="0"/>
              <a:t> information </a:t>
            </a:r>
            <a:r>
              <a:rPr lang="it-IT" dirty="0" smtClean="0"/>
              <a:t>(TLS)</a:t>
            </a:r>
            <a:r>
              <a:rPr lang="it-IT" dirty="0"/>
              <a:t>, </a:t>
            </a:r>
            <a:r>
              <a:rPr lang="it-IT" dirty="0" err="1"/>
              <a:t>each</a:t>
            </a:r>
            <a:r>
              <a:rPr lang="it-IT" dirty="0"/>
              <a:t> single </a:t>
            </a:r>
            <a:r>
              <a:rPr lang="it-IT" dirty="0" err="1"/>
              <a:t>tree</a:t>
            </a:r>
            <a:r>
              <a:rPr lang="it-IT" dirty="0"/>
              <a:t> </a:t>
            </a:r>
            <a:r>
              <a:rPr lang="it-IT" dirty="0" err="1"/>
              <a:t>feature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segmented</a:t>
            </a:r>
            <a:r>
              <a:rPr lang="it-IT" dirty="0"/>
              <a:t> </a:t>
            </a:r>
            <a:r>
              <a:rPr lang="it-IT" dirty="0" smtClean="0"/>
              <a:t>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deducted</a:t>
            </a:r>
            <a:r>
              <a:rPr lang="it-IT" dirty="0"/>
              <a:t> </a:t>
            </a:r>
            <a:r>
              <a:rPr lang="it-IT" dirty="0" err="1"/>
              <a:t>geometric</a:t>
            </a:r>
            <a:r>
              <a:rPr lang="it-IT" dirty="0"/>
              <a:t> </a:t>
            </a:r>
            <a:r>
              <a:rPr lang="it-IT" dirty="0" err="1" smtClean="0"/>
              <a:t>properties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14" name="Immagine 13" descr="Schermata 2014-06-30 alle 18.08.18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709" y="4562932"/>
            <a:ext cx="3011059" cy="1573475"/>
          </a:xfrm>
          <a:prstGeom prst="rect">
            <a:avLst/>
          </a:prstGeom>
        </p:spPr>
      </p:pic>
      <p:pic>
        <p:nvPicPr>
          <p:cNvPr id="15" name="Immagine 14" descr="3DLaser-Image530W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586" y="2669463"/>
            <a:ext cx="2931182" cy="1634558"/>
          </a:xfrm>
          <a:prstGeom prst="rect">
            <a:avLst/>
          </a:prstGeom>
        </p:spPr>
      </p:pic>
      <p:pic>
        <p:nvPicPr>
          <p:cNvPr id="16" name="Immagine 15" descr="Forest mod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4" y="2777748"/>
            <a:ext cx="4123694" cy="3052545"/>
          </a:xfrm>
          <a:prstGeom prst="rect">
            <a:avLst/>
          </a:prstGeom>
        </p:spPr>
      </p:pic>
      <p:cxnSp>
        <p:nvCxnSpPr>
          <p:cNvPr id="18" name="Connettore 7 17"/>
          <p:cNvCxnSpPr>
            <a:stCxn id="15" idx="3"/>
            <a:endCxn id="16" idx="1"/>
          </p:cNvCxnSpPr>
          <p:nvPr/>
        </p:nvCxnSpPr>
        <p:spPr>
          <a:xfrm>
            <a:off x="3224768" y="3486742"/>
            <a:ext cx="1645256" cy="817279"/>
          </a:xfrm>
          <a:prstGeom prst="curvedConnector3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7 19"/>
          <p:cNvCxnSpPr>
            <a:stCxn id="14" idx="3"/>
            <a:endCxn id="16" idx="1"/>
          </p:cNvCxnSpPr>
          <p:nvPr/>
        </p:nvCxnSpPr>
        <p:spPr>
          <a:xfrm flipV="1">
            <a:off x="3224768" y="4304021"/>
            <a:ext cx="1645256" cy="1045649"/>
          </a:xfrm>
          <a:prstGeom prst="curvedConnector3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556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ulticolor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Multicolore.thmx</Template>
  <TotalTime>4243</TotalTime>
  <Words>705</Words>
  <Application>Microsoft Macintosh PowerPoint</Application>
  <PresentationFormat>Presentazione su schermo (4:3)</PresentationFormat>
  <Paragraphs>157</Paragraphs>
  <Slides>20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Multicolore</vt:lpstr>
      <vt:lpstr>Presentazione di PowerPoint</vt:lpstr>
      <vt:lpstr>Outlook</vt:lpstr>
      <vt:lpstr>Introduction</vt:lpstr>
      <vt:lpstr>Introduction</vt:lpstr>
      <vt:lpstr>Goal</vt:lpstr>
      <vt:lpstr>System Architecture</vt:lpstr>
      <vt:lpstr>System Architecture</vt:lpstr>
      <vt:lpstr>Two levels of abstraction</vt:lpstr>
      <vt:lpstr> Integrating Data</vt:lpstr>
      <vt:lpstr>3D Harvesting Planner </vt:lpstr>
      <vt:lpstr>3D Harvesting Planner</vt:lpstr>
      <vt:lpstr>3D Harvesting Planner</vt:lpstr>
      <vt:lpstr>3D Harvesting Planner</vt:lpstr>
      <vt:lpstr>3D Harvesting Planner</vt:lpstr>
      <vt:lpstr>3D Harvesting Planner</vt:lpstr>
      <vt:lpstr>3D Harvesting Planner</vt:lpstr>
      <vt:lpstr>3D Harvesting Planner</vt:lpstr>
      <vt:lpstr>Conclusion and Future works</vt:lpstr>
      <vt:lpstr>Demo</vt:lpstr>
      <vt:lpstr>Thank you for your attention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federico</dc:creator>
  <cp:lastModifiedBy>federico</cp:lastModifiedBy>
  <cp:revision>114</cp:revision>
  <dcterms:created xsi:type="dcterms:W3CDTF">2015-01-18T17:22:23Z</dcterms:created>
  <dcterms:modified xsi:type="dcterms:W3CDTF">2015-06-19T13:04:54Z</dcterms:modified>
</cp:coreProperties>
</file>