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4" r:id="rId2"/>
    <p:sldId id="363" r:id="rId3"/>
    <p:sldId id="364" r:id="rId4"/>
    <p:sldId id="376" r:id="rId5"/>
    <p:sldId id="369" r:id="rId6"/>
    <p:sldId id="370" r:id="rId7"/>
    <p:sldId id="371" r:id="rId8"/>
    <p:sldId id="373" r:id="rId9"/>
    <p:sldId id="374" r:id="rId10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tz, Thorsten" initials="" lastIdx="3" clrIdx="0"/>
  <p:cmAuthor id="1" name="Michel Krämer" initials="" lastIdx="3" clrIdx="1"/>
  <p:cmAuthor id="2" name="rix" initials="r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41" autoAdjust="0"/>
    <p:restoredTop sz="72540" autoAdjust="0"/>
  </p:normalViewPr>
  <p:slideViewPr>
    <p:cSldViewPr snapToObjects="1">
      <p:cViewPr>
        <p:scale>
          <a:sx n="66" d="100"/>
          <a:sy n="66" d="100"/>
        </p:scale>
        <p:origin x="-2922" y="-486"/>
      </p:cViewPr>
      <p:guideLst>
        <p:guide orient="horz" pos="3791"/>
        <p:guide orient="horz" pos="240"/>
        <p:guide orient="horz" pos="2160"/>
        <p:guide orient="horz" pos="1009"/>
        <p:guide orient="horz" pos="4079"/>
        <p:guide orient="horz" pos="3983"/>
        <p:guide pos="5470"/>
        <p:guide pos="290"/>
        <p:guide pos="2841"/>
        <p:guide pos="2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299" cy="1522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2AE15-FF43-C840-9821-3494AFA20998}" type="datetimeFigureOut">
              <a:rPr lang="de-DE" smtClean="0"/>
              <a:t>19.06.2015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A1C7A-21A7-8141-B98B-91D2689F8BF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58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9DE2278-B3BA-48E8-B9DA-F02DC8AEE4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Begrüßung: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Einführung in das Thema und in das Projekt</a:t>
            </a:r>
          </a:p>
          <a:p>
            <a:r>
              <a:rPr lang="de-DE" baseline="0" dirty="0" smtClean="0"/>
              <a:t>Tagesordnung und Akteure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E2278-B3BA-48E8-B9DA-F02DC8AEE4A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31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dirty="0" smtClean="0"/>
              <a:t>Interactive </a:t>
            </a:r>
            <a:r>
              <a:rPr lang="en-US" dirty="0" smtClean="0"/>
              <a:t>public participation in urban planning and </a:t>
            </a:r>
            <a:r>
              <a:rPr lang="de-DE" dirty="0" err="1" smtClean="0"/>
              <a:t>processes</a:t>
            </a:r>
            <a:endParaRPr lang="de-DE" dirty="0" smtClean="0"/>
          </a:p>
          <a:p>
            <a:pPr marL="508950" lvl="2" indent="-285750"/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Open-Source </a:t>
            </a:r>
            <a:r>
              <a:rPr lang="da-DK" dirty="0" smtClean="0"/>
              <a:t>framework X3DOM v1.6 [Behr et al. 2009].</a:t>
            </a:r>
          </a:p>
          <a:p>
            <a:pPr marL="731200" lvl="3" indent="-285750"/>
            <a:r>
              <a:rPr lang="de-DE" dirty="0" smtClean="0"/>
              <a:t>X3D </a:t>
            </a:r>
            <a:r>
              <a:rPr lang="de-DE" dirty="0" err="1" smtClean="0"/>
              <a:t>allows</a:t>
            </a:r>
            <a:r>
              <a:rPr lang="de-DE" dirty="0" smtClean="0"/>
              <a:t> </a:t>
            </a:r>
            <a:r>
              <a:rPr lang="de-DE" dirty="0" err="1" smtClean="0"/>
              <a:t>developers</a:t>
            </a:r>
            <a:r>
              <a:rPr lang="de-DE" dirty="0" smtClean="0"/>
              <a:t> </a:t>
            </a:r>
            <a:r>
              <a:rPr lang="en-US" dirty="0" smtClean="0"/>
              <a:t>to specify a 3D scene in a declarative way</a:t>
            </a:r>
          </a:p>
          <a:p>
            <a:pPr marL="955037" lvl="4" indent="-285750"/>
            <a:r>
              <a:rPr lang="en-US" dirty="0" smtClean="0"/>
              <a:t>Creating scene objects that can be moved by mouse is a matter of adding the right nodes and JavaScript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err="1" smtClean="0"/>
              <a:t>handlers</a:t>
            </a:r>
            <a:r>
              <a:rPr lang="de-DE" dirty="0" smtClean="0"/>
              <a:t>.</a:t>
            </a:r>
          </a:p>
          <a:p>
            <a:pPr marL="955037" lvl="4" indent="-285750"/>
            <a:r>
              <a:rPr lang="en-US" dirty="0" smtClean="0"/>
              <a:t>No need to use the low-level </a:t>
            </a:r>
            <a:r>
              <a:rPr lang="en-US" dirty="0" err="1" smtClean="0"/>
              <a:t>WebGL</a:t>
            </a:r>
            <a:r>
              <a:rPr lang="en-US" dirty="0" smtClean="0"/>
              <a:t> API directly. No need to take care of technical details.</a:t>
            </a:r>
          </a:p>
          <a:p>
            <a:pPr marL="955037" lvl="4" indent="-285750"/>
            <a:r>
              <a:rPr lang="en-US" dirty="0" smtClean="0"/>
              <a:t>The </a:t>
            </a:r>
            <a:r>
              <a:rPr lang="en-US" dirty="0" err="1" smtClean="0"/>
              <a:t>standardised</a:t>
            </a:r>
            <a:r>
              <a:rPr lang="en-US" dirty="0" smtClean="0"/>
              <a:t> X3D format is suitable for long-term retention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.</a:t>
            </a:r>
            <a:endParaRPr lang="de-DE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E2278-B3BA-48E8-B9DA-F02DC8AEE4A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955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 smtClean="0"/>
              <a:t>to investigate the use of </a:t>
            </a:r>
            <a:r>
              <a:rPr lang="en-US" kern="0" dirty="0" err="1" smtClean="0"/>
              <a:t>ThreeJs</a:t>
            </a:r>
            <a:r>
              <a:rPr lang="en-US" kern="0" dirty="0" smtClean="0"/>
              <a:t> for the visualization of very large geospatial data</a:t>
            </a:r>
          </a:p>
          <a:p>
            <a:pPr marL="508950" lvl="2" indent="-285750"/>
            <a:r>
              <a:rPr lang="en-US" dirty="0" smtClean="0"/>
              <a:t>5.9 GB total. It covers an area of 250 km</a:t>
            </a:r>
            <a:r>
              <a:rPr lang="en-US" sz="800" dirty="0" smtClean="0"/>
              <a:t>2 </a:t>
            </a:r>
            <a:r>
              <a:rPr lang="en-US" dirty="0" smtClean="0"/>
              <a:t>and contains fully textured buildings models</a:t>
            </a:r>
          </a:p>
          <a:p>
            <a:pPr marL="508950" lvl="2" indent="-285750"/>
            <a:r>
              <a:rPr lang="en-US" dirty="0" smtClean="0"/>
              <a:t>Same optimizations as for Use Case 2: Mainz </a:t>
            </a:r>
            <a:r>
              <a:rPr lang="en-US" dirty="0" smtClean="0">
                <a:sym typeface="Wingdings" panose="05000000000000000000" pitchFamily="2" charset="2"/>
              </a:rPr>
              <a:t> 271 MB total</a:t>
            </a:r>
          </a:p>
          <a:p>
            <a:pPr marL="508950" lvl="2" indent="-285750"/>
            <a:r>
              <a:rPr lang="en-US" dirty="0" err="1" smtClean="0">
                <a:sym typeface="Wingdings" panose="05000000000000000000" pitchFamily="2" charset="2"/>
              </a:rPr>
              <a:t>Collada</a:t>
            </a:r>
            <a:r>
              <a:rPr lang="en-US" dirty="0" smtClean="0">
                <a:sym typeface="Wingdings" panose="05000000000000000000" pitchFamily="2" charset="2"/>
              </a:rPr>
              <a:t> was used as data format</a:t>
            </a:r>
            <a:endParaRPr lang="en-US" dirty="0" smtClean="0"/>
          </a:p>
          <a:p>
            <a:pPr marL="508950" lvl="2" indent="-285750"/>
            <a:r>
              <a:rPr lang="en-US" kern="0" dirty="0" smtClean="0"/>
              <a:t>Same streaming algorithm as in Use Case 2: Mainz</a:t>
            </a:r>
          </a:p>
          <a:p>
            <a:pPr marL="731200" lvl="3" indent="-285750"/>
            <a:r>
              <a:rPr lang="en-US" kern="0" dirty="0" smtClean="0"/>
              <a:t>Implementation  of memory management was possible</a:t>
            </a:r>
            <a:endParaRPr lang="de-DE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E2278-B3BA-48E8-B9DA-F02DC8AEE4A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67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 smtClean="0"/>
              <a:t>for urban planners to inspect a newly planned road junction</a:t>
            </a:r>
          </a:p>
          <a:p>
            <a:pPr marL="508950" lvl="2" indent="-285750"/>
            <a:r>
              <a:rPr lang="en-US" dirty="0" smtClean="0"/>
              <a:t>Combination of terrain, imagery, city model data, planning data and a dense </a:t>
            </a:r>
            <a:r>
              <a:rPr lang="en-US" dirty="0" err="1" smtClean="0"/>
              <a:t>pointcloud</a:t>
            </a:r>
            <a:r>
              <a:rPr lang="en-US" dirty="0" smtClean="0"/>
              <a:t> (10 GB </a:t>
            </a:r>
            <a:r>
              <a:rPr lang="en-US" dirty="0" err="1" smtClean="0"/>
              <a:t>laz</a:t>
            </a:r>
            <a:r>
              <a:rPr lang="en-US" dirty="0" smtClean="0"/>
              <a:t>)</a:t>
            </a:r>
          </a:p>
          <a:p>
            <a:pPr marL="508950" lvl="2" indent="-285750"/>
            <a:r>
              <a:rPr lang="en-US" kern="0" dirty="0" smtClean="0"/>
              <a:t>Usage of </a:t>
            </a:r>
            <a:r>
              <a:rPr lang="en-US" kern="0" dirty="0" err="1" smtClean="0"/>
              <a:t>ThreeJs</a:t>
            </a:r>
            <a:r>
              <a:rPr lang="en-US" kern="0" dirty="0" smtClean="0"/>
              <a:t> in combination with the </a:t>
            </a:r>
            <a:r>
              <a:rPr lang="en-US" kern="0" dirty="0" err="1" smtClean="0"/>
              <a:t>PoTree</a:t>
            </a:r>
            <a:r>
              <a:rPr lang="en-US" kern="0" dirty="0" smtClean="0"/>
              <a:t> plug-in to handle the </a:t>
            </a:r>
            <a:r>
              <a:rPr lang="en-US" kern="0" dirty="0" err="1" smtClean="0"/>
              <a:t>pointcloud</a:t>
            </a:r>
            <a:endParaRPr lang="en-US" kern="0" dirty="0" smtClean="0"/>
          </a:p>
          <a:p>
            <a:pPr marL="731200" lvl="3" indent="-285750"/>
            <a:r>
              <a:rPr lang="en-US" kern="0" dirty="0" smtClean="0"/>
              <a:t>Includes streaming of the points divided in an octree structure</a:t>
            </a:r>
          </a:p>
          <a:p>
            <a:pPr marL="731200" lvl="3" indent="-285750"/>
            <a:r>
              <a:rPr lang="en-US" kern="0" dirty="0" smtClean="0"/>
              <a:t>Parameters of the </a:t>
            </a:r>
            <a:r>
              <a:rPr lang="en-US" kern="0" dirty="0" err="1" smtClean="0"/>
              <a:t>pointcloud</a:t>
            </a:r>
            <a:r>
              <a:rPr lang="en-US" kern="0" dirty="0" smtClean="0"/>
              <a:t> visualization can be interactively adjusted</a:t>
            </a:r>
            <a:endParaRPr lang="de-DE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E2278-B3BA-48E8-B9DA-F02DC8AEE4A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17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 smtClean="0"/>
              <a:t>to visualize huge landscape like Google Earth</a:t>
            </a:r>
          </a:p>
          <a:p>
            <a:pPr marL="508950" lvl="2" indent="-285750"/>
            <a:r>
              <a:rPr lang="de-DE" kern="0" dirty="0" err="1" smtClean="0"/>
              <a:t>Application</a:t>
            </a:r>
            <a:r>
              <a:rPr lang="de-DE" kern="0" dirty="0" smtClean="0"/>
              <a:t>: </a:t>
            </a:r>
          </a:p>
          <a:p>
            <a:pPr marL="731200" lvl="3" indent="-285750"/>
            <a:r>
              <a:rPr lang="de-DE" kern="0" dirty="0" smtClean="0"/>
              <a:t>Show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impact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infrastructure</a:t>
            </a:r>
            <a:r>
              <a:rPr lang="de-DE" kern="0" dirty="0" smtClean="0"/>
              <a:t> </a:t>
            </a:r>
            <a:r>
              <a:rPr lang="de-DE" kern="0" dirty="0" err="1" smtClean="0"/>
              <a:t>plannings</a:t>
            </a:r>
            <a:r>
              <a:rPr lang="de-DE" kern="0" dirty="0" smtClean="0"/>
              <a:t> like power </a:t>
            </a:r>
            <a:r>
              <a:rPr lang="de-DE" kern="0" dirty="0" err="1" smtClean="0"/>
              <a:t>lines</a:t>
            </a:r>
            <a:r>
              <a:rPr lang="de-DE" kern="0" dirty="0" smtClean="0"/>
              <a:t>, wind </a:t>
            </a:r>
            <a:r>
              <a:rPr lang="de-DE" kern="0" dirty="0" err="1" smtClean="0"/>
              <a:t>turbines</a:t>
            </a:r>
            <a:r>
              <a:rPr lang="de-DE" kern="0" dirty="0" smtClean="0"/>
              <a:t>, etc.</a:t>
            </a:r>
          </a:p>
          <a:p>
            <a:pPr marL="508950" lvl="2" indent="-285750"/>
            <a:r>
              <a:rPr lang="de-DE" kern="0" dirty="0" err="1" smtClean="0"/>
              <a:t>Cesium</a:t>
            </a:r>
            <a:endParaRPr lang="de-DE" kern="0" dirty="0" smtClean="0"/>
          </a:p>
          <a:p>
            <a:pPr marL="731200" lvl="3" indent="-285750"/>
            <a:r>
              <a:rPr lang="de-DE" kern="0" dirty="0" err="1" smtClean="0"/>
              <a:t>Usage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their</a:t>
            </a:r>
            <a:r>
              <a:rPr lang="de-DE" kern="0" dirty="0" smtClean="0"/>
              <a:t> </a:t>
            </a:r>
            <a:r>
              <a:rPr lang="de-DE" kern="0" dirty="0" err="1" smtClean="0"/>
              <a:t>proprietary</a:t>
            </a:r>
            <a:r>
              <a:rPr lang="de-DE" kern="0" dirty="0" smtClean="0"/>
              <a:t> </a:t>
            </a:r>
            <a:r>
              <a:rPr lang="de-DE" kern="0" dirty="0" err="1" smtClean="0"/>
              <a:t>terrain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endParaRPr lang="de-DE" kern="0" dirty="0" smtClean="0"/>
          </a:p>
          <a:p>
            <a:pPr marL="731200" lvl="3" indent="-285750"/>
            <a:r>
              <a:rPr lang="de-DE" kern="0" dirty="0" err="1" smtClean="0"/>
              <a:t>Several</a:t>
            </a:r>
            <a:r>
              <a:rPr lang="de-DE" kern="0" dirty="0" smtClean="0"/>
              <a:t> </a:t>
            </a:r>
            <a:r>
              <a:rPr lang="de-DE" kern="0" dirty="0" err="1" smtClean="0"/>
              <a:t>imagery</a:t>
            </a:r>
            <a:r>
              <a:rPr lang="de-DE" kern="0" dirty="0" smtClean="0"/>
              <a:t> </a:t>
            </a:r>
            <a:r>
              <a:rPr lang="de-DE" kern="0" dirty="0" err="1" smtClean="0"/>
              <a:t>layers</a:t>
            </a:r>
            <a:r>
              <a:rPr lang="de-DE" kern="0" dirty="0" smtClean="0"/>
              <a:t> </a:t>
            </a:r>
            <a:r>
              <a:rPr lang="de-DE" kern="0" dirty="0" err="1" smtClean="0"/>
              <a:t>available</a:t>
            </a:r>
            <a:endParaRPr lang="de-DE" kern="0" dirty="0" smtClean="0"/>
          </a:p>
          <a:p>
            <a:pPr marL="731200" lvl="3" indent="-285750"/>
            <a:r>
              <a:rPr lang="de-DE" kern="0" dirty="0" err="1" smtClean="0"/>
              <a:t>Usage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your</a:t>
            </a:r>
            <a:r>
              <a:rPr lang="de-DE" kern="0" dirty="0" smtClean="0"/>
              <a:t> </a:t>
            </a:r>
            <a:r>
              <a:rPr lang="de-DE" kern="0" dirty="0" err="1" smtClean="0"/>
              <a:t>own</a:t>
            </a:r>
            <a:r>
              <a:rPr lang="de-DE" kern="0" dirty="0" smtClean="0"/>
              <a:t> </a:t>
            </a:r>
            <a:r>
              <a:rPr lang="de-DE" kern="0" dirty="0" err="1" smtClean="0"/>
              <a:t>terrain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imagery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r>
              <a:rPr lang="de-DE" kern="0" dirty="0" smtClean="0"/>
              <a:t> </a:t>
            </a:r>
            <a:r>
              <a:rPr lang="de-DE" kern="0" dirty="0" err="1" smtClean="0"/>
              <a:t>by</a:t>
            </a:r>
            <a:r>
              <a:rPr lang="de-DE" kern="0" dirty="0" smtClean="0"/>
              <a:t> </a:t>
            </a:r>
            <a:r>
              <a:rPr lang="de-DE" kern="0" dirty="0" err="1" smtClean="0"/>
              <a:t>using</a:t>
            </a:r>
            <a:r>
              <a:rPr lang="de-DE" kern="0" dirty="0" smtClean="0"/>
              <a:t> open-</a:t>
            </a:r>
            <a:r>
              <a:rPr lang="de-DE" kern="0" dirty="0" err="1" smtClean="0"/>
              <a:t>source</a:t>
            </a:r>
            <a:r>
              <a:rPr lang="de-DE" kern="0" dirty="0" smtClean="0"/>
              <a:t> </a:t>
            </a:r>
            <a:r>
              <a:rPr lang="de-DE" kern="0" dirty="0" err="1" smtClean="0"/>
              <a:t>tools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convert</a:t>
            </a:r>
            <a:r>
              <a:rPr lang="de-DE" kern="0" dirty="0" smtClean="0"/>
              <a:t> </a:t>
            </a:r>
            <a:r>
              <a:rPr lang="de-DE" kern="0" dirty="0" err="1" smtClean="0"/>
              <a:t>them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Cesium‘s</a:t>
            </a:r>
            <a:r>
              <a:rPr lang="de-DE" kern="0" dirty="0" smtClean="0"/>
              <a:t> </a:t>
            </a:r>
            <a:r>
              <a:rPr lang="de-DE" kern="0" dirty="0" err="1" smtClean="0"/>
              <a:t>terrain</a:t>
            </a:r>
            <a:r>
              <a:rPr lang="de-DE" kern="0" dirty="0" smtClean="0"/>
              <a:t> </a:t>
            </a:r>
            <a:r>
              <a:rPr lang="de-DE" kern="0" dirty="0" err="1" smtClean="0"/>
              <a:t>format</a:t>
            </a:r>
            <a:endParaRPr lang="de-DE" kern="0" dirty="0" smtClean="0"/>
          </a:p>
          <a:p>
            <a:pPr marL="731200" lvl="3" indent="-285750"/>
            <a:r>
              <a:rPr lang="de-DE" kern="0" dirty="0" err="1" smtClean="0"/>
              <a:t>Huge</a:t>
            </a:r>
            <a:r>
              <a:rPr lang="de-DE" kern="0" dirty="0" smtClean="0"/>
              <a:t> </a:t>
            </a:r>
            <a:r>
              <a:rPr lang="de-DE" kern="0" dirty="0" err="1" smtClean="0"/>
              <a:t>community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great</a:t>
            </a:r>
            <a:r>
              <a:rPr lang="de-DE" kern="0" dirty="0" smtClean="0"/>
              <a:t> </a:t>
            </a:r>
            <a:r>
              <a:rPr lang="de-DE" kern="0" dirty="0" err="1" smtClean="0"/>
              <a:t>examples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tools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learn</a:t>
            </a:r>
            <a:r>
              <a:rPr lang="de-DE" kern="0" dirty="0" smtClean="0"/>
              <a:t> </a:t>
            </a:r>
            <a:r>
              <a:rPr lang="de-DE" kern="0" dirty="0" err="1" smtClean="0"/>
              <a:t>how</a:t>
            </a:r>
            <a:r>
              <a:rPr lang="de-DE" kern="0" dirty="0" smtClean="0"/>
              <a:t> </a:t>
            </a:r>
            <a:r>
              <a:rPr lang="de-DE" kern="0" dirty="0" err="1" smtClean="0"/>
              <a:t>to</a:t>
            </a:r>
            <a:r>
              <a:rPr lang="de-DE" kern="0" dirty="0" smtClean="0"/>
              <a:t> </a:t>
            </a:r>
            <a:r>
              <a:rPr lang="de-DE" kern="0" dirty="0" err="1" smtClean="0"/>
              <a:t>use</a:t>
            </a:r>
            <a:r>
              <a:rPr lang="de-DE" kern="0" dirty="0" smtClean="0"/>
              <a:t> </a:t>
            </a:r>
            <a:r>
              <a:rPr lang="de-DE" kern="0" dirty="0" err="1" smtClean="0"/>
              <a:t>Cesium</a:t>
            </a:r>
            <a:endParaRPr lang="de-DE" kern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DE2278-B3BA-48E8-B9DA-F02DC8AEE4A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156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460375" y="2457450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7" name="Text Box 23"/>
          <p:cNvSpPr txBox="1">
            <a:spLocks noChangeArrowheads="1"/>
          </p:cNvSpPr>
          <p:nvPr userDrawn="1"/>
        </p:nvSpPr>
        <p:spPr bwMode="auto">
          <a:xfrm>
            <a:off x="455613" y="6435725"/>
            <a:ext cx="180022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r>
              <a:rPr lang="de-DE" sz="800" dirty="0" smtClean="0">
                <a:solidFill>
                  <a:schemeClr val="bg2"/>
                </a:solidFill>
                <a:latin typeface="Frutiger LT Com 55 Roman" pitchFamily="34" charset="0"/>
                <a:cs typeface="+mn-cs"/>
              </a:rPr>
              <a:t> </a:t>
            </a:r>
            <a:endParaRPr lang="de-DE" sz="800" dirty="0">
              <a:solidFill>
                <a:schemeClr val="bg2"/>
              </a:solidFill>
              <a:latin typeface="Frutiger LT Com 55 Roman" pitchFamily="34" charset="0"/>
              <a:cs typeface="+mn-cs"/>
            </a:endParaRPr>
          </a:p>
        </p:txBody>
      </p:sp>
      <p:pic>
        <p:nvPicPr>
          <p:cNvPr id="9" name="Picture 2" descr="igd_85mm_rgb-23-156-125_noclip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6297613"/>
            <a:ext cx="14176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0375" y="1754188"/>
            <a:ext cx="8223250" cy="539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1" name="Datumsplatzhalter 17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z="700" dirty="0" smtClean="0"/>
              <a:t>© Fraunhofer IGD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2" name="Foliennummernplatzhalt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4C2D2-B9A0-484C-80CE-FEF2ECE3FF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4" name="Fußzeilenplatzhalter 2"/>
          <p:cNvSpPr txBox="1">
            <a:spLocks noGrp="1"/>
          </p:cNvSpPr>
          <p:nvPr userDrawn="1"/>
        </p:nvSpPr>
        <p:spPr bwMode="auto">
          <a:xfrm>
            <a:off x="455613" y="6269038"/>
            <a:ext cx="47259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800" dirty="0" smtClean="0">
                <a:solidFill>
                  <a:schemeClr val="bg2"/>
                </a:solidFill>
              </a:rPr>
              <a:t>Web3D</a:t>
            </a:r>
            <a:r>
              <a:rPr lang="de-DE" sz="800" baseline="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800" dirty="0" smtClean="0">
                <a:solidFill>
                  <a:schemeClr val="bg2"/>
                </a:solidFill>
              </a:rPr>
              <a:t>A case study on 3D geospatial applications in the Web using state-of-the-art</a:t>
            </a:r>
          </a:p>
          <a:p>
            <a:r>
              <a:rPr lang="en-US" sz="800" dirty="0" err="1" smtClean="0">
                <a:solidFill>
                  <a:schemeClr val="bg2"/>
                </a:solidFill>
              </a:rPr>
              <a:t>WebGL</a:t>
            </a:r>
            <a:r>
              <a:rPr lang="en-US" sz="800" dirty="0" smtClean="0">
                <a:solidFill>
                  <a:schemeClr val="bg2"/>
                </a:solidFill>
              </a:rPr>
              <a:t> frameworks</a:t>
            </a:r>
            <a:endParaRPr lang="de-DE" sz="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- und Übersichtsfolien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pic>
        <p:nvPicPr>
          <p:cNvPr id="8" name="Picture 2" descr="igd_85mm_rgb-23-156-125_noclip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6297613"/>
            <a:ext cx="14176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460375" y="476250"/>
            <a:ext cx="82232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460375" y="1579563"/>
            <a:ext cx="82232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0375" y="1600200"/>
            <a:ext cx="8223250" cy="4418013"/>
          </a:xfrm>
        </p:spPr>
        <p:txBody>
          <a:bodyPr/>
          <a:lstStyle>
            <a:lvl1pPr marL="0" indent="0">
              <a:defRPr/>
            </a:lvl1pPr>
            <a:lvl5pPr>
              <a:defRPr/>
            </a:lvl5pPr>
            <a:lvl6pPr marL="1166813" indent="-277813">
              <a:defRPr baseline="0"/>
            </a:lvl6pPr>
            <a:lvl7pPr marL="1438275" indent="-277813">
              <a:defRPr/>
            </a:lvl7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</a:p>
          <a:p>
            <a:pPr lvl="5"/>
            <a:endParaRPr lang="de-DE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0375" y="534988"/>
            <a:ext cx="8223250" cy="1044575"/>
          </a:xfrm>
        </p:spPr>
        <p:txBody>
          <a:bodyPr/>
          <a:lstStyle>
            <a:lvl1pPr>
              <a:defRPr sz="32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z="700" dirty="0" smtClean="0"/>
              <a:t>© Fraunhofer IGD 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143F-A492-4949-BAD4-1DFC93C83D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5" name="Fußzeilenplatzhalter 2"/>
          <p:cNvSpPr txBox="1">
            <a:spLocks noGrp="1"/>
          </p:cNvSpPr>
          <p:nvPr userDrawn="1"/>
        </p:nvSpPr>
        <p:spPr bwMode="auto">
          <a:xfrm>
            <a:off x="455613" y="6269038"/>
            <a:ext cx="47259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800" dirty="0" smtClean="0">
                <a:solidFill>
                  <a:schemeClr val="bg2"/>
                </a:solidFill>
              </a:rPr>
              <a:t>Web3D</a:t>
            </a:r>
            <a:r>
              <a:rPr lang="de-DE" sz="800" baseline="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800" dirty="0" smtClean="0">
                <a:solidFill>
                  <a:schemeClr val="bg2"/>
                </a:solidFill>
              </a:rPr>
              <a:t>A case study on 3D geospatial applications in the Web using state-of-the-art</a:t>
            </a:r>
          </a:p>
          <a:p>
            <a:r>
              <a:rPr lang="en-US" sz="800" dirty="0" err="1" smtClean="0">
                <a:solidFill>
                  <a:schemeClr val="bg2"/>
                </a:solidFill>
              </a:rPr>
              <a:t>WebGL</a:t>
            </a:r>
            <a:r>
              <a:rPr lang="en-US" sz="800" dirty="0" smtClean="0">
                <a:solidFill>
                  <a:schemeClr val="bg2"/>
                </a:solidFill>
              </a:rPr>
              <a:t> frameworks</a:t>
            </a:r>
            <a:endParaRPr lang="de-DE" sz="8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(le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1A6D6-99FA-4FC7-A84D-24D65CADB0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(ein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  <a:lvl2pPr marL="223200" indent="-223200">
              <a:defRPr/>
            </a:lvl2pPr>
            <a:lvl3pPr marL="446400" indent="-223200">
              <a:defRPr/>
            </a:lvl3pPr>
            <a:lvl4pPr marL="669600" indent="-223200">
              <a:defRPr/>
            </a:lvl4pPr>
            <a:lvl5pPr marL="892800" indent="-223200">
              <a:defRPr/>
            </a:lvl5pPr>
            <a:lvl6pPr marL="1116000" indent="-223200">
              <a:defRPr/>
            </a:lvl6pPr>
            <a:lvl7pPr marL="1339200" indent="-223200">
              <a:defRPr/>
            </a:lvl7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</a:t>
            </a:r>
          </a:p>
          <a:p>
            <a:pPr lvl="6"/>
            <a:r>
              <a:rPr lang="de-DE" dirty="0" smtClean="0"/>
              <a:t>Siebte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C8904-933D-4D92-ACEE-D65E1CDD5E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(zwei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0375" y="1157288"/>
            <a:ext cx="4035425" cy="4860925"/>
          </a:xfrm>
        </p:spPr>
        <p:txBody>
          <a:bodyPr/>
          <a:lstStyle>
            <a:lvl1pPr marL="0" indent="0">
              <a:defRPr/>
            </a:lvl1pPr>
            <a:lvl2pPr marL="223200" indent="-223200">
              <a:defRPr/>
            </a:lvl2pPr>
            <a:lvl5pPr>
              <a:defRPr/>
            </a:lvl5pPr>
            <a:lvl6pPr marL="1116000" indent="-223200">
              <a:defRPr/>
            </a:lvl6pPr>
            <a:lvl7pPr marL="1339200" indent="-223200">
              <a:defRPr/>
            </a:lvl7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0375" y="382588"/>
            <a:ext cx="8223250" cy="7604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4648200" y="1157288"/>
            <a:ext cx="4035425" cy="4860925"/>
          </a:xfrm>
        </p:spPr>
        <p:txBody>
          <a:bodyPr/>
          <a:lstStyle>
            <a:lvl1pPr marL="0" indent="0">
              <a:defRPr/>
            </a:lvl1pPr>
            <a:lvl2pPr marL="223200" indent="-223200">
              <a:defRPr/>
            </a:lvl2pPr>
            <a:lvl5pPr>
              <a:defRPr/>
            </a:lvl5pPr>
            <a:lvl6pPr marL="1116000" indent="-223200">
              <a:defRPr/>
            </a:lvl6pPr>
            <a:lvl7pPr marL="1339200" indent="-223200">
              <a:defRPr/>
            </a:lvl7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57A52-3ED0-430F-BB41-511FEEBEDCB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8C456-F3D1-418B-A536-B7F85A16532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(1:2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0375" y="382588"/>
            <a:ext cx="8223250" cy="76041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sz="half" idx="13"/>
          </p:nvPr>
        </p:nvSpPr>
        <p:spPr>
          <a:xfrm>
            <a:off x="3211625" y="1157288"/>
            <a:ext cx="5472000" cy="4860925"/>
          </a:xfrm>
        </p:spPr>
        <p:txBody>
          <a:bodyPr/>
          <a:lstStyle>
            <a:lvl1pPr marL="0" indent="0">
              <a:defRPr/>
            </a:lvl1pPr>
            <a:lvl2pPr marL="223200" indent="-223200">
              <a:defRPr/>
            </a:lvl2pPr>
            <a:lvl5pPr>
              <a:defRPr/>
            </a:lvl5pPr>
            <a:lvl6pPr marL="1116000" indent="-223200">
              <a:defRPr/>
            </a:lvl6pPr>
            <a:lvl7pPr marL="1339200" indent="-223200">
              <a:defRPr/>
            </a:lvl7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  <a:p>
            <a:pPr lvl="6"/>
            <a:r>
              <a:rPr lang="de-DE" dirty="0" smtClean="0"/>
              <a:t>Siebte Ebene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457200" y="1157288"/>
            <a:ext cx="2592000" cy="486000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0574C-2CF0-40CE-9E3B-E3D5A7B525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dt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3501C-2AF3-4818-A353-4DB6A368DA5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382588"/>
            <a:ext cx="8223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375" y="1157288"/>
            <a:ext cx="82232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60375" y="6113463"/>
            <a:ext cx="8223250" cy="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  <a:cs typeface="+mn-cs"/>
            </a:endParaRP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97613"/>
            <a:ext cx="315913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Frutiger LT Com 55 Roman" pitchFamily="34" charset="0"/>
                <a:cs typeface="+mn-cs"/>
              </a:defRPr>
            </a:lvl1pPr>
          </a:lstStyle>
          <a:p>
            <a:pPr>
              <a:defRPr/>
            </a:pPr>
            <a:fld id="{AA488469-EBA6-4B7F-827C-EEA007548C8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dt" sz="quarter" idx="2"/>
          </p:nvPr>
        </p:nvSpPr>
        <p:spPr bwMode="auto">
          <a:xfrm rot="-5400000">
            <a:off x="-832643" y="4725194"/>
            <a:ext cx="215900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solidFill>
                  <a:schemeClr val="bg2"/>
                </a:solidFill>
                <a:latin typeface="Frutiger LT Com 55 Roman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© Fraunhofer IGD 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033" name="Picture 2" descr="igd_85mm_rgb-23-156-125_noclip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6297613"/>
            <a:ext cx="1417638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Fußzeilenplatzhalter 2"/>
          <p:cNvSpPr txBox="1">
            <a:spLocks noGrp="1"/>
          </p:cNvSpPr>
          <p:nvPr userDrawn="1"/>
        </p:nvSpPr>
        <p:spPr bwMode="auto">
          <a:xfrm>
            <a:off x="455613" y="6269038"/>
            <a:ext cx="47259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sz="800" dirty="0" smtClean="0">
                <a:solidFill>
                  <a:schemeClr val="bg2"/>
                </a:solidFill>
              </a:rPr>
              <a:t>Web3D</a:t>
            </a:r>
            <a:r>
              <a:rPr lang="de-DE" sz="800" baseline="0" dirty="0" smtClean="0">
                <a:solidFill>
                  <a:schemeClr val="bg2"/>
                </a:solidFill>
              </a:rPr>
              <a:t> 2015</a:t>
            </a:r>
          </a:p>
          <a:p>
            <a:r>
              <a:rPr lang="en-US" sz="800" dirty="0" smtClean="0">
                <a:solidFill>
                  <a:schemeClr val="bg2"/>
                </a:solidFill>
              </a:rPr>
              <a:t>A case study on 3D geospatial applications in the Web using state-of-the-art</a:t>
            </a:r>
          </a:p>
          <a:p>
            <a:r>
              <a:rPr lang="en-US" sz="800" dirty="0" err="1" smtClean="0">
                <a:solidFill>
                  <a:schemeClr val="bg2"/>
                </a:solidFill>
              </a:rPr>
              <a:t>WebGL</a:t>
            </a:r>
            <a:r>
              <a:rPr lang="en-US" sz="800" dirty="0" smtClean="0">
                <a:solidFill>
                  <a:schemeClr val="bg2"/>
                </a:solidFill>
              </a:rPr>
              <a:t> frameworks</a:t>
            </a:r>
            <a:endParaRPr lang="de-DE" sz="800" dirty="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6" r:id="rId3"/>
    <p:sldLayoutId id="2147483655" r:id="rId4"/>
    <p:sldLayoutId id="2147483654" r:id="rId5"/>
    <p:sldLayoutId id="2147483653" r:id="rId6"/>
    <p:sldLayoutId id="2147483652" r:id="rId7"/>
    <p:sldLayoutId id="2147483651" r:id="rId8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22250" indent="-222250" algn="l" rtl="0" eaLnBrk="0" fontAlgn="base" hangingPunct="0">
        <a:spcBef>
          <a:spcPct val="0"/>
        </a:spcBef>
        <a:spcAft>
          <a:spcPct val="40000"/>
        </a:spcAft>
        <a:buClr>
          <a:schemeClr val="tx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2pPr>
      <a:lvl3pPr marL="446088" indent="-22225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668338" indent="-22225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892175" indent="-222250" algn="l" rtl="0" eaLnBrk="0" fontAlgn="base" hangingPunct="0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el 1"/>
          <p:cNvSpPr>
            <a:spLocks noGrp="1"/>
          </p:cNvSpPr>
          <p:nvPr>
            <p:ph type="ctrTitle"/>
          </p:nvPr>
        </p:nvSpPr>
        <p:spPr>
          <a:xfrm>
            <a:off x="460375" y="535319"/>
            <a:ext cx="8223250" cy="1349173"/>
          </a:xfrm>
        </p:spPr>
        <p:txBody>
          <a:bodyPr/>
          <a:lstStyle/>
          <a:p>
            <a:r>
              <a:rPr lang="en-US" sz="2400" dirty="0"/>
              <a:t>A case study on 3D geospatial applications in the Web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using state-of-the-art Web-GL</a:t>
            </a:r>
            <a:r>
              <a:rPr lang="de-DE" sz="2400" dirty="0" smtClean="0"/>
              <a:t> </a:t>
            </a:r>
            <a:r>
              <a:rPr lang="de-DE" sz="2400" dirty="0" err="1" smtClean="0"/>
              <a:t>frameworks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000" dirty="0" smtClean="0"/>
              <a:t>Ralf Gutbell</a:t>
            </a:r>
            <a:endParaRPr lang="de-DE" sz="2000" cap="none" dirty="0" smtClean="0"/>
          </a:p>
        </p:txBody>
      </p:sp>
      <p:sp>
        <p:nvSpPr>
          <p:cNvPr id="11267" name="Datumsplatzhalter 3"/>
          <p:cNvSpPr>
            <a:spLocks noGrp="1"/>
          </p:cNvSpPr>
          <p:nvPr>
            <p:ph type="dt" sz="quarter" idx="10"/>
          </p:nvPr>
        </p:nvSpPr>
        <p:spPr>
          <a:xfrm rot="16200000">
            <a:off x="-832643" y="4725194"/>
            <a:ext cx="2159000" cy="122237"/>
          </a:xfrm>
          <a:noFill/>
        </p:spPr>
        <p:txBody>
          <a:bodyPr/>
          <a:lstStyle/>
          <a:p>
            <a:pPr>
              <a:defRPr/>
            </a:pPr>
            <a:r>
              <a:rPr lang="de-DE" dirty="0"/>
              <a:t>© Fraunhofer IGD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72000" y="2514600"/>
            <a:ext cx="4264025" cy="35036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endParaRPr lang="de-DE" sz="1400" dirty="0"/>
          </a:p>
          <a:p>
            <a:endParaRPr lang="de-DE" sz="1400" dirty="0"/>
          </a:p>
        </p:txBody>
      </p:sp>
      <p:sp>
        <p:nvSpPr>
          <p:cNvPr id="2" name="Textfeld 1"/>
          <p:cNvSpPr txBox="1"/>
          <p:nvPr/>
        </p:nvSpPr>
        <p:spPr>
          <a:xfrm>
            <a:off x="7366000" y="190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5362" y="2743231"/>
            <a:ext cx="12236385" cy="30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641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r>
              <a:rPr lang="de-DE" kern="0" dirty="0" smtClean="0"/>
              <a:t>Ralf Gutbell</a:t>
            </a:r>
          </a:p>
          <a:p>
            <a:pPr marL="508950" lvl="2" indent="-285750"/>
            <a:r>
              <a:rPr lang="de-DE" kern="0" dirty="0" smtClean="0"/>
              <a:t>30 </a:t>
            </a:r>
            <a:r>
              <a:rPr lang="de-DE" kern="0" dirty="0" err="1" smtClean="0"/>
              <a:t>years</a:t>
            </a:r>
            <a:r>
              <a:rPr lang="de-DE" kern="0" dirty="0" smtClean="0"/>
              <a:t> </a:t>
            </a:r>
            <a:r>
              <a:rPr lang="de-DE" kern="0" dirty="0" err="1" smtClean="0"/>
              <a:t>young</a:t>
            </a:r>
            <a:endParaRPr lang="de-DE" kern="0" dirty="0" smtClean="0"/>
          </a:p>
          <a:p>
            <a:pPr marL="285112" lvl="1" indent="-285750"/>
            <a:endParaRPr lang="de-DE" kern="0" dirty="0"/>
          </a:p>
          <a:p>
            <a:pPr marL="285112" lvl="1" indent="-285750"/>
            <a:r>
              <a:rPr lang="de-DE" kern="0" dirty="0" smtClean="0"/>
              <a:t>Researcher at Fraunhofer IGD</a:t>
            </a:r>
          </a:p>
          <a:p>
            <a:pPr marL="508950" lvl="2" indent="-285750"/>
            <a:r>
              <a:rPr lang="de-DE" kern="0" dirty="0" smtClean="0"/>
              <a:t>Department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Geospatialmanagement</a:t>
            </a:r>
            <a:endParaRPr lang="de-DE" kern="0" dirty="0" smtClean="0"/>
          </a:p>
          <a:p>
            <a:pPr marL="508950" lvl="2" indent="-285750"/>
            <a:endParaRPr lang="de-DE" kern="0" dirty="0"/>
          </a:p>
          <a:p>
            <a:pPr marL="285112" lvl="1" indent="-285750"/>
            <a:r>
              <a:rPr lang="de-DE" kern="0" dirty="0" smtClean="0"/>
              <a:t>Main Interest</a:t>
            </a:r>
          </a:p>
          <a:p>
            <a:pPr marL="508950" lvl="2" indent="-285750"/>
            <a:r>
              <a:rPr lang="de-DE" kern="0" dirty="0" err="1" smtClean="0"/>
              <a:t>Fancy</a:t>
            </a:r>
            <a:r>
              <a:rPr lang="de-DE" kern="0" dirty="0" smtClean="0"/>
              <a:t> </a:t>
            </a:r>
            <a:r>
              <a:rPr lang="de-DE" kern="0" dirty="0" err="1" smtClean="0"/>
              <a:t>visualizations</a:t>
            </a:r>
            <a:r>
              <a:rPr lang="de-DE" kern="0" dirty="0" smtClean="0"/>
              <a:t>!!</a:t>
            </a:r>
          </a:p>
          <a:p>
            <a:pPr marL="508950" lvl="2" indent="-285750"/>
            <a:endParaRPr lang="de-DE" kern="0" dirty="0" smtClean="0"/>
          </a:p>
          <a:p>
            <a:pPr marL="285112" lvl="1" indent="-285750"/>
            <a:r>
              <a:rPr lang="de-DE" kern="0" dirty="0" err="1" smtClean="0"/>
              <a:t>Started</a:t>
            </a:r>
            <a:r>
              <a:rPr lang="de-DE" kern="0" dirty="0" smtClean="0"/>
              <a:t> </a:t>
            </a:r>
            <a:r>
              <a:rPr lang="de-DE" kern="0" dirty="0" err="1" smtClean="0"/>
              <a:t>with</a:t>
            </a:r>
            <a:r>
              <a:rPr lang="de-DE" kern="0" dirty="0" smtClean="0"/>
              <a:t> offline </a:t>
            </a:r>
            <a:r>
              <a:rPr lang="de-DE" kern="0" dirty="0" err="1" smtClean="0"/>
              <a:t>visualization</a:t>
            </a:r>
            <a:r>
              <a:rPr lang="de-DE" kern="0" dirty="0" smtClean="0"/>
              <a:t> </a:t>
            </a:r>
            <a:r>
              <a:rPr lang="de-DE" kern="0" dirty="0" err="1" smtClean="0"/>
              <a:t>frameworks</a:t>
            </a:r>
            <a:endParaRPr lang="de-DE" kern="0" dirty="0" smtClean="0"/>
          </a:p>
          <a:p>
            <a:pPr marL="508950" lvl="2" indent="-285750"/>
            <a:r>
              <a:rPr lang="de-DE" kern="0" dirty="0" err="1" smtClean="0"/>
              <a:t>Now</a:t>
            </a:r>
            <a:r>
              <a:rPr lang="de-DE" kern="0" dirty="0" smtClean="0"/>
              <a:t> Web-Gl </a:t>
            </a:r>
            <a:r>
              <a:rPr lang="de-DE" kern="0" dirty="0" err="1" smtClean="0"/>
              <a:t>is</a:t>
            </a:r>
            <a:r>
              <a:rPr lang="de-DE" kern="0" dirty="0" smtClean="0"/>
              <a:t> </a:t>
            </a:r>
            <a:r>
              <a:rPr lang="de-DE" kern="0" dirty="0" err="1" smtClean="0"/>
              <a:t>giving</a:t>
            </a:r>
            <a:r>
              <a:rPr lang="de-DE" kern="0" dirty="0" smtClean="0"/>
              <a:t> </a:t>
            </a:r>
            <a:r>
              <a:rPr lang="de-DE" kern="0" dirty="0" err="1" smtClean="0"/>
              <a:t>me</a:t>
            </a:r>
            <a:r>
              <a:rPr lang="de-DE" kern="0" dirty="0" smtClean="0"/>
              <a:t> a </a:t>
            </a:r>
            <a:r>
              <a:rPr lang="de-DE" kern="0" dirty="0" err="1" smtClean="0"/>
              <a:t>headache</a:t>
            </a:r>
            <a:endParaRPr lang="de-DE" kern="0" dirty="0"/>
          </a:p>
          <a:p>
            <a:pPr marL="285112" lvl="1" indent="-285750"/>
            <a:endParaRPr lang="en-US" kern="0" dirty="0" smtClean="0"/>
          </a:p>
          <a:p>
            <a:pPr marL="508950" lvl="2" indent="-285750"/>
            <a:endParaRPr lang="en-US" kern="0" dirty="0"/>
          </a:p>
          <a:p>
            <a:pPr marL="285112" lvl="1" indent="-285750"/>
            <a:endParaRPr lang="en-US" kern="0" dirty="0" smtClean="0"/>
          </a:p>
          <a:p>
            <a:pPr marL="285112" lvl="1" indent="-285750"/>
            <a:endParaRPr lang="de-DE" kern="0" dirty="0"/>
          </a:p>
        </p:txBody>
      </p:sp>
      <p:pic>
        <p:nvPicPr>
          <p:cNvPr id="6" name="Picture 2" descr="C:\Users\ralgutbe\Pictures\ral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093" y="-1"/>
            <a:ext cx="3370908" cy="449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633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r>
              <a:rPr lang="de-DE" dirty="0" err="1"/>
              <a:t>Geospatial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heterogenous</a:t>
            </a:r>
            <a:r>
              <a:rPr lang="de-DE" dirty="0" smtClean="0"/>
              <a:t>!</a:t>
            </a:r>
          </a:p>
          <a:p>
            <a:pPr marL="508950" lvl="2" indent="-285750"/>
            <a:r>
              <a:rPr lang="de-DE" kern="0" dirty="0"/>
              <a:t>2D, 3D </a:t>
            </a:r>
            <a:r>
              <a:rPr lang="de-DE" kern="0" dirty="0" smtClean="0"/>
              <a:t>Geometries</a:t>
            </a:r>
          </a:p>
          <a:p>
            <a:pPr marL="508950" lvl="2" indent="-285750"/>
            <a:r>
              <a:rPr lang="de-DE" kern="0" dirty="0" err="1" smtClean="0"/>
              <a:t>Imagery</a:t>
            </a:r>
            <a:endParaRPr lang="de-DE" kern="0" dirty="0"/>
          </a:p>
          <a:p>
            <a:pPr marL="508950" lvl="2" indent="-285750"/>
            <a:r>
              <a:rPr lang="de-DE" kern="0" dirty="0" err="1" smtClean="0"/>
              <a:t>Pointclouds</a:t>
            </a:r>
            <a:endParaRPr lang="de-DE" kern="0" dirty="0" smtClean="0"/>
          </a:p>
          <a:p>
            <a:pPr marL="508950" lvl="2" indent="-285750"/>
            <a:r>
              <a:rPr lang="de-DE" kern="0" dirty="0" err="1" smtClean="0"/>
              <a:t>Metadata</a:t>
            </a:r>
            <a:endParaRPr lang="de-DE" kern="0" dirty="0" smtClean="0"/>
          </a:p>
          <a:p>
            <a:pPr marL="223200" lvl="2" indent="0">
              <a:buNone/>
            </a:pPr>
            <a:endParaRPr lang="de-DE" kern="0" dirty="0"/>
          </a:p>
          <a:p>
            <a:pPr marL="285112" lvl="1" indent="-285750"/>
            <a:r>
              <a:rPr lang="de-DE" kern="0" dirty="0" err="1"/>
              <a:t>And</a:t>
            </a:r>
            <a:r>
              <a:rPr lang="de-DE" kern="0" dirty="0"/>
              <a:t> so </a:t>
            </a:r>
            <a:r>
              <a:rPr lang="de-DE" kern="0" dirty="0" err="1"/>
              <a:t>are</a:t>
            </a:r>
            <a:r>
              <a:rPr lang="de-DE" kern="0" dirty="0"/>
              <a:t> </a:t>
            </a:r>
            <a:r>
              <a:rPr lang="de-DE" kern="0" dirty="0" err="1"/>
              <a:t>the</a:t>
            </a:r>
            <a:r>
              <a:rPr lang="de-DE" kern="0" dirty="0"/>
              <a:t> </a:t>
            </a:r>
            <a:r>
              <a:rPr lang="de-DE" kern="0" dirty="0" err="1"/>
              <a:t>visualization</a:t>
            </a:r>
            <a:r>
              <a:rPr lang="de-DE" kern="0" dirty="0"/>
              <a:t> </a:t>
            </a:r>
            <a:r>
              <a:rPr lang="de-DE" kern="0" dirty="0" err="1" smtClean="0"/>
              <a:t>applications</a:t>
            </a:r>
            <a:endParaRPr lang="de-DE" kern="0" dirty="0"/>
          </a:p>
          <a:p>
            <a:pPr marL="508950" lvl="2" indent="-285750"/>
            <a:endParaRPr lang="de-DE" kern="0" dirty="0"/>
          </a:p>
          <a:p>
            <a:pPr marL="285112" lvl="1" indent="-285750"/>
            <a:r>
              <a:rPr lang="de-DE" kern="0" dirty="0" err="1" smtClean="0"/>
              <a:t>There</a:t>
            </a:r>
            <a:r>
              <a:rPr lang="de-DE" kern="0" dirty="0" smtClean="0"/>
              <a:t> </a:t>
            </a:r>
            <a:r>
              <a:rPr lang="de-DE" kern="0" dirty="0" err="1" smtClean="0"/>
              <a:t>is</a:t>
            </a:r>
            <a:r>
              <a:rPr lang="de-DE" kern="0" dirty="0" smtClean="0"/>
              <a:t> </a:t>
            </a:r>
            <a:r>
              <a:rPr lang="de-DE" kern="0" dirty="0" err="1" smtClean="0"/>
              <a:t>no</a:t>
            </a:r>
            <a:r>
              <a:rPr lang="de-DE" kern="0" dirty="0" smtClean="0"/>
              <a:t> </a:t>
            </a:r>
            <a:r>
              <a:rPr lang="de-DE" kern="0" dirty="0" err="1" smtClean="0"/>
              <a:t>framework</a:t>
            </a:r>
            <a:r>
              <a:rPr lang="de-DE" kern="0" dirty="0" smtClean="0"/>
              <a:t> (</a:t>
            </a:r>
            <a:r>
              <a:rPr lang="de-DE" kern="0" dirty="0" err="1" smtClean="0"/>
              <a:t>yet</a:t>
            </a:r>
            <a:r>
              <a:rPr lang="de-DE" kern="0" dirty="0" smtClean="0"/>
              <a:t>) </a:t>
            </a:r>
            <a:r>
              <a:rPr lang="de-DE" kern="0" dirty="0" err="1" smtClean="0"/>
              <a:t>which</a:t>
            </a:r>
            <a:r>
              <a:rPr lang="de-DE" kern="0" dirty="0" smtClean="0"/>
              <a:t> </a:t>
            </a:r>
            <a:r>
              <a:rPr lang="de-DE" kern="0" dirty="0" err="1" smtClean="0"/>
              <a:t>handles</a:t>
            </a:r>
            <a:r>
              <a:rPr lang="de-DE" kern="0" dirty="0" smtClean="0"/>
              <a:t> all </a:t>
            </a:r>
            <a:r>
              <a:rPr lang="de-DE" kern="0" dirty="0" err="1" smtClean="0"/>
              <a:t>these</a:t>
            </a:r>
            <a:r>
              <a:rPr lang="de-DE" kern="0" dirty="0" smtClean="0"/>
              <a:t> </a:t>
            </a:r>
            <a:r>
              <a:rPr lang="de-DE" kern="0" dirty="0" err="1" smtClean="0"/>
              <a:t>challenges</a:t>
            </a:r>
            <a:endParaRPr lang="de-DE" kern="0" dirty="0" smtClean="0"/>
          </a:p>
          <a:p>
            <a:pPr marL="285112" lvl="1" indent="-285750"/>
            <a:endParaRPr lang="de-DE" kern="0" dirty="0" smtClean="0"/>
          </a:p>
          <a:p>
            <a:pPr marL="285112" lvl="1" indent="-285750"/>
            <a:r>
              <a:rPr lang="de-DE" kern="0" dirty="0" smtClean="0"/>
              <a:t>3 different </a:t>
            </a:r>
            <a:r>
              <a:rPr lang="de-DE" kern="0" dirty="0" err="1"/>
              <a:t>frameworks</a:t>
            </a:r>
            <a:r>
              <a:rPr lang="de-DE" kern="0" dirty="0"/>
              <a:t> </a:t>
            </a:r>
            <a:r>
              <a:rPr lang="de-DE" kern="0" dirty="0" err="1"/>
              <a:t>to</a:t>
            </a:r>
            <a:r>
              <a:rPr lang="de-DE" kern="0" dirty="0"/>
              <a:t> handle </a:t>
            </a:r>
            <a:r>
              <a:rPr lang="de-DE" kern="0" dirty="0" smtClean="0"/>
              <a:t>4 </a:t>
            </a:r>
            <a:r>
              <a:rPr lang="de-DE" kern="0" dirty="0"/>
              <a:t>different </a:t>
            </a:r>
            <a:r>
              <a:rPr lang="de-DE" kern="0" dirty="0" err="1"/>
              <a:t>use</a:t>
            </a:r>
            <a:r>
              <a:rPr lang="de-DE" kern="0" dirty="0"/>
              <a:t> </a:t>
            </a:r>
            <a:r>
              <a:rPr lang="de-DE" kern="0" dirty="0" err="1"/>
              <a:t>cases</a:t>
            </a:r>
            <a:endParaRPr lang="de-DE" kern="0" dirty="0">
              <a:sym typeface="Wingdings" panose="05000000000000000000" pitchFamily="2" charset="2"/>
            </a:endParaRPr>
          </a:p>
          <a:p>
            <a:pPr marL="508950" lvl="2" indent="-285750"/>
            <a:r>
              <a:rPr lang="de-DE" kern="0" dirty="0" smtClean="0">
                <a:sym typeface="Wingdings" panose="05000000000000000000" pitchFamily="2" charset="2"/>
              </a:rPr>
              <a:t>X3DOM</a:t>
            </a:r>
            <a:r>
              <a:rPr lang="de-DE" kern="0" dirty="0">
                <a:sym typeface="Wingdings" panose="05000000000000000000" pitchFamily="2" charset="2"/>
              </a:rPr>
              <a:t>, </a:t>
            </a:r>
            <a:r>
              <a:rPr lang="de-DE" kern="0" dirty="0" err="1">
                <a:sym typeface="Wingdings" panose="05000000000000000000" pitchFamily="2" charset="2"/>
              </a:rPr>
              <a:t>ThreeJs</a:t>
            </a:r>
            <a:r>
              <a:rPr lang="de-DE" kern="0" dirty="0">
                <a:sym typeface="Wingdings" panose="05000000000000000000" pitchFamily="2" charset="2"/>
              </a:rPr>
              <a:t> + </a:t>
            </a:r>
            <a:r>
              <a:rPr lang="de-DE" kern="0" dirty="0" err="1">
                <a:sym typeface="Wingdings" panose="05000000000000000000" pitchFamily="2" charset="2"/>
              </a:rPr>
              <a:t>PoTree</a:t>
            </a:r>
            <a:r>
              <a:rPr lang="de-DE" kern="0" dirty="0">
                <a:sym typeface="Wingdings" panose="05000000000000000000" pitchFamily="2" charset="2"/>
              </a:rPr>
              <a:t>, </a:t>
            </a:r>
            <a:r>
              <a:rPr lang="de-DE" kern="0" dirty="0" err="1">
                <a:sym typeface="Wingdings" panose="05000000000000000000" pitchFamily="2" charset="2"/>
              </a:rPr>
              <a:t>Cesium</a:t>
            </a:r>
            <a:endParaRPr lang="de-DE" kern="0" dirty="0">
              <a:sym typeface="Wingdings" panose="05000000000000000000" pitchFamily="2" charset="2"/>
            </a:endParaRPr>
          </a:p>
          <a:p>
            <a:pPr marL="285112" lvl="1" indent="-285750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29816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Case </a:t>
            </a:r>
            <a:r>
              <a:rPr lang="de-DE" dirty="0" smtClean="0">
                <a:sym typeface="Wingdings" panose="05000000000000000000" pitchFamily="2" charset="2"/>
              </a:rPr>
              <a:t>1:  </a:t>
            </a:r>
            <a:r>
              <a:rPr lang="de-DE" dirty="0" err="1" smtClean="0">
                <a:sym typeface="Wingdings" panose="05000000000000000000" pitchFamily="2" charset="2"/>
              </a:rPr>
              <a:t>urbanAPI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dirty="0" smtClean="0"/>
              <a:t>Interactive </a:t>
            </a:r>
            <a:r>
              <a:rPr lang="en-US" dirty="0" smtClean="0"/>
              <a:t>public </a:t>
            </a:r>
            <a:r>
              <a:rPr lang="en-US" dirty="0"/>
              <a:t>participation in urban </a:t>
            </a:r>
            <a:r>
              <a:rPr lang="en-US" dirty="0" smtClean="0"/>
              <a:t>planning and </a:t>
            </a:r>
            <a:r>
              <a:rPr lang="de-DE" dirty="0" err="1" smtClean="0"/>
              <a:t>processes</a:t>
            </a:r>
            <a:endParaRPr lang="de-DE" dirty="0" smtClean="0"/>
          </a:p>
          <a:p>
            <a:pPr marL="285112" lvl="1" indent="-285750"/>
            <a:endParaRPr lang="de-DE" dirty="0"/>
          </a:p>
          <a:p>
            <a:pPr marL="285112" lvl="1" indent="-285750"/>
            <a:r>
              <a:rPr lang="de-DE" dirty="0" smtClean="0"/>
              <a:t>Different </a:t>
            </a:r>
            <a:r>
              <a:rPr lang="de-DE" dirty="0" err="1" smtClean="0"/>
              <a:t>views</a:t>
            </a:r>
            <a:r>
              <a:rPr lang="de-DE" dirty="0" smtClean="0"/>
              <a:t> </a:t>
            </a:r>
          </a:p>
          <a:p>
            <a:pPr marL="508950" lvl="2" indent="-285750"/>
            <a:r>
              <a:rPr lang="de-DE" dirty="0" smtClean="0"/>
              <a:t>Place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annotations</a:t>
            </a:r>
            <a:endParaRPr lang="de-DE" dirty="0" smtClean="0"/>
          </a:p>
          <a:p>
            <a:pPr marL="508950" lvl="2" indent="-285750"/>
            <a:endParaRPr lang="de-DE" dirty="0" smtClean="0"/>
          </a:p>
          <a:p>
            <a:pPr marL="508950" lvl="2" indent="-285750"/>
            <a:r>
              <a:rPr lang="de-DE" dirty="0" smtClean="0"/>
              <a:t>View </a:t>
            </a:r>
            <a:r>
              <a:rPr lang="de-DE" dirty="0" err="1" smtClean="0"/>
              <a:t>architectural</a:t>
            </a:r>
            <a:r>
              <a:rPr lang="de-DE" dirty="0" smtClean="0"/>
              <a:t> </a:t>
            </a:r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seperate</a:t>
            </a:r>
            <a:r>
              <a:rPr lang="de-DE" dirty="0" smtClean="0"/>
              <a:t> </a:t>
            </a:r>
            <a:r>
              <a:rPr lang="de-DE" dirty="0" err="1" smtClean="0"/>
              <a:t>rendering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459927" y="384103"/>
            <a:ext cx="8223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algn="r"/>
            <a:r>
              <a:rPr lang="de-DE" kern="0" dirty="0" smtClean="0">
                <a:sym typeface="Wingdings" panose="05000000000000000000" pitchFamily="2" charset="2"/>
              </a:rPr>
              <a:t>X3DOM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50997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59927" y="384103"/>
            <a:ext cx="8223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algn="r"/>
            <a:r>
              <a:rPr lang="de-DE" kern="0" dirty="0" err="1" smtClean="0">
                <a:sym typeface="Wingdings" panose="05000000000000000000" pitchFamily="2" charset="2"/>
              </a:rPr>
              <a:t>ThreeJs</a:t>
            </a: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Case </a:t>
            </a:r>
            <a:r>
              <a:rPr lang="de-DE" dirty="0">
                <a:sym typeface="Wingdings" panose="05000000000000000000" pitchFamily="2" charset="2"/>
              </a:rPr>
              <a:t>2</a:t>
            </a:r>
            <a:r>
              <a:rPr lang="de-DE" dirty="0" smtClean="0">
                <a:sym typeface="Wingdings" panose="05000000000000000000" pitchFamily="2" charset="2"/>
              </a:rPr>
              <a:t>:  </a:t>
            </a:r>
            <a:r>
              <a:rPr lang="de-DE" dirty="0"/>
              <a:t>Villingen-Schwenningen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endParaRPr lang="de-DE" kern="0" dirty="0" smtClean="0"/>
          </a:p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/>
              <a:t>to </a:t>
            </a:r>
            <a:r>
              <a:rPr lang="en-US" kern="0" dirty="0" smtClean="0"/>
              <a:t>v</a:t>
            </a:r>
            <a:r>
              <a:rPr lang="en-US" kern="0" dirty="0" smtClean="0"/>
              <a:t>isualize </a:t>
            </a:r>
            <a:r>
              <a:rPr lang="en-US" kern="0" dirty="0" smtClean="0"/>
              <a:t>a city </a:t>
            </a:r>
            <a:r>
              <a:rPr lang="en-US" kern="0" dirty="0" smtClean="0"/>
              <a:t>model using </a:t>
            </a:r>
            <a:r>
              <a:rPr lang="en-US" kern="0" dirty="0" err="1" smtClean="0"/>
              <a:t>ThreeJs</a:t>
            </a:r>
            <a:endParaRPr lang="en-US" kern="0" dirty="0" smtClean="0"/>
          </a:p>
          <a:p>
            <a:pPr marL="508950" lvl="2" indent="-285750"/>
            <a:endParaRPr lang="en-US" dirty="0" smtClean="0"/>
          </a:p>
          <a:p>
            <a:pPr marL="285112" lvl="1" indent="-285750"/>
            <a:r>
              <a:rPr lang="en-US" dirty="0" smtClean="0"/>
              <a:t>Area </a:t>
            </a:r>
            <a:r>
              <a:rPr lang="en-US" dirty="0"/>
              <a:t>of 250 km</a:t>
            </a:r>
            <a:r>
              <a:rPr lang="en-US" sz="800" dirty="0"/>
              <a:t>2 </a:t>
            </a:r>
            <a:r>
              <a:rPr lang="en-US" sz="800" dirty="0" smtClean="0"/>
              <a:t> </a:t>
            </a:r>
            <a:r>
              <a:rPr lang="en-US" dirty="0" smtClean="0"/>
              <a:t>and contains fully </a:t>
            </a:r>
            <a:r>
              <a:rPr lang="en-US" dirty="0"/>
              <a:t>textured buildings </a:t>
            </a:r>
            <a:r>
              <a:rPr lang="en-US" dirty="0" smtClean="0"/>
              <a:t>models</a:t>
            </a:r>
          </a:p>
          <a:p>
            <a:pPr marL="508950" lvl="2" indent="-285750"/>
            <a:endParaRPr lang="en-US" dirty="0" smtClean="0">
              <a:sym typeface="Wingdings" panose="05000000000000000000" pitchFamily="2" charset="2"/>
            </a:endParaRPr>
          </a:p>
          <a:p>
            <a:pPr marL="285112" lvl="1" indent="-285750"/>
            <a:r>
              <a:rPr lang="en-US" dirty="0" err="1" smtClean="0">
                <a:sym typeface="Wingdings" panose="05000000000000000000" pitchFamily="2" charset="2"/>
              </a:rPr>
              <a:t>Collada</a:t>
            </a:r>
            <a:r>
              <a:rPr lang="en-US" dirty="0" smtClean="0">
                <a:sym typeface="Wingdings" panose="05000000000000000000" pitchFamily="2" charset="2"/>
              </a:rPr>
              <a:t> was used as data format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984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59927" y="384103"/>
            <a:ext cx="8223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algn="r"/>
            <a:r>
              <a:rPr lang="de-DE" kern="0" dirty="0" err="1" smtClean="0">
                <a:sym typeface="Wingdings" panose="05000000000000000000" pitchFamily="2" charset="2"/>
              </a:rPr>
              <a:t>ThreeJs</a:t>
            </a:r>
            <a:r>
              <a:rPr lang="de-DE" kern="0" dirty="0" smtClean="0">
                <a:sym typeface="Wingdings" panose="05000000000000000000" pitchFamily="2" charset="2"/>
              </a:rPr>
              <a:t> + </a:t>
            </a:r>
            <a:r>
              <a:rPr lang="de-DE" kern="0" dirty="0" err="1" smtClean="0">
                <a:sym typeface="Wingdings" panose="05000000000000000000" pitchFamily="2" charset="2"/>
              </a:rPr>
              <a:t>PoTree</a:t>
            </a: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Case </a:t>
            </a:r>
            <a:r>
              <a:rPr lang="de-DE" dirty="0" smtClean="0">
                <a:sym typeface="Wingdings" panose="05000000000000000000" pitchFamily="2" charset="2"/>
              </a:rPr>
              <a:t>3:  </a:t>
            </a:r>
            <a:r>
              <a:rPr lang="de-DE" dirty="0" smtClean="0"/>
              <a:t>Wiesbaden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endParaRPr lang="de-DE" kern="0" dirty="0" smtClean="0"/>
          </a:p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 smtClean="0"/>
              <a:t>for urban planners and public participation showing the planning of new road junction</a:t>
            </a:r>
          </a:p>
          <a:p>
            <a:pPr marL="285112" lvl="1" indent="-285750"/>
            <a:endParaRPr lang="en-US" dirty="0" smtClean="0"/>
          </a:p>
          <a:p>
            <a:pPr marL="285112" lvl="1" indent="-285750"/>
            <a:r>
              <a:rPr lang="en-US" kern="0" dirty="0" smtClean="0"/>
              <a:t>Visualization of a block of a city model combined with a dense </a:t>
            </a:r>
            <a:r>
              <a:rPr lang="en-US" kern="0" dirty="0" err="1" smtClean="0"/>
              <a:t>pointcloud</a:t>
            </a:r>
            <a:r>
              <a:rPr lang="en-US" kern="0" dirty="0" smtClean="0"/>
              <a:t> acquired by a terrestrial scanner</a:t>
            </a:r>
          </a:p>
          <a:p>
            <a:pPr marL="508950" lvl="2" indent="-285750"/>
            <a:r>
              <a:rPr lang="en-US" kern="0" dirty="0" smtClean="0"/>
              <a:t>2.4 billion colored points</a:t>
            </a:r>
          </a:p>
          <a:p>
            <a:pPr marL="508950" lvl="2" indent="-285750"/>
            <a:endParaRPr lang="en-US" kern="0" dirty="0" smtClean="0"/>
          </a:p>
          <a:p>
            <a:pPr marL="285112" lvl="1" indent="-285750"/>
            <a:r>
              <a:rPr lang="en-US" kern="0" dirty="0" smtClean="0"/>
              <a:t>Usage of </a:t>
            </a:r>
            <a:r>
              <a:rPr lang="en-US" kern="0" dirty="0" err="1" smtClean="0"/>
              <a:t>ThreeJs</a:t>
            </a:r>
            <a:r>
              <a:rPr lang="en-US" kern="0" dirty="0" smtClean="0"/>
              <a:t> in combination with the </a:t>
            </a:r>
            <a:r>
              <a:rPr lang="en-US" kern="0" dirty="0" err="1" smtClean="0"/>
              <a:t>PoTree</a:t>
            </a:r>
            <a:r>
              <a:rPr lang="en-US" kern="0" dirty="0" smtClean="0"/>
              <a:t> plug-in to handle the </a:t>
            </a:r>
            <a:r>
              <a:rPr lang="en-US" kern="0" dirty="0" err="1" smtClean="0"/>
              <a:t>pointcloud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97361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 bwMode="auto">
          <a:xfrm>
            <a:off x="459927" y="384103"/>
            <a:ext cx="82232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34" charset="0"/>
              </a:defRPr>
            </a:lvl9pPr>
          </a:lstStyle>
          <a:p>
            <a:pPr algn="r"/>
            <a:r>
              <a:rPr lang="de-DE" kern="0" dirty="0" err="1" smtClean="0">
                <a:sym typeface="Wingdings" panose="05000000000000000000" pitchFamily="2" charset="2"/>
              </a:rPr>
              <a:t>Cesium</a:t>
            </a:r>
            <a:endParaRPr lang="de-DE" kern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ym typeface="Wingdings" panose="05000000000000000000" pitchFamily="2" charset="2"/>
              </a:rPr>
              <a:t>Use</a:t>
            </a:r>
            <a:r>
              <a:rPr lang="de-DE" dirty="0">
                <a:sym typeface="Wingdings" panose="05000000000000000000" pitchFamily="2" charset="2"/>
              </a:rPr>
              <a:t> Case </a:t>
            </a:r>
            <a:r>
              <a:rPr lang="de-DE" dirty="0" smtClean="0">
                <a:sym typeface="Wingdings" panose="05000000000000000000" pitchFamily="2" charset="2"/>
              </a:rPr>
              <a:t>4:  </a:t>
            </a:r>
            <a:r>
              <a:rPr lang="de-DE" dirty="0" err="1" smtClean="0">
                <a:sym typeface="Wingdings" panose="05000000000000000000" pitchFamily="2" charset="2"/>
              </a:rPr>
              <a:t>Visualizing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huge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/>
              <a:t>Landscapes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endParaRPr lang="de-DE" kern="0" dirty="0" smtClean="0"/>
          </a:p>
          <a:p>
            <a:pPr marL="285112" lvl="1" indent="-285750"/>
            <a:r>
              <a:rPr lang="de-DE" kern="0" dirty="0" smtClean="0"/>
              <a:t>Web </a:t>
            </a:r>
            <a:r>
              <a:rPr lang="de-DE" kern="0" dirty="0" err="1" smtClean="0"/>
              <a:t>application</a:t>
            </a:r>
            <a:r>
              <a:rPr lang="de-DE" kern="0" dirty="0" smtClean="0"/>
              <a:t> </a:t>
            </a:r>
            <a:r>
              <a:rPr lang="en-US" kern="0" dirty="0"/>
              <a:t>to </a:t>
            </a:r>
            <a:r>
              <a:rPr lang="en-US" kern="0" dirty="0" smtClean="0"/>
              <a:t>visualize huge landscape like Google Earth</a:t>
            </a:r>
          </a:p>
          <a:p>
            <a:pPr marL="508950" lvl="2" indent="-285750"/>
            <a:endParaRPr lang="de-DE" kern="0" dirty="0" smtClean="0"/>
          </a:p>
          <a:p>
            <a:pPr marL="285112" lvl="1" indent="-285750"/>
            <a:r>
              <a:rPr lang="de-DE" kern="0" dirty="0" err="1" smtClean="0"/>
              <a:t>Application</a:t>
            </a:r>
            <a:r>
              <a:rPr lang="de-DE" kern="0" dirty="0" smtClean="0"/>
              <a:t>: </a:t>
            </a:r>
          </a:p>
          <a:p>
            <a:pPr marL="731200" lvl="3" indent="-285750"/>
            <a:r>
              <a:rPr lang="de-DE" kern="0" dirty="0" smtClean="0"/>
              <a:t>Show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impact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infrastructure</a:t>
            </a:r>
            <a:r>
              <a:rPr lang="de-DE" kern="0" dirty="0" smtClean="0"/>
              <a:t> </a:t>
            </a:r>
            <a:r>
              <a:rPr lang="de-DE" kern="0" dirty="0" err="1" smtClean="0"/>
              <a:t>plannings</a:t>
            </a:r>
            <a:r>
              <a:rPr lang="de-DE" kern="0" dirty="0" smtClean="0"/>
              <a:t> like power </a:t>
            </a:r>
            <a:r>
              <a:rPr lang="de-DE" kern="0" dirty="0" err="1" smtClean="0"/>
              <a:t>lines</a:t>
            </a:r>
            <a:r>
              <a:rPr lang="de-DE" kern="0" dirty="0" smtClean="0"/>
              <a:t>, wind </a:t>
            </a:r>
            <a:r>
              <a:rPr lang="de-DE" kern="0" dirty="0" err="1" smtClean="0"/>
              <a:t>turbines</a:t>
            </a:r>
            <a:r>
              <a:rPr lang="de-DE" kern="0" dirty="0" smtClean="0"/>
              <a:t>, etc.</a:t>
            </a:r>
          </a:p>
          <a:p>
            <a:pPr marL="508950" lvl="2" indent="-285750"/>
            <a:endParaRPr lang="de-DE" kern="0" dirty="0" smtClean="0"/>
          </a:p>
          <a:p>
            <a:pPr marL="285112" lvl="1" indent="-285750"/>
            <a:r>
              <a:rPr lang="de-DE" kern="0" dirty="0" err="1" smtClean="0"/>
              <a:t>Cesium</a:t>
            </a:r>
            <a:endParaRPr lang="de-DE" kern="0" dirty="0" smtClean="0"/>
          </a:p>
          <a:p>
            <a:pPr marL="508950" lvl="2" indent="-285750"/>
            <a:r>
              <a:rPr lang="de-DE" kern="0" dirty="0" err="1" smtClean="0"/>
              <a:t>Datasource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kern="0" dirty="0" err="1" smtClean="0"/>
              <a:t>terrain</a:t>
            </a:r>
            <a:r>
              <a:rPr lang="de-DE" kern="0" dirty="0" smtClean="0"/>
              <a:t> </a:t>
            </a:r>
            <a:r>
              <a:rPr lang="de-DE" kern="0" dirty="0" err="1" smtClean="0"/>
              <a:t>and</a:t>
            </a:r>
            <a:r>
              <a:rPr lang="de-DE" kern="0" dirty="0" smtClean="0"/>
              <a:t> </a:t>
            </a:r>
            <a:r>
              <a:rPr lang="de-DE" kern="0" dirty="0" err="1" smtClean="0"/>
              <a:t>imagery</a:t>
            </a:r>
            <a:r>
              <a:rPr lang="de-DE" kern="0" dirty="0" smtClean="0"/>
              <a:t> </a:t>
            </a:r>
            <a:r>
              <a:rPr lang="de-DE" kern="0" dirty="0" err="1" smtClean="0"/>
              <a:t>interchangeable</a:t>
            </a:r>
            <a:r>
              <a:rPr lang="de-DE" kern="0" dirty="0" smtClean="0"/>
              <a:t> </a:t>
            </a:r>
            <a:r>
              <a:rPr lang="de-DE" kern="0" dirty="0" err="1" smtClean="0"/>
              <a:t>during</a:t>
            </a:r>
            <a:r>
              <a:rPr lang="de-DE" kern="0" dirty="0" smtClean="0"/>
              <a:t> </a:t>
            </a:r>
            <a:r>
              <a:rPr lang="de-DE" kern="0" dirty="0" err="1" smtClean="0"/>
              <a:t>runtime</a:t>
            </a:r>
            <a:endParaRPr lang="de-DE" kern="0" dirty="0" smtClean="0"/>
          </a:p>
          <a:p>
            <a:pPr marL="508950" lvl="2" indent="-285750"/>
            <a:r>
              <a:rPr lang="de-DE" kern="0" dirty="0" err="1" smtClean="0"/>
              <a:t>Many</a:t>
            </a:r>
            <a:r>
              <a:rPr lang="de-DE" kern="0" dirty="0" smtClean="0"/>
              <a:t> </a:t>
            </a:r>
            <a:r>
              <a:rPr lang="de-DE" kern="0" dirty="0" err="1" smtClean="0"/>
              <a:t>standard</a:t>
            </a:r>
            <a:r>
              <a:rPr lang="de-DE" kern="0" dirty="0" smtClean="0"/>
              <a:t> </a:t>
            </a:r>
            <a:r>
              <a:rPr lang="de-DE" kern="0" dirty="0" err="1" smtClean="0"/>
              <a:t>geospatial</a:t>
            </a:r>
            <a:r>
              <a:rPr lang="de-DE" kern="0" dirty="0" smtClean="0"/>
              <a:t> </a:t>
            </a:r>
            <a:r>
              <a:rPr lang="de-DE" kern="0" dirty="0" err="1" smtClean="0"/>
              <a:t>functions</a:t>
            </a:r>
            <a:r>
              <a:rPr lang="de-DE" kern="0" dirty="0" smtClean="0"/>
              <a:t> </a:t>
            </a:r>
            <a:r>
              <a:rPr lang="de-DE" kern="0" dirty="0" err="1" smtClean="0"/>
              <a:t>are</a:t>
            </a:r>
            <a:r>
              <a:rPr lang="de-DE" kern="0" dirty="0" smtClean="0"/>
              <a:t> </a:t>
            </a:r>
            <a:r>
              <a:rPr lang="de-DE" kern="0" dirty="0" err="1" smtClean="0"/>
              <a:t>available</a:t>
            </a:r>
            <a:endParaRPr lang="de-DE" kern="0" dirty="0" smtClean="0"/>
          </a:p>
          <a:p>
            <a:pPr marL="731200" lvl="3" indent="-285750"/>
            <a:r>
              <a:rPr lang="de-DE" kern="0" dirty="0" smtClean="0"/>
              <a:t>Support </a:t>
            </a:r>
            <a:r>
              <a:rPr lang="de-DE" kern="0" dirty="0" err="1" smtClean="0"/>
              <a:t>for</a:t>
            </a:r>
            <a:r>
              <a:rPr lang="de-DE" kern="0" dirty="0" smtClean="0"/>
              <a:t> </a:t>
            </a:r>
            <a:r>
              <a:rPr lang="de-DE" kern="0" dirty="0" err="1" smtClean="0"/>
              <a:t>spatial</a:t>
            </a:r>
            <a:r>
              <a:rPr lang="de-DE" kern="0" dirty="0" smtClean="0"/>
              <a:t> </a:t>
            </a:r>
            <a:r>
              <a:rPr lang="de-DE" kern="0" dirty="0" err="1" smtClean="0"/>
              <a:t>data</a:t>
            </a:r>
            <a:r>
              <a:rPr lang="de-DE" kern="0" dirty="0" smtClean="0"/>
              <a:t> </a:t>
            </a:r>
            <a:r>
              <a:rPr lang="de-DE" kern="0" dirty="0" err="1" smtClean="0"/>
              <a:t>formats</a:t>
            </a:r>
            <a:endParaRPr lang="de-DE" kern="0" dirty="0" smtClean="0"/>
          </a:p>
          <a:p>
            <a:pPr marL="731200" lvl="3" indent="-285750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850259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sym typeface="Wingdings" panose="05000000000000000000" pitchFamily="2" charset="2"/>
              </a:rPr>
              <a:t>Conclusion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60375" y="1157288"/>
            <a:ext cx="8223250" cy="48609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2250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tx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44608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668338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4pPr>
            <a:lvl5pPr marL="892175" indent="-222250" algn="l" rtl="0" eaLnBrk="0" fontAlgn="base" hangingPunct="0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5pPr>
            <a:lvl6pPr marL="15367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6pPr>
            <a:lvl7pPr marL="19939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7pPr>
            <a:lvl8pPr marL="24511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8pPr>
            <a:lvl9pPr marL="2908300" indent="-277813" algn="l" rtl="0" fontAlgn="base">
              <a:spcBef>
                <a:spcPct val="0"/>
              </a:spcBef>
              <a:spcAft>
                <a:spcPct val="40000"/>
              </a:spcAft>
              <a:buClr>
                <a:schemeClr val="bg2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285112" lvl="1" indent="-285750"/>
            <a:r>
              <a:rPr lang="de-DE" kern="0" dirty="0" err="1" smtClean="0"/>
              <a:t>There</a:t>
            </a:r>
            <a:r>
              <a:rPr lang="de-DE" kern="0" dirty="0" smtClean="0"/>
              <a:t> </a:t>
            </a:r>
            <a:r>
              <a:rPr lang="de-DE" kern="0" dirty="0" err="1" smtClean="0"/>
              <a:t>is</a:t>
            </a:r>
            <a:r>
              <a:rPr lang="de-DE" kern="0" dirty="0" smtClean="0"/>
              <a:t> </a:t>
            </a:r>
            <a:r>
              <a:rPr lang="de-DE" kern="0" dirty="0" err="1" smtClean="0"/>
              <a:t>no</a:t>
            </a:r>
            <a:r>
              <a:rPr lang="de-DE" kern="0" dirty="0" smtClean="0"/>
              <a:t> </a:t>
            </a:r>
            <a:r>
              <a:rPr lang="de-DE" kern="0" dirty="0" err="1" smtClean="0"/>
              <a:t>visualizaton</a:t>
            </a:r>
            <a:r>
              <a:rPr lang="de-DE" kern="0" dirty="0" smtClean="0"/>
              <a:t> </a:t>
            </a:r>
            <a:r>
              <a:rPr lang="de-DE" kern="0" dirty="0" err="1" smtClean="0"/>
              <a:t>framework</a:t>
            </a:r>
            <a:r>
              <a:rPr lang="de-DE" kern="0" dirty="0" smtClean="0"/>
              <a:t> </a:t>
            </a:r>
            <a:r>
              <a:rPr lang="de-DE" kern="0" dirty="0" err="1" smtClean="0"/>
              <a:t>yet</a:t>
            </a:r>
            <a:r>
              <a:rPr lang="de-DE" kern="0" dirty="0" smtClean="0"/>
              <a:t> </a:t>
            </a:r>
            <a:r>
              <a:rPr lang="de-DE" kern="0" dirty="0" err="1" smtClean="0"/>
              <a:t>which</a:t>
            </a:r>
            <a:r>
              <a:rPr lang="de-DE" kern="0" dirty="0" smtClean="0"/>
              <a:t> </a:t>
            </a:r>
            <a:r>
              <a:rPr lang="de-DE" kern="0" dirty="0" err="1" smtClean="0"/>
              <a:t>fits</a:t>
            </a:r>
            <a:r>
              <a:rPr lang="de-DE" kern="0" dirty="0" smtClean="0"/>
              <a:t> all </a:t>
            </a:r>
            <a:r>
              <a:rPr lang="de-DE" kern="0" dirty="0" err="1" smtClean="0"/>
              <a:t>needs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geospatial</a:t>
            </a:r>
            <a:r>
              <a:rPr lang="de-DE" kern="0" dirty="0" smtClean="0"/>
              <a:t> </a:t>
            </a:r>
            <a:r>
              <a:rPr lang="de-DE" kern="0" dirty="0" err="1" smtClean="0"/>
              <a:t>community</a:t>
            </a:r>
            <a:r>
              <a:rPr lang="de-DE" kern="0" smtClean="0"/>
              <a:t>	</a:t>
            </a:r>
          </a:p>
          <a:p>
            <a:pPr marL="508950" lvl="2" indent="-285750"/>
            <a:r>
              <a:rPr lang="de-DE" kern="0" smtClean="0"/>
              <a:t>The </a:t>
            </a:r>
            <a:r>
              <a:rPr lang="de-DE" kern="0" dirty="0" err="1" smtClean="0"/>
              <a:t>framework</a:t>
            </a:r>
            <a:r>
              <a:rPr lang="de-DE" kern="0" dirty="0" smtClean="0"/>
              <a:t> must </a:t>
            </a:r>
            <a:r>
              <a:rPr lang="de-DE" kern="0" dirty="0" err="1" smtClean="0"/>
              <a:t>be</a:t>
            </a:r>
            <a:r>
              <a:rPr lang="de-DE" kern="0" dirty="0" smtClean="0"/>
              <a:t> </a:t>
            </a:r>
            <a:r>
              <a:rPr lang="de-DE" kern="0" dirty="0" err="1" smtClean="0"/>
              <a:t>chosen</a:t>
            </a:r>
            <a:r>
              <a:rPr lang="de-DE" kern="0" dirty="0" smtClean="0"/>
              <a:t> </a:t>
            </a:r>
            <a:r>
              <a:rPr lang="de-DE" kern="0" dirty="0" err="1" smtClean="0"/>
              <a:t>based</a:t>
            </a:r>
            <a:r>
              <a:rPr lang="de-DE" kern="0" dirty="0" smtClean="0"/>
              <a:t> on a </a:t>
            </a:r>
            <a:r>
              <a:rPr lang="de-DE" kern="0" dirty="0" err="1" smtClean="0"/>
              <a:t>requirements</a:t>
            </a:r>
            <a:r>
              <a:rPr lang="de-DE" kern="0" dirty="0" smtClean="0"/>
              <a:t> </a:t>
            </a:r>
            <a:r>
              <a:rPr lang="de-DE" kern="0" dirty="0" err="1" smtClean="0"/>
              <a:t>analysis</a:t>
            </a:r>
            <a:r>
              <a:rPr lang="de-DE" kern="0" dirty="0" smtClean="0"/>
              <a:t> </a:t>
            </a:r>
            <a:r>
              <a:rPr lang="de-DE" kern="0" dirty="0" err="1" smtClean="0"/>
              <a:t>of</a:t>
            </a:r>
            <a:r>
              <a:rPr lang="de-DE" kern="0" dirty="0" smtClean="0"/>
              <a:t> </a:t>
            </a:r>
            <a:r>
              <a:rPr lang="de-DE" kern="0" dirty="0" err="1" smtClean="0"/>
              <a:t>the</a:t>
            </a:r>
            <a:r>
              <a:rPr lang="de-DE" kern="0" dirty="0" smtClean="0"/>
              <a:t> </a:t>
            </a:r>
            <a:r>
              <a:rPr lang="de-DE" kern="0" dirty="0" err="1" smtClean="0"/>
              <a:t>task</a:t>
            </a:r>
            <a:endParaRPr lang="de-DE" kern="0" dirty="0" smtClean="0"/>
          </a:p>
          <a:p>
            <a:pPr marL="285112" lvl="1" indent="-285750"/>
            <a:endParaRPr lang="de-DE" kern="0" dirty="0"/>
          </a:p>
          <a:p>
            <a:pPr marL="285112" lvl="1" indent="-285750"/>
            <a:r>
              <a:rPr lang="de-DE" kern="0" dirty="0" smtClean="0"/>
              <a:t>X3DOM</a:t>
            </a:r>
          </a:p>
          <a:p>
            <a:pPr marL="508950" lvl="2" indent="-285750"/>
            <a:r>
              <a:rPr lang="de-DE" kern="0" dirty="0" err="1" smtClean="0"/>
              <a:t>Declarative</a:t>
            </a:r>
            <a:r>
              <a:rPr lang="de-DE" kern="0" dirty="0" smtClean="0"/>
              <a:t>, </a:t>
            </a:r>
            <a:r>
              <a:rPr lang="de-DE" kern="0" dirty="0" err="1" smtClean="0"/>
              <a:t>Good</a:t>
            </a:r>
            <a:r>
              <a:rPr lang="de-DE" kern="0" dirty="0" smtClean="0"/>
              <a:t> </a:t>
            </a:r>
            <a:r>
              <a:rPr lang="de-DE" kern="0" dirty="0" err="1" smtClean="0"/>
              <a:t>for</a:t>
            </a:r>
            <a:r>
              <a:rPr lang="de-DE" kern="0" dirty="0" smtClean="0"/>
              <a:t> rapid </a:t>
            </a:r>
            <a:r>
              <a:rPr lang="de-DE" kern="0" dirty="0" err="1" smtClean="0"/>
              <a:t>prototyping</a:t>
            </a:r>
            <a:endParaRPr lang="de-DE" kern="0" dirty="0" smtClean="0"/>
          </a:p>
          <a:p>
            <a:pPr marL="508950" lvl="2" indent="-285750"/>
            <a:endParaRPr lang="de-DE" kern="0" dirty="0"/>
          </a:p>
          <a:p>
            <a:pPr marL="285112" lvl="1" indent="-285750"/>
            <a:r>
              <a:rPr lang="de-DE" kern="0" dirty="0" err="1" smtClean="0"/>
              <a:t>ThreeJs</a:t>
            </a:r>
            <a:endParaRPr lang="de-DE" kern="0" dirty="0" smtClean="0"/>
          </a:p>
          <a:p>
            <a:pPr marL="508950" lvl="2" indent="-285750"/>
            <a:r>
              <a:rPr lang="de-DE" kern="0" dirty="0" smtClean="0"/>
              <a:t>Low-Level, fast, flexible</a:t>
            </a:r>
          </a:p>
          <a:p>
            <a:pPr marL="508950" lvl="2" indent="-285750"/>
            <a:endParaRPr lang="de-DE" kern="0" dirty="0"/>
          </a:p>
          <a:p>
            <a:pPr marL="285112" lvl="1" indent="-285750"/>
            <a:r>
              <a:rPr lang="de-DE" kern="0" dirty="0" err="1" smtClean="0"/>
              <a:t>Cesium</a:t>
            </a:r>
            <a:endParaRPr lang="de-DE" kern="0" dirty="0" smtClean="0"/>
          </a:p>
          <a:p>
            <a:pPr marL="508950" lvl="2" indent="-285750"/>
            <a:r>
              <a:rPr lang="de-DE" kern="0" dirty="0" smtClean="0"/>
              <a:t>The „</a:t>
            </a:r>
            <a:r>
              <a:rPr lang="de-DE" kern="0" dirty="0" err="1" smtClean="0"/>
              <a:t>new</a:t>
            </a:r>
            <a:r>
              <a:rPr lang="de-DE" kern="0" dirty="0" smtClean="0"/>
              <a:t>“ Google Earth</a:t>
            </a:r>
          </a:p>
          <a:p>
            <a:pPr marL="285112" lvl="1" indent="-285750"/>
            <a:endParaRPr lang="de-DE" kern="0" dirty="0"/>
          </a:p>
          <a:p>
            <a:pPr marL="285112" lvl="1" indent="-285750"/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3038494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0375" y="2667505"/>
            <a:ext cx="8223250" cy="760412"/>
          </a:xfrm>
        </p:spPr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Questions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© Fraunhofer IGD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399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623</Words>
  <Application>Microsoft Office PowerPoint</Application>
  <PresentationFormat>Bildschirmpräsentation (4:3)</PresentationFormat>
  <Paragraphs>120</Paragraphs>
  <Slides>9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Standarddesign</vt:lpstr>
      <vt:lpstr>A case study on 3D geospatial applications in the Web  using state-of-the-art Web-GL frameworks  Ralf Gutbell</vt:lpstr>
      <vt:lpstr>About me</vt:lpstr>
      <vt:lpstr>What is the problem?</vt:lpstr>
      <vt:lpstr>Use Case 1:  urbanAPI</vt:lpstr>
      <vt:lpstr>Use Case 2:  Villingen-Schwenningen</vt:lpstr>
      <vt:lpstr>Use Case 3:  Wiesbaden</vt:lpstr>
      <vt:lpstr>Use Case 4:  Visualizing huge Landscapes</vt:lpstr>
      <vt:lpstr>Conclusion</vt:lpstr>
      <vt:lpstr>Thank you for your attention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Gutbell, Ralf</cp:lastModifiedBy>
  <cp:revision>445</cp:revision>
  <cp:lastPrinted>2015-03-10T15:47:34Z</cp:lastPrinted>
  <dcterms:created xsi:type="dcterms:W3CDTF">2009-05-22T06:46:16Z</dcterms:created>
  <dcterms:modified xsi:type="dcterms:W3CDTF">2015-06-20T05:52:33Z</dcterms:modified>
</cp:coreProperties>
</file>