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6" r:id="rId1"/>
  </p:sldMasterIdLst>
  <p:notesMasterIdLst>
    <p:notesMasterId r:id="rId20"/>
  </p:notesMasterIdLst>
  <p:handoutMasterIdLst>
    <p:handoutMasterId r:id="rId21"/>
  </p:handoutMasterIdLst>
  <p:sldIdLst>
    <p:sldId id="358" r:id="rId2"/>
    <p:sldId id="412" r:id="rId3"/>
    <p:sldId id="436" r:id="rId4"/>
    <p:sldId id="429" r:id="rId5"/>
    <p:sldId id="428" r:id="rId6"/>
    <p:sldId id="431" r:id="rId7"/>
    <p:sldId id="432" r:id="rId8"/>
    <p:sldId id="435" r:id="rId9"/>
    <p:sldId id="427" r:id="rId10"/>
    <p:sldId id="430" r:id="rId11"/>
    <p:sldId id="414" r:id="rId12"/>
    <p:sldId id="438" r:id="rId13"/>
    <p:sldId id="439" r:id="rId14"/>
    <p:sldId id="440" r:id="rId15"/>
    <p:sldId id="417" r:id="rId16"/>
    <p:sldId id="441" r:id="rId17"/>
    <p:sldId id="422" r:id="rId18"/>
    <p:sldId id="434" r:id="rId19"/>
  </p:sldIdLst>
  <p:sldSz cx="9144000" cy="6858000" type="screen4x3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592" autoAdjust="0"/>
    <p:restoredTop sz="90712" autoAdjust="0"/>
  </p:normalViewPr>
  <p:slideViewPr>
    <p:cSldViewPr>
      <p:cViewPr varScale="1">
        <p:scale>
          <a:sx n="70" d="100"/>
          <a:sy n="70" d="100"/>
        </p:scale>
        <p:origin x="-50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126" y="-5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Numerical Grid Generation and 3D Visualization of Special Functions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11BDCBA-9512-428C-81B1-21B1F9399D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2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8325"/>
            <a:ext cx="508793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9" rIns="92296" bIns="46149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A81BEA-885C-4685-9444-444EF0FAE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03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8D7DD-ECB0-4292-928D-27FA3CF2F18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Eps files are orthogpuzz_init.eps and orthogpuzz.eps in /home/saunders/conferences/Numgrid11 on the sgi.</a:t>
            </a:r>
          </a:p>
          <a:p>
            <a:r>
              <a:rPr lang="en-US" smtClean="0"/>
              <a:t>Orthog weight is 2</a:t>
            </a:r>
          </a:p>
          <a:p>
            <a:r>
              <a:rPr lang="en-US" smtClean="0"/>
              <a:t>Jacobian weight is 5</a:t>
            </a:r>
          </a:p>
          <a:p>
            <a:r>
              <a:rPr lang="en-US" smtClean="0"/>
              <a:t>500 iterations and 50x50 grid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BBBCEA-F0B9-4063-BEAF-7E10C2AF3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6F573-3B47-469E-A814-5CCFEADB35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E488C-0A92-4BAE-AD44-7B5A545D8B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127F-8BB4-40FA-9A67-51942B53B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2818"/>
      </p:ext>
    </p:extLst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6/22/2011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Web3D 2015                      June 20, 2015             </a:t>
            </a: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E5E8-2722-4312-AB93-9157D2909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78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6/22/2011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Web3D 2015                      June 20, 2015             </a:t>
            </a: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D1A8-34E1-4324-A36F-1BF91DE2E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17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81330-86B1-4776-BF66-F661DB9045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96AB162-C7D5-4CAF-A9D7-644C9FE9AE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1F7EF-C609-4A70-B8F9-43CA3A6B85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323B9-B001-4F14-ACF8-C07EDBC34F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CBCF4-22DD-4BF0-8496-DF333B8E2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103F3-BB11-4A39-A9E2-839F9116A5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E9A0-DE83-40AA-8DD4-1014433353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462EF205-08F2-49AC-AEE5-B157D615D5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6/22/2011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33103F3-BB11-4A39-A9E2-839F9116A5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</p:sldLayoutIdLst>
  <p:transition spd="slow">
    <p:split dir="in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lmf.nist.gov/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.org/us/catalogue/catalogue.asp?isbn=978052119225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w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6400800" cy="182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Bonita  Saunders, Brian </a:t>
            </a:r>
            <a:r>
              <a:rPr lang="en-US" sz="1800" dirty="0" err="1" smtClean="0"/>
              <a:t>Antonishek</a:t>
            </a:r>
            <a:r>
              <a:rPr lang="en-US" sz="1800" dirty="0" smtClean="0"/>
              <a:t>, </a:t>
            </a:r>
            <a:r>
              <a:rPr lang="en-US" sz="1800" dirty="0" err="1" smtClean="0"/>
              <a:t>Qiming</a:t>
            </a:r>
            <a:r>
              <a:rPr lang="en-US" sz="1800" dirty="0" smtClean="0"/>
              <a:t> Wang, Bruce Miller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Applied and Computational Mathematics Division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National Institute of Standards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Gaithersburg, Maryland 20899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USA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00200"/>
            <a:ext cx="8001000" cy="11445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Dynamic 3D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Visualizations of Complex Function </a:t>
            </a:r>
            <a:r>
              <a:rPr lang="en-US" sz="3600" dirty="0" smtClean="0"/>
              <a:t>Surfaces Using X3DOM and </a:t>
            </a:r>
            <a:r>
              <a:rPr lang="en-US" sz="3600" dirty="0" err="1" smtClean="0"/>
              <a:t>WebGL</a:t>
            </a:r>
            <a:endParaRPr lang="en-US" sz="3600" dirty="0" smtClean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Formats for 3D Web Graphics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1990s :          Virtual Reality Modeling Language  (VRML)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2000 - 2010:  VRML and Extensible 3D (X3D)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Translated using Vrml97ToX3dNist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Qiming</a:t>
            </a:r>
            <a:r>
              <a:rPr lang="en-US" altLang="en-US" dirty="0" smtClean="0"/>
              <a:t> Wang)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DLMF launched – VRML &amp; X3D visualizations (2010)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2013 - now :   X3DOM/</a:t>
            </a:r>
            <a:r>
              <a:rPr lang="en-US" dirty="0" err="1" smtClean="0"/>
              <a:t>WebGL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0286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381000"/>
            <a:ext cx="8305800" cy="1143000"/>
          </a:xfrm>
        </p:spPr>
        <p:txBody>
          <a:bodyPr/>
          <a:lstStyle/>
          <a:p>
            <a:r>
              <a:rPr lang="en-US" dirty="0" smtClean="0"/>
              <a:t>VRML and X3D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581149"/>
            <a:ext cx="2286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2" y="2038349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 can interactively explore graphs of high level mathematical functions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3387" y="293761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312" y="343564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must download graphics plugin/browser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Plugins may not be portable to different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Visualizations may break when plugin, internet browser, or operating system updated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Many plugins unable to render complex cutting plane feature of DLMF visualizations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5255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Web3D 2015                      June 20, 2015             </a:t>
            </a:r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Color Map Control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038600" cy="4716462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Height based color mapping</a:t>
            </a:r>
          </a:p>
          <a:p>
            <a:pPr eaLnBrk="1" hangingPunct="1"/>
            <a:r>
              <a:rPr lang="en-US" altLang="en-US" sz="2600" dirty="0" smtClean="0"/>
              <a:t>Phase based color mapping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dirty="0" smtClean="0"/>
              <a:t>	- Four color map : blue, green, red, yellow for phase value in first, second, third, fourth quadrant</a:t>
            </a:r>
          </a:p>
          <a:p>
            <a:pPr>
              <a:buNone/>
            </a:pPr>
            <a:r>
              <a:rPr lang="en-US" altLang="en-US" sz="2600" dirty="0" smtClean="0"/>
              <a:t>   - Continuous spectrum: smooth color change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600" dirty="0" smtClean="0"/>
          </a:p>
        </p:txBody>
      </p:sp>
      <p:pic>
        <p:nvPicPr>
          <p:cNvPr id="17414" name="Picture 6" descr="figure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0213" y="1719263"/>
            <a:ext cx="2312987" cy="212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7" descr="figure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4663" y="4000500"/>
            <a:ext cx="2224087" cy="213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6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Web3D 2015                      June 20, 2015             </a:t>
            </a:r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Display of Cutting Plane Control</a:t>
            </a:r>
          </a:p>
        </p:txBody>
      </p:sp>
      <p:pic>
        <p:nvPicPr>
          <p:cNvPr id="14341" name="Picture 4" descr="figure2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143000"/>
            <a:ext cx="4038600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 descr="figure2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4221163"/>
            <a:ext cx="2700338" cy="191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8" descr="figure2_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933825"/>
            <a:ext cx="2343150" cy="213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5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Web3D 2015                      June 20, 2015             </a:t>
            </a:r>
            <a:endParaRPr lang="en-US" alt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500" smtClean="0"/>
              <a:t>Definition of Prototypes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4259263" cy="55800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 smtClean="0"/>
              <a:t> </a:t>
            </a:r>
            <a:r>
              <a:rPr lang="en-US" altLang="en-US" sz="2000" dirty="0" smtClean="0"/>
              <a:t>EXTERNPROTO </a:t>
            </a:r>
            <a:r>
              <a:rPr lang="en-US" altLang="en-US" sz="2000" dirty="0" err="1" smtClean="0"/>
              <a:t>MathViewer</a:t>
            </a:r>
            <a:r>
              <a:rPr lang="en-US" altLang="en-US" sz="2000" dirty="0" smtClean="0"/>
              <a:t> [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 smtClean="0"/>
              <a:t>   	 </a:t>
            </a:r>
            <a:r>
              <a:rPr lang="en-US" altLang="en-US" sz="1400" dirty="0" smtClean="0"/>
              <a:t>field </a:t>
            </a:r>
            <a:r>
              <a:rPr lang="en-US" altLang="en-US" sz="1400" dirty="0" err="1" smtClean="0"/>
              <a:t>MFNode</a:t>
            </a:r>
            <a:r>
              <a:rPr lang="en-US" altLang="en-US" sz="1400" dirty="0" smtClean="0"/>
              <a:t> surfaces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    	 field SFInt32  </a:t>
            </a:r>
            <a:r>
              <a:rPr lang="en-US" altLang="en-US" sz="1400" dirty="0" err="1" smtClean="0"/>
              <a:t>numOfSets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SFVec3f </a:t>
            </a:r>
            <a:r>
              <a:rPr lang="en-US" altLang="en-US" sz="1400" dirty="0" err="1" smtClean="0"/>
              <a:t>world_scale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SFVec3f </a:t>
            </a:r>
            <a:r>
              <a:rPr lang="en-US" altLang="en-US" sz="1400" dirty="0" err="1" smtClean="0"/>
              <a:t>world_translation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MFVec3f </a:t>
            </a:r>
            <a:r>
              <a:rPr lang="en-US" altLang="en-US" sz="1400" dirty="0" err="1" smtClean="0"/>
              <a:t>axes_point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SFInt32   </a:t>
            </a:r>
            <a:r>
              <a:rPr lang="en-US" altLang="en-US" sz="1400" dirty="0" err="1" smtClean="0"/>
              <a:t>mapMethod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SFInt32  </a:t>
            </a:r>
            <a:r>
              <a:rPr lang="en-US" altLang="en-US" sz="1400" dirty="0" err="1" smtClean="0"/>
              <a:t>noPhase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100" dirty="0" smtClean="0"/>
              <a:t>         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 smtClean="0"/>
              <a:t>    </a:t>
            </a:r>
            <a:r>
              <a:rPr lang="en-US" altLang="en-US" sz="2000" dirty="0" smtClean="0"/>
              <a:t>] “</a:t>
            </a:r>
            <a:r>
              <a:rPr lang="en-US" altLang="en-US" sz="2000" dirty="0" err="1" smtClean="0"/>
              <a:t>dlmf_proto.wrl#MathViewer</a:t>
            </a:r>
            <a:r>
              <a:rPr lang="en-US" altLang="en-US" sz="2000" dirty="0" smtClean="0"/>
              <a:t>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/>
              <a:t>EXTERNPROTO </a:t>
            </a:r>
            <a:r>
              <a:rPr lang="en-US" altLang="en-US" sz="2000" dirty="0" err="1" smtClean="0"/>
              <a:t>MathSurface</a:t>
            </a:r>
            <a:r>
              <a:rPr lang="en-US" altLang="en-US" sz="2000" dirty="0" smtClean="0"/>
              <a:t> [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100" dirty="0" smtClean="0"/>
              <a:t>        </a:t>
            </a:r>
            <a:r>
              <a:rPr lang="en-US" altLang="en-US" sz="1400" dirty="0" smtClean="0"/>
              <a:t>field SFInt32 </a:t>
            </a:r>
            <a:r>
              <a:rPr lang="en-US" altLang="en-US" sz="1400" dirty="0" err="1" smtClean="0"/>
              <a:t>numOfSets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        field </a:t>
            </a:r>
            <a:r>
              <a:rPr lang="en-US" altLang="en-US" sz="1400" dirty="0" err="1" smtClean="0"/>
              <a:t>MFNode</a:t>
            </a:r>
            <a:r>
              <a:rPr lang="en-US" altLang="en-US" sz="1400" dirty="0" smtClean="0"/>
              <a:t> surfaces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100" dirty="0" smtClean="0"/>
              <a:t>       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100" dirty="0" smtClean="0"/>
              <a:t>     </a:t>
            </a:r>
            <a:r>
              <a:rPr lang="en-US" altLang="en-US" sz="2000" dirty="0" smtClean="0"/>
              <a:t>]“</a:t>
            </a:r>
            <a:r>
              <a:rPr lang="en-US" altLang="en-US" sz="2000" dirty="0" err="1" smtClean="0"/>
              <a:t>dlmf_proto.wrl#MathSurface</a:t>
            </a:r>
            <a:r>
              <a:rPr lang="en-US" altLang="en-US" sz="2000" dirty="0" smtClean="0"/>
              <a:t>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/>
              <a:t>EXTERNPROTO Surface [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          field SFInt32 </a:t>
            </a:r>
            <a:r>
              <a:rPr lang="en-US" altLang="en-US" sz="1400" dirty="0" err="1" smtClean="0"/>
              <a:t>nx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SFInt32 </a:t>
            </a:r>
            <a:r>
              <a:rPr lang="en-US" altLang="en-US" sz="1400" dirty="0" err="1" smtClean="0"/>
              <a:t>ny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SFVec3f points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MFInt32  index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</a:t>
            </a:r>
            <a:r>
              <a:rPr lang="en-US" altLang="en-US" sz="1400" dirty="0" err="1" smtClean="0"/>
              <a:t>MFColor</a:t>
            </a:r>
            <a:r>
              <a:rPr lang="en-US" altLang="en-US" sz="1400" dirty="0" smtClean="0"/>
              <a:t> colors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 smtClean="0"/>
              <a:t>	 field </a:t>
            </a:r>
            <a:r>
              <a:rPr lang="en-US" altLang="en-US" sz="1400" dirty="0" err="1" smtClean="0"/>
              <a:t>MFFloat</a:t>
            </a:r>
            <a:r>
              <a:rPr lang="en-US" altLang="en-US" sz="1400" dirty="0" smtClean="0"/>
              <a:t> phase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100" dirty="0" smtClean="0"/>
              <a:t>	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100" dirty="0" smtClean="0"/>
              <a:t>     </a:t>
            </a:r>
            <a:r>
              <a:rPr lang="en-US" altLang="en-US" sz="1800" dirty="0" smtClean="0"/>
              <a:t>]”</a:t>
            </a:r>
            <a:r>
              <a:rPr lang="en-US" altLang="en-US" sz="1800" dirty="0" err="1" smtClean="0"/>
              <a:t>dlmf_proto.wrl#Surface</a:t>
            </a:r>
            <a:r>
              <a:rPr lang="en-US" altLang="en-US" sz="1100" dirty="0" smtClean="0"/>
              <a:t>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100" dirty="0" smtClean="0"/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00100"/>
            <a:ext cx="3632200" cy="55451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/>
              <a:t>DEF AI </a:t>
            </a:r>
            <a:r>
              <a:rPr lang="en-US" altLang="en-US" sz="1800" dirty="0" err="1" smtClean="0"/>
              <a:t>MathViewer</a:t>
            </a:r>
            <a:r>
              <a:rPr lang="en-US" altLang="en-US" sz="1800" dirty="0" smtClean="0"/>
              <a:t>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/>
              <a:t>     surfaces [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/>
              <a:t>		</a:t>
            </a:r>
            <a:r>
              <a:rPr lang="en-US" altLang="en-US" sz="1800" dirty="0" smtClean="0"/>
              <a:t>DEF S1 Surface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	  </a:t>
            </a:r>
            <a:r>
              <a:rPr lang="en-US" altLang="en-US" sz="1300" dirty="0" err="1" smtClean="0"/>
              <a:t>nx</a:t>
            </a:r>
            <a:r>
              <a:rPr lang="en-US" altLang="en-US" sz="1300" dirty="0" smtClean="0"/>
              <a:t> 30 </a:t>
            </a:r>
            <a:r>
              <a:rPr lang="en-US" altLang="en-US" sz="1300" dirty="0" err="1" smtClean="0"/>
              <a:t>ny</a:t>
            </a:r>
            <a:r>
              <a:rPr lang="en-US" altLang="en-US" sz="1300" dirty="0" smtClean="0"/>
              <a:t> 50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 		  points […]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	  index  […]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	  phase […]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	  …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/>
              <a:t>		</a:t>
            </a:r>
            <a:r>
              <a:rPr lang="en-US" altLang="en-US" sz="1800" dirty="0" smtClean="0"/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/>
              <a:t>		DEF S2 Surface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/>
              <a:t>		  </a:t>
            </a:r>
            <a:r>
              <a:rPr lang="en-US" altLang="en-US" sz="1300" dirty="0" err="1" smtClean="0"/>
              <a:t>nx</a:t>
            </a:r>
            <a:r>
              <a:rPr lang="en-US" altLang="en-US" sz="1300" dirty="0" smtClean="0"/>
              <a:t> 30 </a:t>
            </a:r>
            <a:r>
              <a:rPr lang="en-US" altLang="en-US" sz="1300" dirty="0" err="1" smtClean="0"/>
              <a:t>ny</a:t>
            </a:r>
            <a:r>
              <a:rPr lang="en-US" altLang="en-US" sz="1300" dirty="0" smtClean="0"/>
              <a:t> 40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	   points […]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	   index […]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	   phase […]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	  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	</a:t>
            </a:r>
            <a:r>
              <a:rPr lang="en-US" altLang="en-US" sz="1800" dirty="0" smtClean="0"/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/>
              <a:t>	       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/>
              <a:t>	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</a:t>
            </a:r>
            <a:r>
              <a:rPr lang="en-US" altLang="en-US" sz="1300" dirty="0" err="1" smtClean="0"/>
              <a:t>axes_point</a:t>
            </a:r>
            <a:r>
              <a:rPr lang="en-US" altLang="en-US" sz="1300" dirty="0" smtClean="0"/>
              <a:t> […]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</a:t>
            </a:r>
            <a:r>
              <a:rPr lang="en-US" altLang="en-US" sz="1300" dirty="0" err="1" smtClean="0"/>
              <a:t>mapMethod</a:t>
            </a:r>
            <a:r>
              <a:rPr lang="en-US" altLang="en-US" sz="1300" dirty="0" smtClean="0"/>
              <a:t> 1 </a:t>
            </a:r>
            <a:r>
              <a:rPr lang="en-US" altLang="en-US" sz="1300" dirty="0" err="1" smtClean="0"/>
              <a:t>noPhase</a:t>
            </a:r>
            <a:r>
              <a:rPr lang="en-US" altLang="en-US" sz="1300" dirty="0" smtClean="0"/>
              <a:t> 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</a:t>
            </a:r>
            <a:r>
              <a:rPr lang="en-US" altLang="en-US" sz="1300" dirty="0" err="1" smtClean="0"/>
              <a:t>numOfSets</a:t>
            </a:r>
            <a:r>
              <a:rPr lang="en-US" altLang="en-US" sz="1300" dirty="0" smtClean="0"/>
              <a:t>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 smtClean="0"/>
              <a:t>	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 smtClean="0"/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6898976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X3DOM/</a:t>
            </a:r>
            <a:r>
              <a:rPr lang="en-US" dirty="0" err="1" smtClean="0"/>
              <a:t>WebGL</a:t>
            </a:r>
            <a:r>
              <a:rPr lang="en-US" dirty="0" smtClean="0"/>
              <a:t> – Default Format for NIST DLMF Visualizations (2014)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1336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NIST DLMF Graphics </a:t>
            </a:r>
            <a:r>
              <a:rPr lang="en-US" dirty="0" smtClean="0"/>
              <a:t>team - </a:t>
            </a:r>
            <a:r>
              <a:rPr lang="en-US" dirty="0"/>
              <a:t>2 ½ year project to convert 200+ DLMF 3D visualizations into </a:t>
            </a:r>
            <a:r>
              <a:rPr lang="en-US" dirty="0" smtClean="0"/>
              <a:t>X3DOM/</a:t>
            </a:r>
            <a:r>
              <a:rPr lang="en-US" dirty="0" err="1" smtClean="0"/>
              <a:t>WebGL</a:t>
            </a:r>
            <a:r>
              <a:rPr lang="en-US" dirty="0" smtClean="0"/>
              <a:t> </a:t>
            </a:r>
            <a:r>
              <a:rPr lang="en-US" dirty="0"/>
              <a:t>format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5052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Interactive 3D graphics inside DLMF webpage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plugin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Works with most common internet browsers – </a:t>
            </a:r>
            <a:r>
              <a:rPr lang="en-US" dirty="0" err="1" smtClean="0"/>
              <a:t>firefox</a:t>
            </a:r>
            <a:r>
              <a:rPr lang="en-US" dirty="0" smtClean="0"/>
              <a:t>, safari (mac), google chrome, </a:t>
            </a:r>
            <a:r>
              <a:rPr lang="en-US" dirty="0" err="1" smtClean="0"/>
              <a:t>opera,internet</a:t>
            </a:r>
            <a:r>
              <a:rPr lang="en-US" dirty="0" smtClean="0"/>
              <a:t> explorer (version 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Visualizations can be viewed on major platforms – windows, mac, </a:t>
            </a:r>
            <a:r>
              <a:rPr lang="en-US" dirty="0" err="1" smtClean="0"/>
              <a:t>linux</a:t>
            </a:r>
            <a:r>
              <a:rPr lang="en-US" dirty="0" smtClean="0"/>
              <a:t>, some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162725410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1150938" y="617538"/>
            <a:ext cx="7793037" cy="1143000"/>
          </a:xfrm>
        </p:spPr>
        <p:txBody>
          <a:bodyPr vert="horz"/>
          <a:lstStyle/>
          <a:p>
            <a:pPr eaLnBrk="1" hangingPunct="1"/>
            <a:r>
              <a:rPr lang="en-US" smtClean="0">
                <a:latin typeface="Tahoma" pitchFamily="34" charset="0"/>
              </a:rPr>
              <a:t>http://dlmf.nist.gov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838200" y="1981200"/>
            <a:ext cx="7772400" cy="4114800"/>
          </a:xfrm>
        </p:spPr>
        <p:txBody>
          <a:bodyPr vert="horz"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Tahoma" pitchFamily="34" charset="0"/>
            </a:endParaRPr>
          </a:p>
          <a:p>
            <a:pPr eaLnBrk="1" hangingPunct="1"/>
            <a:r>
              <a:rPr lang="en-US" dirty="0" smtClean="0">
                <a:latin typeface="Tahoma" pitchFamily="34" charset="0"/>
                <a:hlinkClick r:id="rId3"/>
              </a:rPr>
              <a:t>Digital Library of Mathematical Functions (DLMF) Demo (live)</a:t>
            </a:r>
            <a:endParaRPr lang="en-US" dirty="0" smtClean="0">
              <a:latin typeface="Tahoma" pitchFamily="34" charset="0"/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Web3D 2015                      June 20, 2015             </a:t>
            </a:r>
            <a:endParaRPr 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524000" y="14478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CosmoPlayer Control" r:id="rId4" imgW="6095880" imgH="4064040" progId="">
                  <p:embed/>
                </p:oleObj>
              </mc:Choice>
              <mc:Fallback>
                <p:oleObj name="CosmoPlayer Control" r:id="rId4" imgW="6095880" imgH="4064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124200"/>
            <a:ext cx="1714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9256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Implement continuous spin of function surface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Animation of 2D graphs – vary parameter similar to Mathematica “manipulate” option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adaptive mesh generation to create true zoom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 progress of Microsoft with IE support of </a:t>
            </a:r>
            <a:r>
              <a:rPr lang="en-US" dirty="0" err="1"/>
              <a:t>WebGL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Drop VRML/X3D 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320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1150938" y="617538"/>
            <a:ext cx="7793037" cy="1143000"/>
          </a:xfrm>
        </p:spPr>
        <p:txBody>
          <a:bodyPr vert="horz"/>
          <a:lstStyle/>
          <a:p>
            <a:pPr eaLnBrk="1" hangingPunct="1"/>
            <a:r>
              <a:rPr lang="en-US" smtClean="0">
                <a:latin typeface="Tahoma" pitchFamily="34" charset="0"/>
              </a:rPr>
              <a:t>Acknowledgements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381000" y="2173288"/>
            <a:ext cx="8305800" cy="3352800"/>
          </a:xfrm>
        </p:spPr>
        <p:txBody>
          <a:bodyPr vert="horz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Daniel Lozier, DLMF General Editor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Frank </a:t>
            </a:r>
            <a:r>
              <a:rPr lang="en-US" sz="2000" dirty="0" err="1" smtClean="0">
                <a:latin typeface="Tahoma" pitchFamily="34" charset="0"/>
              </a:rPr>
              <a:t>Olver</a:t>
            </a:r>
            <a:r>
              <a:rPr lang="en-US" sz="2000" dirty="0" smtClean="0">
                <a:latin typeface="Tahoma" pitchFamily="34" charset="0"/>
              </a:rPr>
              <a:t>, DLMF Mathematical Editor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latin typeface="Tahoma" pitchFamily="34" charset="0"/>
              </a:rPr>
              <a:t>Qiming</a:t>
            </a:r>
            <a:r>
              <a:rPr lang="en-US" sz="2000" dirty="0" smtClean="0">
                <a:latin typeface="Tahoma" pitchFamily="34" charset="0"/>
              </a:rPr>
              <a:t> Wang, DLMF Graphics (NIST retired)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Brian </a:t>
            </a:r>
            <a:r>
              <a:rPr lang="en-US" sz="2000" dirty="0" err="1" smtClean="0">
                <a:latin typeface="Tahoma" pitchFamily="34" charset="0"/>
              </a:rPr>
              <a:t>Antonishek</a:t>
            </a:r>
            <a:r>
              <a:rPr lang="en-US" sz="2000" dirty="0" smtClean="0">
                <a:latin typeface="Tahoma" pitchFamily="34" charset="0"/>
              </a:rPr>
              <a:t> (NIST)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Bruce Miller, DLMF Information Architect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Sandy </a:t>
            </a:r>
            <a:r>
              <a:rPr lang="en-US" sz="2000" dirty="0" err="1" smtClean="0">
                <a:latin typeface="Tahoma" pitchFamily="34" charset="0"/>
              </a:rPr>
              <a:t>Ressler</a:t>
            </a:r>
            <a:r>
              <a:rPr lang="en-US" sz="2000" dirty="0" smtClean="0">
                <a:latin typeface="Tahoma" pitchFamily="34" charset="0"/>
              </a:rPr>
              <a:t> (NIST ACMD)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Brianna </a:t>
            </a:r>
            <a:r>
              <a:rPr lang="en-US" sz="2000" dirty="0" err="1" smtClean="0">
                <a:latin typeface="Tahoma" pitchFamily="34" charset="0"/>
              </a:rPr>
              <a:t>Blaser</a:t>
            </a:r>
            <a:r>
              <a:rPr lang="en-US" sz="2000" dirty="0" smtClean="0">
                <a:latin typeface="Tahoma" pitchFamily="34" charset="0"/>
              </a:rPr>
              <a:t>, University of Washington (AAAS)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Sheehan </a:t>
            </a:r>
            <a:r>
              <a:rPr lang="en-US" sz="2000" dirty="0" err="1" smtClean="0">
                <a:latin typeface="Tahoma" pitchFamily="34" charset="0"/>
              </a:rPr>
              <a:t>Olver</a:t>
            </a:r>
            <a:r>
              <a:rPr lang="en-US" sz="2000" dirty="0" smtClean="0">
                <a:latin typeface="Tahoma" pitchFamily="34" charset="0"/>
              </a:rPr>
              <a:t>, </a:t>
            </a:r>
            <a:r>
              <a:rPr lang="en-US" sz="2000" dirty="0" err="1" smtClean="0">
                <a:latin typeface="Tahoma" pitchFamily="34" charset="0"/>
              </a:rPr>
              <a:t>U.Minn</a:t>
            </a:r>
            <a:r>
              <a:rPr lang="en-US" sz="2000" dirty="0" smtClean="0">
                <a:latin typeface="Tahoma" pitchFamily="34" charset="0"/>
              </a:rPr>
              <a:t> -&gt;Cambridge University -&gt;St. John’s College, Oxford-&gt; University of Sydney, Australia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Elaine Kim, Stanford University (lawyer)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latin typeface="Tahoma" pitchFamily="34" charset="0"/>
              </a:rPr>
              <a:t>Shauntia</a:t>
            </a:r>
            <a:r>
              <a:rPr lang="en-US" sz="2000" dirty="0" smtClean="0">
                <a:latin typeface="Tahoma" pitchFamily="34" charset="0"/>
              </a:rPr>
              <a:t> Burley, </a:t>
            </a:r>
            <a:r>
              <a:rPr lang="en-US" sz="2000" dirty="0" err="1" smtClean="0">
                <a:latin typeface="Tahoma" pitchFamily="34" charset="0"/>
              </a:rPr>
              <a:t>Coppin</a:t>
            </a:r>
            <a:r>
              <a:rPr lang="en-US" sz="2000" dirty="0" smtClean="0">
                <a:latin typeface="Tahoma" pitchFamily="34" charset="0"/>
              </a:rPr>
              <a:t> State University (Census Bureau)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ahoma" pitchFamily="34" charset="0"/>
              </a:rPr>
              <a:t>Michael Huber, American University (Google)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Web3D 2015                      June 20, 2015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6769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pic>
        <p:nvPicPr>
          <p:cNvPr id="5" name="Picture 4" descr="Boo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"/>
            <a:ext cx="2252067" cy="279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1997888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lm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2022" y="3581400"/>
            <a:ext cx="3766178" cy="277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5715000" y="22860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209800" y="2438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990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NIST’s most widely distributed and cited publication of all time.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          1964 </a:t>
            </a:r>
          </a:p>
          <a:p>
            <a:r>
              <a:rPr lang="en-US" sz="1800" dirty="0" smtClean="0"/>
              <a:t>Abramowitz &amp; </a:t>
            </a:r>
            <a:r>
              <a:rPr lang="en-US" sz="1800" dirty="0" err="1" smtClean="0"/>
              <a:t>Stegun</a:t>
            </a:r>
            <a:r>
              <a:rPr lang="en-US" sz="1800" dirty="0" smtClean="0"/>
              <a:t>, eds.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004864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2514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Plot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Rendering on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153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Accuracy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Web3D 2015                      June 20, 2015            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values computed by at least two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Standard computer algebra packages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Codes from reliable repositories like NIST Guide to Available Mathematical Software (GAMS)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Chapter author’s codes</a:t>
            </a:r>
          </a:p>
        </p:txBody>
      </p:sp>
    </p:spTree>
    <p:extLst>
      <p:ext uri="{BB962C8B-B14F-4D97-AF65-F5344CB8AC3E}">
        <p14:creationId xmlns:p14="http://schemas.microsoft.com/office/powerpoint/2010/main" val="129105709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Web3D 2015                      June 20, 2015             </a:t>
            </a:r>
            <a:endParaRPr lang="en-US"/>
          </a:p>
        </p:txBody>
      </p:sp>
      <p:pic>
        <p:nvPicPr>
          <p:cNvPr id="17412" name="Picture 2" descr="bi0m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38862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224007" y="9906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Poor resolution of poles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5105400" y="5410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Non-smooth color map</a:t>
            </a:r>
          </a:p>
        </p:txBody>
      </p:sp>
      <p:pic>
        <p:nvPicPr>
          <p:cNvPr id="17415" name="Picture 5" descr="bi0sh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3352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974725" y="414338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762000" y="5334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Bad clipping</a:t>
            </a:r>
          </a:p>
        </p:txBody>
      </p:sp>
      <p:pic>
        <p:nvPicPr>
          <p:cNvPr id="17418" name="Picture 8" descr="gam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04800"/>
            <a:ext cx="3429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2568" y="201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Plot Accuracy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3550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solidFill>
                  <a:schemeClr val="tx2">
                    <a:shade val="90000"/>
                  </a:schemeClr>
                </a:solidFill>
              </a:rPr>
              <a:t>Web3D 2015                      June 20, 2015             </a:t>
            </a:r>
            <a:endParaRPr lang="en-US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0482" name="Picture 1026" descr="mapsp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6518275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27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1063" y="-914400"/>
            <a:ext cx="3182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28"/>
          <p:cNvSpPr>
            <a:spLocks noChangeArrowheads="1"/>
          </p:cNvSpPr>
          <p:nvPr/>
        </p:nvSpPr>
        <p:spPr bwMode="auto">
          <a:xfrm>
            <a:off x="381000" y="1828800"/>
            <a:ext cx="3962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14400"/>
            <a:ext cx="50292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99"/>
                </a:solidFill>
              </a:rPr>
              <a:t>Numerical Grid Generation</a:t>
            </a:r>
          </a:p>
        </p:txBody>
      </p:sp>
    </p:spTree>
    <p:extLst>
      <p:ext uri="{BB962C8B-B14F-4D97-AF65-F5344CB8AC3E}">
        <p14:creationId xmlns:p14="http://schemas.microsoft.com/office/powerpoint/2010/main" val="328969348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52600" y="6096000"/>
            <a:ext cx="2438400" cy="473075"/>
          </a:xfrm>
        </p:spPr>
        <p:txBody>
          <a:bodyPr anchor="t"/>
          <a:lstStyle/>
          <a:p>
            <a:pPr>
              <a:defRPr/>
            </a:pPr>
            <a:r>
              <a:rPr lang="da-DK" smtClean="0">
                <a:latin typeface="+mn-lt"/>
              </a:rPr>
              <a:t>Web3D 2015                      June 20, 2015             </a:t>
            </a:r>
            <a:endParaRPr lang="en-US" dirty="0">
              <a:latin typeface="+mn-lt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57200" y="1905000"/>
            <a:ext cx="4038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0" y="2057400"/>
            <a:ext cx="22860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Minimize </a:t>
            </a:r>
            <a:r>
              <a:rPr lang="en-US" sz="1400" dirty="0" smtClean="0"/>
              <a:t> </a:t>
            </a:r>
            <a:r>
              <a:rPr lang="en-US" sz="1400" dirty="0"/>
              <a:t>functional</a:t>
            </a:r>
          </a:p>
        </p:txBody>
      </p:sp>
      <p:pic>
        <p:nvPicPr>
          <p:cNvPr id="19463" name="Picture 8" descr="doubpuzz_in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0"/>
            <a:ext cx="3657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doubpuz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04018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Create Smoother, Orthogonal Coordinate Lines If Needed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381000" y="2819400"/>
          <a:ext cx="4545013" cy="679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Equation" r:id="rId6" imgW="2463480" imgH="368280" progId="Equation.3">
                  <p:embed/>
                </p:oleObj>
              </mc:Choice>
              <mc:Fallback>
                <p:oleObj name="Equation" r:id="rId6" imgW="2463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4545013" cy="679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04800" y="4191000"/>
            <a:ext cx="411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Where T denotes the grid generation mapping, J is the </a:t>
            </a:r>
            <a:r>
              <a:rPr lang="en-US" sz="1800" dirty="0" err="1">
                <a:latin typeface="Arial" charset="0"/>
              </a:rPr>
              <a:t>Jacobian</a:t>
            </a:r>
            <a:r>
              <a:rPr lang="en-US" sz="1800" dirty="0">
                <a:latin typeface="Arial" charset="0"/>
              </a:rPr>
              <a:t> of the mapping, and      </a:t>
            </a:r>
            <a:r>
              <a:rPr lang="en-US" sz="1800" dirty="0" err="1">
                <a:latin typeface="Arial" charset="0"/>
              </a:rPr>
              <a:t>and</a:t>
            </a:r>
            <a:r>
              <a:rPr lang="en-US" sz="1800" dirty="0">
                <a:latin typeface="Arial" charset="0"/>
              </a:rPr>
              <a:t>        are weight functions. </a:t>
            </a:r>
            <a:endParaRPr lang="en-US" sz="1600" dirty="0">
              <a:latin typeface="Arial" charset="0"/>
            </a:endParaRPr>
          </a:p>
        </p:txBody>
      </p:sp>
      <p:graphicFrame>
        <p:nvGraphicFramePr>
          <p:cNvPr id="37891" name="Object 9"/>
          <p:cNvGraphicFramePr>
            <a:graphicFrameLocks noChangeAspect="1"/>
          </p:cNvGraphicFramePr>
          <p:nvPr/>
        </p:nvGraphicFramePr>
        <p:xfrm>
          <a:off x="1828800" y="4800600"/>
          <a:ext cx="282532" cy="31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Equation" r:id="rId8" imgW="228600" imgH="253800" progId="Equation.3">
                  <p:embed/>
                </p:oleObj>
              </mc:Choice>
              <mc:Fallback>
                <p:oleObj name="Equation" r:id="rId8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00600"/>
                        <a:ext cx="282532" cy="314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10"/>
          <p:cNvGraphicFramePr>
            <a:graphicFrameLocks noChangeAspect="1"/>
          </p:cNvGraphicFramePr>
          <p:nvPr/>
        </p:nvGraphicFramePr>
        <p:xfrm>
          <a:off x="2667000" y="4800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3" name="Equation" r:id="rId10" imgW="241200" imgH="253800" progId="Equation.3">
                  <p:embed/>
                </p:oleObj>
              </mc:Choice>
              <mc:Fallback>
                <p:oleObj name="Equation" r:id="rId10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00600"/>
                        <a:ext cx="304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89100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76200"/>
            <a:ext cx="7239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99"/>
                </a:solidFill>
              </a:rPr>
              <a:t>Airy Function |Bi'(</a:t>
            </a:r>
            <a:r>
              <a:rPr lang="en-US" sz="4000" dirty="0" err="1" smtClean="0">
                <a:solidFill>
                  <a:srgbClr val="003399"/>
                </a:solidFill>
              </a:rPr>
              <a:t>x+iy</a:t>
            </a:r>
            <a:r>
              <a:rPr lang="en-US" sz="4000" dirty="0" smtClean="0">
                <a:solidFill>
                  <a:srgbClr val="003399"/>
                </a:solidFill>
              </a:rPr>
              <a:t>)|</a:t>
            </a:r>
          </a:p>
        </p:txBody>
      </p:sp>
      <p:pic>
        <p:nvPicPr>
          <p:cNvPr id="25602" name="Picture 3" descr="bip0shelf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3429000"/>
            <a:ext cx="4149725" cy="2667000"/>
          </a:xfrm>
        </p:spPr>
      </p:pic>
      <p:pic>
        <p:nvPicPr>
          <p:cNvPr id="25603" name="Picture 4" descr="gri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066800"/>
            <a:ext cx="3276600" cy="2293938"/>
          </a:xfrm>
        </p:spPr>
      </p:pic>
      <p:pic>
        <p:nvPicPr>
          <p:cNvPr id="25604" name="Picture 5" descr="Bi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3714750"/>
            <a:ext cx="3556000" cy="2649538"/>
          </a:xfrm>
        </p:spPr>
      </p:pic>
      <p:sp>
        <p:nvSpPr>
          <p:cNvPr id="2560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a-DK" smtClean="0"/>
              <a:t>Web3D 2015                      June 20, 2015             </a:t>
            </a:r>
            <a:endParaRPr lang="en-US" smtClean="0"/>
          </a:p>
        </p:txBody>
      </p:sp>
      <p:pic>
        <p:nvPicPr>
          <p:cNvPr id="25606" name="Picture 6" descr="cont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143000"/>
            <a:ext cx="28194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447800" y="7620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Contour curves for w=5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562600" y="6019800"/>
            <a:ext cx="251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Function computed over rectangular mesh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029200" y="6858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Contour mesh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2900" y="5761037"/>
            <a:ext cx="220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Function computed over contour mesh</a:t>
            </a:r>
          </a:p>
        </p:txBody>
      </p:sp>
    </p:spTree>
    <p:extLst>
      <p:ext uri="{BB962C8B-B14F-4D97-AF65-F5344CB8AC3E}">
        <p14:creationId xmlns:p14="http://schemas.microsoft.com/office/powerpoint/2010/main" val="264700540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1775202" y="0"/>
            <a:ext cx="5562600" cy="762000"/>
          </a:xfrm>
        </p:spPr>
        <p:txBody>
          <a:bodyPr vert="horz"/>
          <a:lstStyle/>
          <a:p>
            <a:pPr eaLnBrk="1" hangingPunct="1"/>
            <a:r>
              <a:rPr lang="en-US" dirty="0" smtClean="0">
                <a:latin typeface="Tahoma" pitchFamily="34" charset="0"/>
              </a:rPr>
              <a:t>Riemann Zeta Function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Web3D 2015                      June 20, 2015            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27129"/>
            <a:ext cx="45720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32" y="1969637"/>
            <a:ext cx="4541914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67505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8217</TotalTime>
  <Words>660</Words>
  <Application>Microsoft Office PowerPoint</Application>
  <PresentationFormat>On-screen Show (4:3)</PresentationFormat>
  <Paragraphs>157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Equity</vt:lpstr>
      <vt:lpstr>Equation</vt:lpstr>
      <vt:lpstr>CosmoPlayer Control</vt:lpstr>
      <vt:lpstr>Dynamic 3D Visualizations of Complex Function Surfaces Using X3DOM and WebGL</vt:lpstr>
      <vt:lpstr>PowerPoint Presentation</vt:lpstr>
      <vt:lpstr>Challenges</vt:lpstr>
      <vt:lpstr>Data Accuracy</vt:lpstr>
      <vt:lpstr>PowerPoint Presentation</vt:lpstr>
      <vt:lpstr>Numerical Grid Generation</vt:lpstr>
      <vt:lpstr>PowerPoint Presentation</vt:lpstr>
      <vt:lpstr>Airy Function |Bi'(x+iy)|</vt:lpstr>
      <vt:lpstr>Riemann Zeta Function</vt:lpstr>
      <vt:lpstr>File Formats for 3D Web Graphics</vt:lpstr>
      <vt:lpstr>VRML and X3D</vt:lpstr>
      <vt:lpstr>Color Map Control </vt:lpstr>
      <vt:lpstr>Display of Cutting Plane Control</vt:lpstr>
      <vt:lpstr>Definition of Prototypes</vt:lpstr>
      <vt:lpstr>X3DOM/WebGL – Default Format for NIST DLMF Visualizations (2014)</vt:lpstr>
      <vt:lpstr>http://dlmf.nist.gov</vt:lpstr>
      <vt:lpstr>Future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Saunders, Bonita V.</dc:creator>
  <cp:lastModifiedBy>Bonita Saunders</cp:lastModifiedBy>
  <cp:revision>389</cp:revision>
  <cp:lastPrinted>1601-01-01T00:00:00Z</cp:lastPrinted>
  <dcterms:created xsi:type="dcterms:W3CDTF">1601-01-01T00:00:00Z</dcterms:created>
  <dcterms:modified xsi:type="dcterms:W3CDTF">2015-07-02T19:18:27Z</dcterms:modified>
</cp:coreProperties>
</file>