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42"/>
  </p:notesMasterIdLst>
  <p:sldIdLst>
    <p:sldId id="279" r:id="rId2"/>
    <p:sldId id="338" r:id="rId3"/>
    <p:sldId id="369" r:id="rId4"/>
    <p:sldId id="339" r:id="rId5"/>
    <p:sldId id="325" r:id="rId6"/>
    <p:sldId id="350" r:id="rId7"/>
    <p:sldId id="353" r:id="rId8"/>
    <p:sldId id="326" r:id="rId9"/>
    <p:sldId id="341" r:id="rId10"/>
    <p:sldId id="354" r:id="rId11"/>
    <p:sldId id="355" r:id="rId12"/>
    <p:sldId id="356" r:id="rId13"/>
    <p:sldId id="357" r:id="rId14"/>
    <p:sldId id="362" r:id="rId15"/>
    <p:sldId id="364" r:id="rId16"/>
    <p:sldId id="365" r:id="rId17"/>
    <p:sldId id="387" r:id="rId18"/>
    <p:sldId id="366" r:id="rId19"/>
    <p:sldId id="367" r:id="rId20"/>
    <p:sldId id="368" r:id="rId21"/>
    <p:sldId id="370" r:id="rId22"/>
    <p:sldId id="371" r:id="rId23"/>
    <p:sldId id="388" r:id="rId24"/>
    <p:sldId id="389" r:id="rId25"/>
    <p:sldId id="372" r:id="rId26"/>
    <p:sldId id="373" r:id="rId27"/>
    <p:sldId id="374" r:id="rId28"/>
    <p:sldId id="376" r:id="rId29"/>
    <p:sldId id="377" r:id="rId30"/>
    <p:sldId id="383" r:id="rId31"/>
    <p:sldId id="382" r:id="rId32"/>
    <p:sldId id="384" r:id="rId33"/>
    <p:sldId id="385" r:id="rId34"/>
    <p:sldId id="386" r:id="rId35"/>
    <p:sldId id="348" r:id="rId36"/>
    <p:sldId id="379" r:id="rId37"/>
    <p:sldId id="349" r:id="rId38"/>
    <p:sldId id="380" r:id="rId39"/>
    <p:sldId id="381" r:id="rId40"/>
    <p:sldId id="351" r:id="rId41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4594"/>
    <a:srgbClr val="FF6600"/>
    <a:srgbClr val="FFFFFF"/>
    <a:srgbClr val="66FF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0BFCF48F-B17D-45E2-B3FF-C34972F1ABB8}">
  <a:tblStyle styleId="{0BFCF48F-B17D-45E2-B3FF-C34972F1ABB8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E6C127A3-4537-4B6D-887D-95F928E5B48A}" styleName="Table_1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85A6EDA7-4406-427E-A6BE-51DB8229BE48}" styleName="Table_2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0" autoAdjust="0"/>
    <p:restoredTop sz="84331" autoAdjust="0"/>
  </p:normalViewPr>
  <p:slideViewPr>
    <p:cSldViewPr snapToGrid="0">
      <p:cViewPr>
        <p:scale>
          <a:sx n="50" d="100"/>
          <a:sy n="50" d="100"/>
        </p:scale>
        <p:origin x="-1956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2" d="100"/>
          <a:sy n="142" d="100"/>
        </p:scale>
        <p:origin x="132" y="118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280644827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771882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Project </a:t>
            </a:r>
            <a:r>
              <a:rPr lang="en-GB" dirty="0" err="1" smtClean="0"/>
              <a:t>Ove</a:t>
            </a:r>
            <a:endParaRPr lang="en-GB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932044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50622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450622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And finally </a:t>
            </a:r>
            <a:r>
              <a:rPr lang="en-GB" baseline="0" dirty="0" smtClean="0"/>
              <a:t>us at the UK’s largest BIM Show in Manchester</a:t>
            </a:r>
          </a:p>
          <a:p>
            <a:pPr>
              <a:buFont typeface="Arial" pitchFamily="34" charset="0"/>
              <a:buChar char="•"/>
            </a:pPr>
            <a:r>
              <a:rPr lang="en-GB" baseline="0" dirty="0" smtClean="0"/>
              <a:t> </a:t>
            </a:r>
            <a:r>
              <a:rPr lang="en-GB" dirty="0" smtClean="0"/>
              <a:t>Thank you very much for listening!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4171299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tendering is slow and inefficient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2D engineering drawings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Omissions and errors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Man-days of work being wasted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tools expensive and complicated</a:t>
            </a:r>
          </a:p>
        </p:txBody>
      </p:sp>
    </p:spTree>
    <p:extLst>
      <p:ext uri="{BB962C8B-B14F-4D97-AF65-F5344CB8AC3E}">
        <p14:creationId xmlns:p14="http://schemas.microsoft.com/office/powerpoint/2010/main" xmlns="" val="2967173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2918098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tendering is slow and inefficient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2D engineering drawings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Omissions and errors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Man-days of work being wasted</a:t>
            </a:r>
          </a:p>
          <a:p>
            <a:pPr marL="457200" lvl="0" indent="-304800" rtl="0"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Existing tools expensive and complicated</a:t>
            </a:r>
          </a:p>
        </p:txBody>
      </p:sp>
    </p:spTree>
    <p:extLst>
      <p:ext uri="{BB962C8B-B14F-4D97-AF65-F5344CB8AC3E}">
        <p14:creationId xmlns:p14="http://schemas.microsoft.com/office/powerpoint/2010/main" xmlns="" val="2967173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-"/>
            </a:pPr>
            <a:endParaRPr lang="en-GB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For direct manipulation</a:t>
            </a:r>
            <a:r>
              <a:rPr lang="en-GB" baseline="0" dirty="0" smtClean="0"/>
              <a:t> – use directives = connection between element, attributes and controller scope</a:t>
            </a:r>
          </a:p>
          <a:p>
            <a:r>
              <a:rPr lang="en-GB" baseline="0" dirty="0" smtClean="0"/>
              <a:t>Set up a watch on scope to monitor changes</a:t>
            </a:r>
            <a:endParaRPr lang="en-GB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10,000 nodes test scene</a:t>
            </a:r>
            <a:endParaRPr lang="en-GB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10,000 nodes test scene</a:t>
            </a:r>
            <a:endParaRPr lang="en-GB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323,940 scene graph</a:t>
            </a:r>
            <a:r>
              <a:rPr lang="en-GB" baseline="0" dirty="0" smtClean="0"/>
              <a:t> nodes reduced to 880. 8m </a:t>
            </a:r>
            <a:r>
              <a:rPr lang="en-GB" baseline="0" dirty="0" err="1" smtClean="0"/>
              <a:t>polys</a:t>
            </a:r>
            <a:r>
              <a:rPr lang="en-GB" baseline="0" dirty="0" smtClean="0"/>
              <a:t> and 450 shapes in X3DOM</a:t>
            </a:r>
            <a:endParaRPr lang="en-GB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25"/>
          <p:cNvSpPr/>
          <p:nvPr userDrawn="1"/>
        </p:nvSpPr>
        <p:spPr>
          <a:xfrm>
            <a:off x="0" y="1644000"/>
            <a:ext cx="9144000" cy="3570000"/>
          </a:xfrm>
          <a:prstGeom prst="rect">
            <a:avLst/>
          </a:prstGeom>
          <a:solidFill>
            <a:srgbClr val="0045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685800" y="5407220"/>
            <a:ext cx="7772400" cy="70650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defRPr sz="2800" b="0" i="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 dirty="0"/>
          </a:p>
        </p:txBody>
      </p:sp>
      <p:sp>
        <p:nvSpPr>
          <p:cNvPr id="9" name="Shape 9"/>
          <p:cNvSpPr txBox="1">
            <a:spLocks noGrp="1"/>
          </p:cNvSpPr>
          <p:nvPr>
            <p:ph type="subTitle" idx="1"/>
          </p:nvPr>
        </p:nvSpPr>
        <p:spPr>
          <a:xfrm>
            <a:off x="685800" y="5961321"/>
            <a:ext cx="7772400" cy="669851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6419" y="2419114"/>
            <a:ext cx="6911162" cy="2019772"/>
          </a:xfrm>
          <a:prstGeom prst="rect">
            <a:avLst/>
          </a:prstGeom>
        </p:spPr>
      </p:pic>
      <p:grpSp>
        <p:nvGrpSpPr>
          <p:cNvPr id="23" name="Group 22"/>
          <p:cNvGrpSpPr/>
          <p:nvPr userDrawn="1"/>
        </p:nvGrpSpPr>
        <p:grpSpPr>
          <a:xfrm>
            <a:off x="5941218" y="799450"/>
            <a:ext cx="2867026" cy="844550"/>
            <a:chOff x="5943600" y="820738"/>
            <a:chExt cx="2867026" cy="844550"/>
          </a:xfrm>
          <a:solidFill>
            <a:srgbClr val="004594"/>
          </a:solidFill>
        </p:grpSpPr>
        <p:sp>
          <p:nvSpPr>
            <p:cNvPr id="13" name="Freeform 5"/>
            <p:cNvSpPr>
              <a:spLocks noEditPoints="1"/>
            </p:cNvSpPr>
            <p:nvPr userDrawn="1"/>
          </p:nvSpPr>
          <p:spPr bwMode="auto">
            <a:xfrm>
              <a:off x="6373813" y="820738"/>
              <a:ext cx="2436813" cy="844550"/>
            </a:xfrm>
            <a:custGeom>
              <a:avLst/>
              <a:gdLst>
                <a:gd name="T0" fmla="*/ 695 w 1298"/>
                <a:gd name="T1" fmla="*/ 0 h 437"/>
                <a:gd name="T2" fmla="*/ 463 w 1298"/>
                <a:gd name="T3" fmla="*/ 243 h 437"/>
                <a:gd name="T4" fmla="*/ 555 w 1298"/>
                <a:gd name="T5" fmla="*/ 437 h 437"/>
                <a:gd name="T6" fmla="*/ 840 w 1298"/>
                <a:gd name="T7" fmla="*/ 437 h 437"/>
                <a:gd name="T8" fmla="*/ 870 w 1298"/>
                <a:gd name="T9" fmla="*/ 412 h 437"/>
                <a:gd name="T10" fmla="*/ 914 w 1298"/>
                <a:gd name="T11" fmla="*/ 349 h 437"/>
                <a:gd name="T12" fmla="*/ 793 w 1298"/>
                <a:gd name="T13" fmla="*/ 291 h 437"/>
                <a:gd name="T14" fmla="*/ 703 w 1298"/>
                <a:gd name="T15" fmla="*/ 365 h 437"/>
                <a:gd name="T16" fmla="*/ 607 w 1298"/>
                <a:gd name="T17" fmla="*/ 235 h 437"/>
                <a:gd name="T18" fmla="*/ 641 w 1298"/>
                <a:gd name="T19" fmla="*/ 134 h 437"/>
                <a:gd name="T20" fmla="*/ 702 w 1298"/>
                <a:gd name="T21" fmla="*/ 110 h 437"/>
                <a:gd name="T22" fmla="*/ 794 w 1298"/>
                <a:gd name="T23" fmla="*/ 184 h 437"/>
                <a:gd name="T24" fmla="*/ 913 w 1298"/>
                <a:gd name="T25" fmla="*/ 126 h 437"/>
                <a:gd name="T26" fmla="*/ 876 w 1298"/>
                <a:gd name="T27" fmla="*/ 73 h 437"/>
                <a:gd name="T28" fmla="*/ 695 w 1298"/>
                <a:gd name="T29" fmla="*/ 0 h 437"/>
                <a:gd name="T30" fmla="*/ 972 w 1298"/>
                <a:gd name="T31" fmla="*/ 16 h 437"/>
                <a:gd name="T32" fmla="*/ 972 w 1298"/>
                <a:gd name="T33" fmla="*/ 437 h 437"/>
                <a:gd name="T34" fmla="*/ 1298 w 1298"/>
                <a:gd name="T35" fmla="*/ 437 h 437"/>
                <a:gd name="T36" fmla="*/ 1298 w 1298"/>
                <a:gd name="T37" fmla="*/ 347 h 437"/>
                <a:gd name="T38" fmla="*/ 1114 w 1298"/>
                <a:gd name="T39" fmla="*/ 347 h 437"/>
                <a:gd name="T40" fmla="*/ 1114 w 1298"/>
                <a:gd name="T41" fmla="*/ 16 h 437"/>
                <a:gd name="T42" fmla="*/ 972 w 1298"/>
                <a:gd name="T43" fmla="*/ 16 h 437"/>
                <a:gd name="T44" fmla="*/ 0 w 1298"/>
                <a:gd name="T45" fmla="*/ 17 h 437"/>
                <a:gd name="T46" fmla="*/ 0 w 1298"/>
                <a:gd name="T47" fmla="*/ 284 h 437"/>
                <a:gd name="T48" fmla="*/ 47 w 1298"/>
                <a:gd name="T49" fmla="*/ 424 h 437"/>
                <a:gd name="T50" fmla="*/ 64 w 1298"/>
                <a:gd name="T51" fmla="*/ 437 h 437"/>
                <a:gd name="T52" fmla="*/ 342 w 1298"/>
                <a:gd name="T53" fmla="*/ 437 h 437"/>
                <a:gd name="T54" fmla="*/ 359 w 1298"/>
                <a:gd name="T55" fmla="*/ 424 h 437"/>
                <a:gd name="T56" fmla="*/ 411 w 1298"/>
                <a:gd name="T57" fmla="*/ 255 h 437"/>
                <a:gd name="T58" fmla="*/ 411 w 1298"/>
                <a:gd name="T59" fmla="*/ 17 h 437"/>
                <a:gd name="T60" fmla="*/ 268 w 1298"/>
                <a:gd name="T61" fmla="*/ 17 h 437"/>
                <a:gd name="T62" fmla="*/ 268 w 1298"/>
                <a:gd name="T63" fmla="*/ 297 h 437"/>
                <a:gd name="T64" fmla="*/ 251 w 1298"/>
                <a:gd name="T65" fmla="*/ 351 h 437"/>
                <a:gd name="T66" fmla="*/ 205 w 1298"/>
                <a:gd name="T67" fmla="*/ 367 h 437"/>
                <a:gd name="T68" fmla="*/ 160 w 1298"/>
                <a:gd name="T69" fmla="*/ 351 h 437"/>
                <a:gd name="T70" fmla="*/ 143 w 1298"/>
                <a:gd name="T71" fmla="*/ 297 h 437"/>
                <a:gd name="T72" fmla="*/ 143 w 1298"/>
                <a:gd name="T73" fmla="*/ 17 h 437"/>
                <a:gd name="T74" fmla="*/ 0 w 1298"/>
                <a:gd name="T75" fmla="*/ 17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98" h="437">
                  <a:moveTo>
                    <a:pt x="695" y="0"/>
                  </a:moveTo>
                  <a:cubicBezTo>
                    <a:pt x="543" y="0"/>
                    <a:pt x="463" y="122"/>
                    <a:pt x="463" y="243"/>
                  </a:cubicBezTo>
                  <a:cubicBezTo>
                    <a:pt x="463" y="316"/>
                    <a:pt x="492" y="392"/>
                    <a:pt x="555" y="437"/>
                  </a:cubicBezTo>
                  <a:lnTo>
                    <a:pt x="840" y="437"/>
                  </a:lnTo>
                  <a:cubicBezTo>
                    <a:pt x="851" y="430"/>
                    <a:pt x="861" y="421"/>
                    <a:pt x="870" y="412"/>
                  </a:cubicBezTo>
                  <a:cubicBezTo>
                    <a:pt x="892" y="391"/>
                    <a:pt x="903" y="370"/>
                    <a:pt x="914" y="349"/>
                  </a:cubicBezTo>
                  <a:lnTo>
                    <a:pt x="793" y="291"/>
                  </a:lnTo>
                  <a:cubicBezTo>
                    <a:pt x="788" y="306"/>
                    <a:pt x="769" y="365"/>
                    <a:pt x="703" y="365"/>
                  </a:cubicBezTo>
                  <a:cubicBezTo>
                    <a:pt x="632" y="365"/>
                    <a:pt x="607" y="302"/>
                    <a:pt x="607" y="235"/>
                  </a:cubicBezTo>
                  <a:cubicBezTo>
                    <a:pt x="607" y="217"/>
                    <a:pt x="607" y="167"/>
                    <a:pt x="641" y="134"/>
                  </a:cubicBezTo>
                  <a:cubicBezTo>
                    <a:pt x="650" y="125"/>
                    <a:pt x="670" y="110"/>
                    <a:pt x="702" y="110"/>
                  </a:cubicBezTo>
                  <a:cubicBezTo>
                    <a:pt x="762" y="110"/>
                    <a:pt x="783" y="157"/>
                    <a:pt x="794" y="184"/>
                  </a:cubicBezTo>
                  <a:lnTo>
                    <a:pt x="913" y="126"/>
                  </a:lnTo>
                  <a:cubicBezTo>
                    <a:pt x="904" y="108"/>
                    <a:pt x="895" y="92"/>
                    <a:pt x="876" y="73"/>
                  </a:cubicBezTo>
                  <a:cubicBezTo>
                    <a:pt x="829" y="25"/>
                    <a:pt x="764" y="0"/>
                    <a:pt x="695" y="0"/>
                  </a:cubicBezTo>
                  <a:close/>
                  <a:moveTo>
                    <a:pt x="972" y="16"/>
                  </a:moveTo>
                  <a:lnTo>
                    <a:pt x="972" y="437"/>
                  </a:lnTo>
                  <a:lnTo>
                    <a:pt x="1298" y="437"/>
                  </a:lnTo>
                  <a:lnTo>
                    <a:pt x="1298" y="347"/>
                  </a:lnTo>
                  <a:lnTo>
                    <a:pt x="1114" y="347"/>
                  </a:lnTo>
                  <a:lnTo>
                    <a:pt x="1114" y="16"/>
                  </a:lnTo>
                  <a:lnTo>
                    <a:pt x="972" y="16"/>
                  </a:lnTo>
                  <a:close/>
                  <a:moveTo>
                    <a:pt x="0" y="17"/>
                  </a:moveTo>
                  <a:lnTo>
                    <a:pt x="0" y="284"/>
                  </a:lnTo>
                  <a:cubicBezTo>
                    <a:pt x="2" y="330"/>
                    <a:pt x="3" y="381"/>
                    <a:pt x="47" y="424"/>
                  </a:cubicBezTo>
                  <a:cubicBezTo>
                    <a:pt x="52" y="429"/>
                    <a:pt x="58" y="433"/>
                    <a:pt x="64" y="437"/>
                  </a:cubicBezTo>
                  <a:lnTo>
                    <a:pt x="342" y="437"/>
                  </a:lnTo>
                  <a:cubicBezTo>
                    <a:pt x="348" y="433"/>
                    <a:pt x="354" y="429"/>
                    <a:pt x="359" y="424"/>
                  </a:cubicBezTo>
                  <a:cubicBezTo>
                    <a:pt x="411" y="374"/>
                    <a:pt x="411" y="307"/>
                    <a:pt x="411" y="255"/>
                  </a:cubicBezTo>
                  <a:lnTo>
                    <a:pt x="411" y="17"/>
                  </a:lnTo>
                  <a:lnTo>
                    <a:pt x="268" y="17"/>
                  </a:lnTo>
                  <a:lnTo>
                    <a:pt x="268" y="297"/>
                  </a:lnTo>
                  <a:cubicBezTo>
                    <a:pt x="268" y="316"/>
                    <a:pt x="268" y="336"/>
                    <a:pt x="251" y="351"/>
                  </a:cubicBezTo>
                  <a:cubicBezTo>
                    <a:pt x="243" y="359"/>
                    <a:pt x="227" y="367"/>
                    <a:pt x="205" y="367"/>
                  </a:cubicBezTo>
                  <a:cubicBezTo>
                    <a:pt x="189" y="367"/>
                    <a:pt x="172" y="363"/>
                    <a:pt x="160" y="351"/>
                  </a:cubicBezTo>
                  <a:cubicBezTo>
                    <a:pt x="144" y="335"/>
                    <a:pt x="143" y="316"/>
                    <a:pt x="143" y="297"/>
                  </a:cubicBezTo>
                  <a:lnTo>
                    <a:pt x="143" y="17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6"/>
            <p:cNvSpPr>
              <a:spLocks/>
            </p:cNvSpPr>
            <p:nvPr userDrawn="1"/>
          </p:nvSpPr>
          <p:spPr bwMode="auto">
            <a:xfrm>
              <a:off x="5949950" y="1006476"/>
              <a:ext cx="290513" cy="55563"/>
            </a:xfrm>
            <a:custGeom>
              <a:avLst/>
              <a:gdLst>
                <a:gd name="T0" fmla="*/ 155 w 155"/>
                <a:gd name="T1" fmla="*/ 17 h 29"/>
                <a:gd name="T2" fmla="*/ 78 w 155"/>
                <a:gd name="T3" fmla="*/ 0 h 29"/>
                <a:gd name="T4" fmla="*/ 1 w 155"/>
                <a:gd name="T5" fmla="*/ 17 h 29"/>
                <a:gd name="T6" fmla="*/ 1 w 155"/>
                <a:gd name="T7" fmla="*/ 17 h 29"/>
                <a:gd name="T8" fmla="*/ 2 w 155"/>
                <a:gd name="T9" fmla="*/ 21 h 29"/>
                <a:gd name="T10" fmla="*/ 2 w 155"/>
                <a:gd name="T11" fmla="*/ 21 h 29"/>
                <a:gd name="T12" fmla="*/ 2 w 155"/>
                <a:gd name="T13" fmla="*/ 21 h 29"/>
                <a:gd name="T14" fmla="*/ 4 w 155"/>
                <a:gd name="T15" fmla="*/ 22 h 29"/>
                <a:gd name="T16" fmla="*/ 5 w 155"/>
                <a:gd name="T17" fmla="*/ 29 h 29"/>
                <a:gd name="T18" fmla="*/ 5 w 155"/>
                <a:gd name="T19" fmla="*/ 29 h 29"/>
                <a:gd name="T20" fmla="*/ 8 w 155"/>
                <a:gd name="T21" fmla="*/ 29 h 29"/>
                <a:gd name="T22" fmla="*/ 147 w 155"/>
                <a:gd name="T23" fmla="*/ 29 h 29"/>
                <a:gd name="T24" fmla="*/ 150 w 155"/>
                <a:gd name="T25" fmla="*/ 29 h 29"/>
                <a:gd name="T26" fmla="*/ 151 w 155"/>
                <a:gd name="T27" fmla="*/ 29 h 29"/>
                <a:gd name="T28" fmla="*/ 152 w 155"/>
                <a:gd name="T29" fmla="*/ 22 h 29"/>
                <a:gd name="T30" fmla="*/ 154 w 155"/>
                <a:gd name="T31" fmla="*/ 21 h 29"/>
                <a:gd name="T32" fmla="*/ 154 w 155"/>
                <a:gd name="T33" fmla="*/ 21 h 29"/>
                <a:gd name="T34" fmla="*/ 154 w 155"/>
                <a:gd name="T35" fmla="*/ 21 h 29"/>
                <a:gd name="T36" fmla="*/ 155 w 155"/>
                <a:gd name="T37" fmla="*/ 17 h 29"/>
                <a:gd name="T38" fmla="*/ 155 w 155"/>
                <a:gd name="T39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" h="29">
                  <a:moveTo>
                    <a:pt x="155" y="17"/>
                  </a:moveTo>
                  <a:cubicBezTo>
                    <a:pt x="154" y="17"/>
                    <a:pt x="78" y="0"/>
                    <a:pt x="78" y="0"/>
                  </a:cubicBezTo>
                  <a:cubicBezTo>
                    <a:pt x="78" y="0"/>
                    <a:pt x="1" y="17"/>
                    <a:pt x="1" y="17"/>
                  </a:cubicBezTo>
                  <a:cubicBezTo>
                    <a:pt x="0" y="17"/>
                    <a:pt x="1" y="17"/>
                    <a:pt x="1" y="17"/>
                  </a:cubicBezTo>
                  <a:lnTo>
                    <a:pt x="2" y="21"/>
                  </a:lnTo>
                  <a:lnTo>
                    <a:pt x="2" y="21"/>
                  </a:lnTo>
                  <a:lnTo>
                    <a:pt x="2" y="21"/>
                  </a:lnTo>
                  <a:cubicBezTo>
                    <a:pt x="2" y="21"/>
                    <a:pt x="3" y="21"/>
                    <a:pt x="4" y="22"/>
                  </a:cubicBezTo>
                  <a:lnTo>
                    <a:pt x="5" y="29"/>
                  </a:lnTo>
                  <a:cubicBezTo>
                    <a:pt x="5" y="29"/>
                    <a:pt x="5" y="29"/>
                    <a:pt x="5" y="29"/>
                  </a:cubicBezTo>
                  <a:lnTo>
                    <a:pt x="8" y="29"/>
                  </a:lnTo>
                  <a:lnTo>
                    <a:pt x="147" y="29"/>
                  </a:lnTo>
                  <a:lnTo>
                    <a:pt x="150" y="29"/>
                  </a:lnTo>
                  <a:cubicBezTo>
                    <a:pt x="151" y="29"/>
                    <a:pt x="151" y="29"/>
                    <a:pt x="151" y="29"/>
                  </a:cubicBezTo>
                  <a:lnTo>
                    <a:pt x="152" y="22"/>
                  </a:lnTo>
                  <a:cubicBezTo>
                    <a:pt x="152" y="21"/>
                    <a:pt x="154" y="21"/>
                    <a:pt x="154" y="21"/>
                  </a:cubicBezTo>
                  <a:lnTo>
                    <a:pt x="154" y="21"/>
                  </a:lnTo>
                  <a:lnTo>
                    <a:pt x="154" y="21"/>
                  </a:lnTo>
                  <a:lnTo>
                    <a:pt x="155" y="17"/>
                  </a:lnTo>
                  <a:cubicBezTo>
                    <a:pt x="155" y="17"/>
                    <a:pt x="155" y="17"/>
                    <a:pt x="155" y="17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6202363" y="1062038"/>
              <a:ext cx="22225" cy="104775"/>
            </a:xfrm>
            <a:custGeom>
              <a:avLst/>
              <a:gdLst>
                <a:gd name="T0" fmla="*/ 12 w 12"/>
                <a:gd name="T1" fmla="*/ 2 h 54"/>
                <a:gd name="T2" fmla="*/ 12 w 12"/>
                <a:gd name="T3" fmla="*/ 2 h 54"/>
                <a:gd name="T4" fmla="*/ 12 w 12"/>
                <a:gd name="T5" fmla="*/ 0 h 54"/>
                <a:gd name="T6" fmla="*/ 12 w 12"/>
                <a:gd name="T7" fmla="*/ 0 h 54"/>
                <a:gd name="T8" fmla="*/ 0 w 12"/>
                <a:gd name="T9" fmla="*/ 0 h 54"/>
                <a:gd name="T10" fmla="*/ 0 w 12"/>
                <a:gd name="T11" fmla="*/ 0 h 54"/>
                <a:gd name="T12" fmla="*/ 0 w 12"/>
                <a:gd name="T13" fmla="*/ 2 h 54"/>
                <a:gd name="T14" fmla="*/ 0 w 12"/>
                <a:gd name="T15" fmla="*/ 2 h 54"/>
                <a:gd name="T16" fmla="*/ 0 w 12"/>
                <a:gd name="T17" fmla="*/ 2 h 54"/>
                <a:gd name="T18" fmla="*/ 1 w 12"/>
                <a:gd name="T19" fmla="*/ 2 h 54"/>
                <a:gd name="T20" fmla="*/ 2 w 12"/>
                <a:gd name="T21" fmla="*/ 5 h 54"/>
                <a:gd name="T22" fmla="*/ 2 w 12"/>
                <a:gd name="T23" fmla="*/ 6 h 54"/>
                <a:gd name="T24" fmla="*/ 1 w 12"/>
                <a:gd name="T25" fmla="*/ 6 h 54"/>
                <a:gd name="T26" fmla="*/ 1 w 12"/>
                <a:gd name="T27" fmla="*/ 6 h 54"/>
                <a:gd name="T28" fmla="*/ 1 w 12"/>
                <a:gd name="T29" fmla="*/ 7 h 54"/>
                <a:gd name="T30" fmla="*/ 1 w 12"/>
                <a:gd name="T31" fmla="*/ 8 h 54"/>
                <a:gd name="T32" fmla="*/ 1 w 12"/>
                <a:gd name="T33" fmla="*/ 8 h 54"/>
                <a:gd name="T34" fmla="*/ 2 w 12"/>
                <a:gd name="T35" fmla="*/ 8 h 54"/>
                <a:gd name="T36" fmla="*/ 2 w 12"/>
                <a:gd name="T37" fmla="*/ 8 h 54"/>
                <a:gd name="T38" fmla="*/ 2 w 12"/>
                <a:gd name="T39" fmla="*/ 8 h 54"/>
                <a:gd name="T40" fmla="*/ 2 w 12"/>
                <a:gd name="T41" fmla="*/ 51 h 54"/>
                <a:gd name="T42" fmla="*/ 1 w 12"/>
                <a:gd name="T43" fmla="*/ 52 h 54"/>
                <a:gd name="T44" fmla="*/ 1 w 12"/>
                <a:gd name="T45" fmla="*/ 52 h 54"/>
                <a:gd name="T46" fmla="*/ 1 w 12"/>
                <a:gd name="T47" fmla="*/ 53 h 54"/>
                <a:gd name="T48" fmla="*/ 1 w 12"/>
                <a:gd name="T49" fmla="*/ 53 h 54"/>
                <a:gd name="T50" fmla="*/ 1 w 12"/>
                <a:gd name="T51" fmla="*/ 53 h 54"/>
                <a:gd name="T52" fmla="*/ 0 w 12"/>
                <a:gd name="T53" fmla="*/ 53 h 54"/>
                <a:gd name="T54" fmla="*/ 0 w 12"/>
                <a:gd name="T55" fmla="*/ 53 h 54"/>
                <a:gd name="T56" fmla="*/ 0 w 12"/>
                <a:gd name="T57" fmla="*/ 54 h 54"/>
                <a:gd name="T58" fmla="*/ 11 w 12"/>
                <a:gd name="T59" fmla="*/ 54 h 54"/>
                <a:gd name="T60" fmla="*/ 11 w 12"/>
                <a:gd name="T61" fmla="*/ 53 h 54"/>
                <a:gd name="T62" fmla="*/ 11 w 12"/>
                <a:gd name="T63" fmla="*/ 53 h 54"/>
                <a:gd name="T64" fmla="*/ 11 w 12"/>
                <a:gd name="T65" fmla="*/ 53 h 54"/>
                <a:gd name="T66" fmla="*/ 11 w 12"/>
                <a:gd name="T67" fmla="*/ 53 h 54"/>
                <a:gd name="T68" fmla="*/ 11 w 12"/>
                <a:gd name="T69" fmla="*/ 53 h 54"/>
                <a:gd name="T70" fmla="*/ 11 w 12"/>
                <a:gd name="T71" fmla="*/ 52 h 54"/>
                <a:gd name="T72" fmla="*/ 10 w 12"/>
                <a:gd name="T73" fmla="*/ 52 h 54"/>
                <a:gd name="T74" fmla="*/ 10 w 12"/>
                <a:gd name="T75" fmla="*/ 51 h 54"/>
                <a:gd name="T76" fmla="*/ 10 w 12"/>
                <a:gd name="T77" fmla="*/ 8 h 54"/>
                <a:gd name="T78" fmla="*/ 10 w 12"/>
                <a:gd name="T79" fmla="*/ 8 h 54"/>
                <a:gd name="T80" fmla="*/ 10 w 12"/>
                <a:gd name="T81" fmla="*/ 8 h 54"/>
                <a:gd name="T82" fmla="*/ 10 w 12"/>
                <a:gd name="T83" fmla="*/ 8 h 54"/>
                <a:gd name="T84" fmla="*/ 10 w 12"/>
                <a:gd name="T85" fmla="*/ 8 h 54"/>
                <a:gd name="T86" fmla="*/ 10 w 12"/>
                <a:gd name="T87" fmla="*/ 7 h 54"/>
                <a:gd name="T88" fmla="*/ 10 w 12"/>
                <a:gd name="T89" fmla="*/ 6 h 54"/>
                <a:gd name="T90" fmla="*/ 10 w 12"/>
                <a:gd name="T91" fmla="*/ 6 h 54"/>
                <a:gd name="T92" fmla="*/ 10 w 12"/>
                <a:gd name="T93" fmla="*/ 6 h 54"/>
                <a:gd name="T94" fmla="*/ 10 w 12"/>
                <a:gd name="T95" fmla="*/ 5 h 54"/>
                <a:gd name="T96" fmla="*/ 11 w 12"/>
                <a:gd name="T97" fmla="*/ 2 h 54"/>
                <a:gd name="T98" fmla="*/ 11 w 12"/>
                <a:gd name="T99" fmla="*/ 2 h 54"/>
                <a:gd name="T100" fmla="*/ 12 w 12"/>
                <a:gd name="T10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54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lnTo>
                    <a:pt x="0" y="2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lnTo>
                    <a:pt x="1" y="6"/>
                  </a:ln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lnTo>
                    <a:pt x="1" y="8"/>
                  </a:lnTo>
                  <a:cubicBezTo>
                    <a:pt x="1" y="8"/>
                    <a:pt x="1" y="8"/>
                    <a:pt x="1" y="8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lnTo>
                    <a:pt x="2" y="51"/>
                  </a:lnTo>
                  <a:cubicBezTo>
                    <a:pt x="2" y="51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lnTo>
                    <a:pt x="1" y="53"/>
                  </a:ln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0" y="53"/>
                  </a:lnTo>
                  <a:cubicBezTo>
                    <a:pt x="0" y="53"/>
                    <a:pt x="0" y="53"/>
                    <a:pt x="0" y="53"/>
                  </a:cubicBezTo>
                  <a:lnTo>
                    <a:pt x="0" y="54"/>
                  </a:lnTo>
                  <a:lnTo>
                    <a:pt x="11" y="54"/>
                  </a:ln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lnTo>
                    <a:pt x="11" y="52"/>
                  </a:lnTo>
                  <a:cubicBezTo>
                    <a:pt x="11" y="52"/>
                    <a:pt x="11" y="52"/>
                    <a:pt x="10" y="52"/>
                  </a:cubicBezTo>
                  <a:cubicBezTo>
                    <a:pt x="10" y="52"/>
                    <a:pt x="10" y="51"/>
                    <a:pt x="10" y="51"/>
                  </a:cubicBezTo>
                  <a:lnTo>
                    <a:pt x="10" y="8"/>
                  </a:ln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7"/>
                  </a:lnTo>
                  <a:cubicBezTo>
                    <a:pt x="10" y="7"/>
                    <a:pt x="10" y="6"/>
                    <a:pt x="10" y="6"/>
                  </a:cubicBezTo>
                  <a:cubicBezTo>
                    <a:pt x="11" y="6"/>
                    <a:pt x="11" y="6"/>
                    <a:pt x="10" y="6"/>
                  </a:cubicBezTo>
                  <a:lnTo>
                    <a:pt x="10" y="6"/>
                  </a:lnTo>
                  <a:cubicBezTo>
                    <a:pt x="10" y="6"/>
                    <a:pt x="10" y="5"/>
                    <a:pt x="10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/>
            <p:cNvSpPr>
              <a:spLocks/>
            </p:cNvSpPr>
            <p:nvPr userDrawn="1"/>
          </p:nvSpPr>
          <p:spPr bwMode="auto">
            <a:xfrm>
              <a:off x="6156325" y="1062038"/>
              <a:ext cx="22225" cy="104775"/>
            </a:xfrm>
            <a:custGeom>
              <a:avLst/>
              <a:gdLst>
                <a:gd name="T0" fmla="*/ 11 w 12"/>
                <a:gd name="T1" fmla="*/ 2 h 54"/>
                <a:gd name="T2" fmla="*/ 12 w 12"/>
                <a:gd name="T3" fmla="*/ 2 h 54"/>
                <a:gd name="T4" fmla="*/ 12 w 12"/>
                <a:gd name="T5" fmla="*/ 0 h 54"/>
                <a:gd name="T6" fmla="*/ 11 w 12"/>
                <a:gd name="T7" fmla="*/ 0 h 54"/>
                <a:gd name="T8" fmla="*/ 0 w 12"/>
                <a:gd name="T9" fmla="*/ 0 h 54"/>
                <a:gd name="T10" fmla="*/ 0 w 12"/>
                <a:gd name="T11" fmla="*/ 0 h 54"/>
                <a:gd name="T12" fmla="*/ 0 w 12"/>
                <a:gd name="T13" fmla="*/ 2 h 54"/>
                <a:gd name="T14" fmla="*/ 0 w 12"/>
                <a:gd name="T15" fmla="*/ 2 h 54"/>
                <a:gd name="T16" fmla="*/ 0 w 12"/>
                <a:gd name="T17" fmla="*/ 2 h 54"/>
                <a:gd name="T18" fmla="*/ 0 w 12"/>
                <a:gd name="T19" fmla="*/ 2 h 54"/>
                <a:gd name="T20" fmla="*/ 2 w 12"/>
                <a:gd name="T21" fmla="*/ 5 h 54"/>
                <a:gd name="T22" fmla="*/ 1 w 12"/>
                <a:gd name="T23" fmla="*/ 6 h 54"/>
                <a:gd name="T24" fmla="*/ 1 w 12"/>
                <a:gd name="T25" fmla="*/ 6 h 54"/>
                <a:gd name="T26" fmla="*/ 1 w 12"/>
                <a:gd name="T27" fmla="*/ 6 h 54"/>
                <a:gd name="T28" fmla="*/ 1 w 12"/>
                <a:gd name="T29" fmla="*/ 7 h 54"/>
                <a:gd name="T30" fmla="*/ 1 w 12"/>
                <a:gd name="T31" fmla="*/ 8 h 54"/>
                <a:gd name="T32" fmla="*/ 1 w 12"/>
                <a:gd name="T33" fmla="*/ 8 h 54"/>
                <a:gd name="T34" fmla="*/ 1 w 12"/>
                <a:gd name="T35" fmla="*/ 8 h 54"/>
                <a:gd name="T36" fmla="*/ 1 w 12"/>
                <a:gd name="T37" fmla="*/ 8 h 54"/>
                <a:gd name="T38" fmla="*/ 1 w 12"/>
                <a:gd name="T39" fmla="*/ 8 h 54"/>
                <a:gd name="T40" fmla="*/ 1 w 12"/>
                <a:gd name="T41" fmla="*/ 51 h 54"/>
                <a:gd name="T42" fmla="*/ 1 w 12"/>
                <a:gd name="T43" fmla="*/ 52 h 54"/>
                <a:gd name="T44" fmla="*/ 1 w 12"/>
                <a:gd name="T45" fmla="*/ 52 h 54"/>
                <a:gd name="T46" fmla="*/ 1 w 12"/>
                <a:gd name="T47" fmla="*/ 53 h 54"/>
                <a:gd name="T48" fmla="*/ 1 w 12"/>
                <a:gd name="T49" fmla="*/ 53 h 54"/>
                <a:gd name="T50" fmla="*/ 1 w 12"/>
                <a:gd name="T51" fmla="*/ 53 h 54"/>
                <a:gd name="T52" fmla="*/ 0 w 12"/>
                <a:gd name="T53" fmla="*/ 53 h 54"/>
                <a:gd name="T54" fmla="*/ 0 w 12"/>
                <a:gd name="T55" fmla="*/ 53 h 54"/>
                <a:gd name="T56" fmla="*/ 0 w 12"/>
                <a:gd name="T57" fmla="*/ 54 h 54"/>
                <a:gd name="T58" fmla="*/ 11 w 12"/>
                <a:gd name="T59" fmla="*/ 54 h 54"/>
                <a:gd name="T60" fmla="*/ 11 w 12"/>
                <a:gd name="T61" fmla="*/ 53 h 54"/>
                <a:gd name="T62" fmla="*/ 11 w 12"/>
                <a:gd name="T63" fmla="*/ 53 h 54"/>
                <a:gd name="T64" fmla="*/ 11 w 12"/>
                <a:gd name="T65" fmla="*/ 53 h 54"/>
                <a:gd name="T66" fmla="*/ 10 w 12"/>
                <a:gd name="T67" fmla="*/ 53 h 54"/>
                <a:gd name="T68" fmla="*/ 10 w 12"/>
                <a:gd name="T69" fmla="*/ 53 h 54"/>
                <a:gd name="T70" fmla="*/ 10 w 12"/>
                <a:gd name="T71" fmla="*/ 52 h 54"/>
                <a:gd name="T72" fmla="*/ 10 w 12"/>
                <a:gd name="T73" fmla="*/ 52 h 54"/>
                <a:gd name="T74" fmla="*/ 10 w 12"/>
                <a:gd name="T75" fmla="*/ 51 h 54"/>
                <a:gd name="T76" fmla="*/ 10 w 12"/>
                <a:gd name="T77" fmla="*/ 8 h 54"/>
                <a:gd name="T78" fmla="*/ 10 w 12"/>
                <a:gd name="T79" fmla="*/ 8 h 54"/>
                <a:gd name="T80" fmla="*/ 10 w 12"/>
                <a:gd name="T81" fmla="*/ 8 h 54"/>
                <a:gd name="T82" fmla="*/ 10 w 12"/>
                <a:gd name="T83" fmla="*/ 8 h 54"/>
                <a:gd name="T84" fmla="*/ 10 w 12"/>
                <a:gd name="T85" fmla="*/ 8 h 54"/>
                <a:gd name="T86" fmla="*/ 10 w 12"/>
                <a:gd name="T87" fmla="*/ 7 h 54"/>
                <a:gd name="T88" fmla="*/ 10 w 12"/>
                <a:gd name="T89" fmla="*/ 6 h 54"/>
                <a:gd name="T90" fmla="*/ 10 w 12"/>
                <a:gd name="T91" fmla="*/ 6 h 54"/>
                <a:gd name="T92" fmla="*/ 10 w 12"/>
                <a:gd name="T93" fmla="*/ 6 h 54"/>
                <a:gd name="T94" fmla="*/ 9 w 12"/>
                <a:gd name="T95" fmla="*/ 5 h 54"/>
                <a:gd name="T96" fmla="*/ 11 w 12"/>
                <a:gd name="T97" fmla="*/ 2 h 54"/>
                <a:gd name="T98" fmla="*/ 11 w 12"/>
                <a:gd name="T99" fmla="*/ 2 h 54"/>
                <a:gd name="T100" fmla="*/ 11 w 12"/>
                <a:gd name="T10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54">
                  <a:moveTo>
                    <a:pt x="11" y="2"/>
                  </a:moveTo>
                  <a:cubicBezTo>
                    <a:pt x="12" y="2"/>
                    <a:pt x="12" y="2"/>
                    <a:pt x="12" y="2"/>
                  </a:cubicBezTo>
                  <a:lnTo>
                    <a:pt x="12" y="0"/>
                  </a:lnTo>
                  <a:cubicBezTo>
                    <a:pt x="12" y="0"/>
                    <a:pt x="12" y="0"/>
                    <a:pt x="11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lnTo>
                    <a:pt x="1" y="6"/>
                  </a:ln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lnTo>
                    <a:pt x="1" y="8"/>
                  </a:lnTo>
                  <a:cubicBezTo>
                    <a:pt x="1" y="8"/>
                    <a:pt x="1" y="8"/>
                    <a:pt x="1" y="8"/>
                  </a:cubicBezTo>
                  <a:lnTo>
                    <a:pt x="1" y="8"/>
                  </a:lnTo>
                  <a:cubicBezTo>
                    <a:pt x="1" y="8"/>
                    <a:pt x="1" y="8"/>
                    <a:pt x="1" y="8"/>
                  </a:cubicBezTo>
                  <a:lnTo>
                    <a:pt x="1" y="8"/>
                  </a:lnTo>
                  <a:lnTo>
                    <a:pt x="1" y="51"/>
                  </a:lnTo>
                  <a:lnTo>
                    <a:pt x="1" y="52"/>
                  </a:lnTo>
                  <a:cubicBezTo>
                    <a:pt x="1" y="52"/>
                    <a:pt x="1" y="52"/>
                    <a:pt x="1" y="52"/>
                  </a:cubicBezTo>
                  <a:lnTo>
                    <a:pt x="1" y="53"/>
                  </a:ln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0" y="53"/>
                  </a:lnTo>
                  <a:cubicBezTo>
                    <a:pt x="0" y="53"/>
                    <a:pt x="0" y="53"/>
                    <a:pt x="0" y="53"/>
                  </a:cubicBezTo>
                  <a:lnTo>
                    <a:pt x="0" y="54"/>
                  </a:lnTo>
                  <a:lnTo>
                    <a:pt x="11" y="54"/>
                  </a:ln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lnTo>
                    <a:pt x="11" y="53"/>
                  </a:lnTo>
                  <a:cubicBezTo>
                    <a:pt x="10" y="53"/>
                    <a:pt x="10" y="53"/>
                    <a:pt x="10" y="53"/>
                  </a:cubicBezTo>
                  <a:cubicBezTo>
                    <a:pt x="10" y="53"/>
                    <a:pt x="10" y="53"/>
                    <a:pt x="10" y="53"/>
                  </a:cubicBezTo>
                  <a:lnTo>
                    <a:pt x="10" y="52"/>
                  </a:lnTo>
                  <a:cubicBezTo>
                    <a:pt x="10" y="52"/>
                    <a:pt x="10" y="52"/>
                    <a:pt x="10" y="52"/>
                  </a:cubicBezTo>
                  <a:cubicBezTo>
                    <a:pt x="10" y="52"/>
                    <a:pt x="10" y="51"/>
                    <a:pt x="10" y="51"/>
                  </a:cubicBezTo>
                  <a:lnTo>
                    <a:pt x="10" y="8"/>
                  </a:ln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7"/>
                  </a:lnTo>
                  <a:cubicBezTo>
                    <a:pt x="10" y="7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lnTo>
                    <a:pt x="10" y="6"/>
                  </a:lnTo>
                  <a:cubicBezTo>
                    <a:pt x="9" y="6"/>
                    <a:pt x="9" y="5"/>
                    <a:pt x="9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/>
            <p:cNvSpPr>
              <a:spLocks/>
            </p:cNvSpPr>
            <p:nvPr userDrawn="1"/>
          </p:nvSpPr>
          <p:spPr bwMode="auto">
            <a:xfrm>
              <a:off x="6107113" y="1062038"/>
              <a:ext cx="22225" cy="104775"/>
            </a:xfrm>
            <a:custGeom>
              <a:avLst/>
              <a:gdLst>
                <a:gd name="T0" fmla="*/ 12 w 12"/>
                <a:gd name="T1" fmla="*/ 2 h 54"/>
                <a:gd name="T2" fmla="*/ 12 w 12"/>
                <a:gd name="T3" fmla="*/ 2 h 54"/>
                <a:gd name="T4" fmla="*/ 12 w 12"/>
                <a:gd name="T5" fmla="*/ 0 h 54"/>
                <a:gd name="T6" fmla="*/ 12 w 12"/>
                <a:gd name="T7" fmla="*/ 0 h 54"/>
                <a:gd name="T8" fmla="*/ 1 w 12"/>
                <a:gd name="T9" fmla="*/ 0 h 54"/>
                <a:gd name="T10" fmla="*/ 0 w 12"/>
                <a:gd name="T11" fmla="*/ 0 h 54"/>
                <a:gd name="T12" fmla="*/ 0 w 12"/>
                <a:gd name="T13" fmla="*/ 2 h 54"/>
                <a:gd name="T14" fmla="*/ 1 w 12"/>
                <a:gd name="T15" fmla="*/ 2 h 54"/>
                <a:gd name="T16" fmla="*/ 1 w 12"/>
                <a:gd name="T17" fmla="*/ 2 h 54"/>
                <a:gd name="T18" fmla="*/ 1 w 12"/>
                <a:gd name="T19" fmla="*/ 2 h 54"/>
                <a:gd name="T20" fmla="*/ 2 w 12"/>
                <a:gd name="T21" fmla="*/ 5 h 54"/>
                <a:gd name="T22" fmla="*/ 2 w 12"/>
                <a:gd name="T23" fmla="*/ 6 h 54"/>
                <a:gd name="T24" fmla="*/ 2 w 12"/>
                <a:gd name="T25" fmla="*/ 6 h 54"/>
                <a:gd name="T26" fmla="*/ 2 w 12"/>
                <a:gd name="T27" fmla="*/ 6 h 54"/>
                <a:gd name="T28" fmla="*/ 2 w 12"/>
                <a:gd name="T29" fmla="*/ 7 h 54"/>
                <a:gd name="T30" fmla="*/ 2 w 12"/>
                <a:gd name="T31" fmla="*/ 8 h 54"/>
                <a:gd name="T32" fmla="*/ 2 w 12"/>
                <a:gd name="T33" fmla="*/ 8 h 54"/>
                <a:gd name="T34" fmla="*/ 2 w 12"/>
                <a:gd name="T35" fmla="*/ 8 h 54"/>
                <a:gd name="T36" fmla="*/ 2 w 12"/>
                <a:gd name="T37" fmla="*/ 8 h 54"/>
                <a:gd name="T38" fmla="*/ 2 w 12"/>
                <a:gd name="T39" fmla="*/ 8 h 54"/>
                <a:gd name="T40" fmla="*/ 2 w 12"/>
                <a:gd name="T41" fmla="*/ 51 h 54"/>
                <a:gd name="T42" fmla="*/ 2 w 12"/>
                <a:gd name="T43" fmla="*/ 52 h 54"/>
                <a:gd name="T44" fmla="*/ 2 w 12"/>
                <a:gd name="T45" fmla="*/ 52 h 54"/>
                <a:gd name="T46" fmla="*/ 2 w 12"/>
                <a:gd name="T47" fmla="*/ 53 h 54"/>
                <a:gd name="T48" fmla="*/ 2 w 12"/>
                <a:gd name="T49" fmla="*/ 53 h 54"/>
                <a:gd name="T50" fmla="*/ 1 w 12"/>
                <a:gd name="T51" fmla="*/ 53 h 54"/>
                <a:gd name="T52" fmla="*/ 1 w 12"/>
                <a:gd name="T53" fmla="*/ 53 h 54"/>
                <a:gd name="T54" fmla="*/ 1 w 12"/>
                <a:gd name="T55" fmla="*/ 53 h 54"/>
                <a:gd name="T56" fmla="*/ 1 w 12"/>
                <a:gd name="T57" fmla="*/ 54 h 54"/>
                <a:gd name="T58" fmla="*/ 12 w 12"/>
                <a:gd name="T59" fmla="*/ 54 h 54"/>
                <a:gd name="T60" fmla="*/ 12 w 12"/>
                <a:gd name="T61" fmla="*/ 53 h 54"/>
                <a:gd name="T62" fmla="*/ 12 w 12"/>
                <a:gd name="T63" fmla="*/ 53 h 54"/>
                <a:gd name="T64" fmla="*/ 11 w 12"/>
                <a:gd name="T65" fmla="*/ 53 h 54"/>
                <a:gd name="T66" fmla="*/ 11 w 12"/>
                <a:gd name="T67" fmla="*/ 53 h 54"/>
                <a:gd name="T68" fmla="*/ 11 w 12"/>
                <a:gd name="T69" fmla="*/ 53 h 54"/>
                <a:gd name="T70" fmla="*/ 11 w 12"/>
                <a:gd name="T71" fmla="*/ 52 h 54"/>
                <a:gd name="T72" fmla="*/ 11 w 12"/>
                <a:gd name="T73" fmla="*/ 52 h 54"/>
                <a:gd name="T74" fmla="*/ 11 w 12"/>
                <a:gd name="T75" fmla="*/ 51 h 54"/>
                <a:gd name="T76" fmla="*/ 11 w 12"/>
                <a:gd name="T77" fmla="*/ 8 h 54"/>
                <a:gd name="T78" fmla="*/ 10 w 12"/>
                <a:gd name="T79" fmla="*/ 8 h 54"/>
                <a:gd name="T80" fmla="*/ 11 w 12"/>
                <a:gd name="T81" fmla="*/ 8 h 54"/>
                <a:gd name="T82" fmla="*/ 11 w 12"/>
                <a:gd name="T83" fmla="*/ 8 h 54"/>
                <a:gd name="T84" fmla="*/ 11 w 12"/>
                <a:gd name="T85" fmla="*/ 8 h 54"/>
                <a:gd name="T86" fmla="*/ 11 w 12"/>
                <a:gd name="T87" fmla="*/ 7 h 54"/>
                <a:gd name="T88" fmla="*/ 11 w 12"/>
                <a:gd name="T89" fmla="*/ 6 h 54"/>
                <a:gd name="T90" fmla="*/ 11 w 12"/>
                <a:gd name="T91" fmla="*/ 6 h 54"/>
                <a:gd name="T92" fmla="*/ 10 w 12"/>
                <a:gd name="T93" fmla="*/ 6 h 54"/>
                <a:gd name="T94" fmla="*/ 10 w 12"/>
                <a:gd name="T95" fmla="*/ 5 h 54"/>
                <a:gd name="T96" fmla="*/ 11 w 12"/>
                <a:gd name="T97" fmla="*/ 2 h 54"/>
                <a:gd name="T98" fmla="*/ 12 w 12"/>
                <a:gd name="T99" fmla="*/ 2 h 54"/>
                <a:gd name="T100" fmla="*/ 12 w 12"/>
                <a:gd name="T10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54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ubicBezTo>
                    <a:pt x="0" y="2"/>
                    <a:pt x="0" y="2"/>
                    <a:pt x="1" y="2"/>
                  </a:cubicBez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2" y="5"/>
                  </a:cubicBezTo>
                  <a:cubicBezTo>
                    <a:pt x="3" y="5"/>
                    <a:pt x="3" y="6"/>
                    <a:pt x="2" y="6"/>
                  </a:cubicBezTo>
                  <a:lnTo>
                    <a:pt x="2" y="6"/>
                  </a:ln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7"/>
                    <a:pt x="2" y="7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lnTo>
                    <a:pt x="2" y="51"/>
                  </a:lnTo>
                  <a:cubicBezTo>
                    <a:pt x="2" y="51"/>
                    <a:pt x="2" y="52"/>
                    <a:pt x="2" y="52"/>
                  </a:cubicBezTo>
                  <a:cubicBezTo>
                    <a:pt x="2" y="52"/>
                    <a:pt x="2" y="52"/>
                    <a:pt x="2" y="52"/>
                  </a:cubicBezTo>
                  <a:lnTo>
                    <a:pt x="2" y="53"/>
                  </a:lnTo>
                  <a:cubicBezTo>
                    <a:pt x="2" y="53"/>
                    <a:pt x="2" y="53"/>
                    <a:pt x="2" y="53"/>
                  </a:cubicBezTo>
                  <a:cubicBezTo>
                    <a:pt x="2" y="53"/>
                    <a:pt x="1" y="53"/>
                    <a:pt x="1" y="53"/>
                  </a:cubicBezTo>
                  <a:lnTo>
                    <a:pt x="1" y="53"/>
                  </a:lnTo>
                  <a:cubicBezTo>
                    <a:pt x="1" y="53"/>
                    <a:pt x="1" y="53"/>
                    <a:pt x="1" y="53"/>
                  </a:cubicBezTo>
                  <a:lnTo>
                    <a:pt x="1" y="54"/>
                  </a:lnTo>
                  <a:lnTo>
                    <a:pt x="12" y="54"/>
                  </a:lnTo>
                  <a:lnTo>
                    <a:pt x="12" y="53"/>
                  </a:lnTo>
                  <a:cubicBezTo>
                    <a:pt x="12" y="53"/>
                    <a:pt x="12" y="53"/>
                    <a:pt x="12" y="53"/>
                  </a:cubicBez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lnTo>
                    <a:pt x="11" y="52"/>
                  </a:ln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1" y="51"/>
                    <a:pt x="11" y="51"/>
                  </a:cubicBezTo>
                  <a:lnTo>
                    <a:pt x="11" y="8"/>
                  </a:lnTo>
                  <a:cubicBezTo>
                    <a:pt x="11" y="8"/>
                    <a:pt x="10" y="8"/>
                    <a:pt x="10" y="8"/>
                  </a:cubicBezTo>
                  <a:cubicBezTo>
                    <a:pt x="10" y="8"/>
                    <a:pt x="11" y="8"/>
                    <a:pt x="11" y="8"/>
                  </a:cubicBezTo>
                  <a:lnTo>
                    <a:pt x="11" y="8"/>
                  </a:lnTo>
                  <a:cubicBezTo>
                    <a:pt x="11" y="8"/>
                    <a:pt x="11" y="8"/>
                    <a:pt x="11" y="8"/>
                  </a:cubicBezTo>
                  <a:lnTo>
                    <a:pt x="11" y="7"/>
                  </a:ln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0" y="6"/>
                  </a:lnTo>
                  <a:cubicBezTo>
                    <a:pt x="10" y="6"/>
                    <a:pt x="10" y="5"/>
                    <a:pt x="10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1" y="2"/>
                    <a:pt x="12" y="2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6059488" y="1062038"/>
              <a:ext cx="23813" cy="104775"/>
            </a:xfrm>
            <a:custGeom>
              <a:avLst/>
              <a:gdLst>
                <a:gd name="T0" fmla="*/ 12 w 12"/>
                <a:gd name="T1" fmla="*/ 2 h 54"/>
                <a:gd name="T2" fmla="*/ 12 w 12"/>
                <a:gd name="T3" fmla="*/ 2 h 54"/>
                <a:gd name="T4" fmla="*/ 12 w 12"/>
                <a:gd name="T5" fmla="*/ 0 h 54"/>
                <a:gd name="T6" fmla="*/ 12 w 12"/>
                <a:gd name="T7" fmla="*/ 0 h 54"/>
                <a:gd name="T8" fmla="*/ 0 w 12"/>
                <a:gd name="T9" fmla="*/ 0 h 54"/>
                <a:gd name="T10" fmla="*/ 0 w 12"/>
                <a:gd name="T11" fmla="*/ 0 h 54"/>
                <a:gd name="T12" fmla="*/ 0 w 12"/>
                <a:gd name="T13" fmla="*/ 2 h 54"/>
                <a:gd name="T14" fmla="*/ 0 w 12"/>
                <a:gd name="T15" fmla="*/ 2 h 54"/>
                <a:gd name="T16" fmla="*/ 1 w 12"/>
                <a:gd name="T17" fmla="*/ 2 h 54"/>
                <a:gd name="T18" fmla="*/ 1 w 12"/>
                <a:gd name="T19" fmla="*/ 2 h 54"/>
                <a:gd name="T20" fmla="*/ 2 w 12"/>
                <a:gd name="T21" fmla="*/ 5 h 54"/>
                <a:gd name="T22" fmla="*/ 2 w 12"/>
                <a:gd name="T23" fmla="*/ 6 h 54"/>
                <a:gd name="T24" fmla="*/ 2 w 12"/>
                <a:gd name="T25" fmla="*/ 6 h 54"/>
                <a:gd name="T26" fmla="*/ 1 w 12"/>
                <a:gd name="T27" fmla="*/ 6 h 54"/>
                <a:gd name="T28" fmla="*/ 2 w 12"/>
                <a:gd name="T29" fmla="*/ 7 h 54"/>
                <a:gd name="T30" fmla="*/ 2 w 12"/>
                <a:gd name="T31" fmla="*/ 8 h 54"/>
                <a:gd name="T32" fmla="*/ 2 w 12"/>
                <a:gd name="T33" fmla="*/ 8 h 54"/>
                <a:gd name="T34" fmla="*/ 2 w 12"/>
                <a:gd name="T35" fmla="*/ 8 h 54"/>
                <a:gd name="T36" fmla="*/ 2 w 12"/>
                <a:gd name="T37" fmla="*/ 8 h 54"/>
                <a:gd name="T38" fmla="*/ 2 w 12"/>
                <a:gd name="T39" fmla="*/ 8 h 54"/>
                <a:gd name="T40" fmla="*/ 2 w 12"/>
                <a:gd name="T41" fmla="*/ 51 h 54"/>
                <a:gd name="T42" fmla="*/ 1 w 12"/>
                <a:gd name="T43" fmla="*/ 52 h 54"/>
                <a:gd name="T44" fmla="*/ 1 w 12"/>
                <a:gd name="T45" fmla="*/ 52 h 54"/>
                <a:gd name="T46" fmla="*/ 1 w 12"/>
                <a:gd name="T47" fmla="*/ 53 h 54"/>
                <a:gd name="T48" fmla="*/ 1 w 12"/>
                <a:gd name="T49" fmla="*/ 53 h 54"/>
                <a:gd name="T50" fmla="*/ 1 w 12"/>
                <a:gd name="T51" fmla="*/ 53 h 54"/>
                <a:gd name="T52" fmla="*/ 1 w 12"/>
                <a:gd name="T53" fmla="*/ 53 h 54"/>
                <a:gd name="T54" fmla="*/ 0 w 12"/>
                <a:gd name="T55" fmla="*/ 53 h 54"/>
                <a:gd name="T56" fmla="*/ 0 w 12"/>
                <a:gd name="T57" fmla="*/ 54 h 54"/>
                <a:gd name="T58" fmla="*/ 12 w 12"/>
                <a:gd name="T59" fmla="*/ 54 h 54"/>
                <a:gd name="T60" fmla="*/ 12 w 12"/>
                <a:gd name="T61" fmla="*/ 53 h 54"/>
                <a:gd name="T62" fmla="*/ 12 w 12"/>
                <a:gd name="T63" fmla="*/ 53 h 54"/>
                <a:gd name="T64" fmla="*/ 11 w 12"/>
                <a:gd name="T65" fmla="*/ 53 h 54"/>
                <a:gd name="T66" fmla="*/ 11 w 12"/>
                <a:gd name="T67" fmla="*/ 53 h 54"/>
                <a:gd name="T68" fmla="*/ 11 w 12"/>
                <a:gd name="T69" fmla="*/ 53 h 54"/>
                <a:gd name="T70" fmla="*/ 11 w 12"/>
                <a:gd name="T71" fmla="*/ 52 h 54"/>
                <a:gd name="T72" fmla="*/ 11 w 12"/>
                <a:gd name="T73" fmla="*/ 52 h 54"/>
                <a:gd name="T74" fmla="*/ 10 w 12"/>
                <a:gd name="T75" fmla="*/ 51 h 54"/>
                <a:gd name="T76" fmla="*/ 10 w 12"/>
                <a:gd name="T77" fmla="*/ 8 h 54"/>
                <a:gd name="T78" fmla="*/ 10 w 12"/>
                <a:gd name="T79" fmla="*/ 8 h 54"/>
                <a:gd name="T80" fmla="*/ 10 w 12"/>
                <a:gd name="T81" fmla="*/ 8 h 54"/>
                <a:gd name="T82" fmla="*/ 11 w 12"/>
                <a:gd name="T83" fmla="*/ 8 h 54"/>
                <a:gd name="T84" fmla="*/ 11 w 12"/>
                <a:gd name="T85" fmla="*/ 8 h 54"/>
                <a:gd name="T86" fmla="*/ 11 w 12"/>
                <a:gd name="T87" fmla="*/ 7 h 54"/>
                <a:gd name="T88" fmla="*/ 11 w 12"/>
                <a:gd name="T89" fmla="*/ 6 h 54"/>
                <a:gd name="T90" fmla="*/ 11 w 12"/>
                <a:gd name="T91" fmla="*/ 6 h 54"/>
                <a:gd name="T92" fmla="*/ 10 w 12"/>
                <a:gd name="T93" fmla="*/ 6 h 54"/>
                <a:gd name="T94" fmla="*/ 10 w 12"/>
                <a:gd name="T95" fmla="*/ 5 h 54"/>
                <a:gd name="T96" fmla="*/ 11 w 12"/>
                <a:gd name="T97" fmla="*/ 2 h 54"/>
                <a:gd name="T98" fmla="*/ 12 w 12"/>
                <a:gd name="T99" fmla="*/ 2 h 54"/>
                <a:gd name="T100" fmla="*/ 12 w 12"/>
                <a:gd name="T10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54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lnTo>
                    <a:pt x="2" y="6"/>
                  </a:ln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7"/>
                    <a:pt x="2" y="7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lnTo>
                    <a:pt x="2" y="51"/>
                  </a:lnTo>
                  <a:cubicBezTo>
                    <a:pt x="2" y="51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lnTo>
                    <a:pt x="1" y="53"/>
                  </a:ln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1" y="53"/>
                  </a:lnTo>
                  <a:cubicBezTo>
                    <a:pt x="1" y="53"/>
                    <a:pt x="0" y="53"/>
                    <a:pt x="0" y="53"/>
                  </a:cubicBezTo>
                  <a:lnTo>
                    <a:pt x="0" y="54"/>
                  </a:lnTo>
                  <a:lnTo>
                    <a:pt x="12" y="54"/>
                  </a:lnTo>
                  <a:lnTo>
                    <a:pt x="12" y="53"/>
                  </a:lnTo>
                  <a:cubicBezTo>
                    <a:pt x="12" y="53"/>
                    <a:pt x="12" y="53"/>
                    <a:pt x="12" y="53"/>
                  </a:cubicBez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lnTo>
                    <a:pt x="11" y="52"/>
                  </a:ln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1"/>
                    <a:pt x="10" y="51"/>
                  </a:cubicBezTo>
                  <a:lnTo>
                    <a:pt x="10" y="8"/>
                  </a:ln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1" y="8"/>
                  </a:lnTo>
                  <a:cubicBezTo>
                    <a:pt x="11" y="8"/>
                    <a:pt x="11" y="8"/>
                    <a:pt x="11" y="8"/>
                  </a:cubicBezTo>
                  <a:lnTo>
                    <a:pt x="11" y="7"/>
                  </a:ln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lnTo>
                    <a:pt x="10" y="6"/>
                  </a:lnTo>
                  <a:cubicBezTo>
                    <a:pt x="10" y="6"/>
                    <a:pt x="10" y="5"/>
                    <a:pt x="10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1" y="2"/>
                    <a:pt x="12" y="2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/>
            <p:cNvSpPr>
              <a:spLocks/>
            </p:cNvSpPr>
            <p:nvPr userDrawn="1"/>
          </p:nvSpPr>
          <p:spPr bwMode="auto">
            <a:xfrm>
              <a:off x="6013450" y="1062038"/>
              <a:ext cx="22225" cy="104775"/>
            </a:xfrm>
            <a:custGeom>
              <a:avLst/>
              <a:gdLst>
                <a:gd name="T0" fmla="*/ 12 w 12"/>
                <a:gd name="T1" fmla="*/ 2 h 54"/>
                <a:gd name="T2" fmla="*/ 12 w 12"/>
                <a:gd name="T3" fmla="*/ 2 h 54"/>
                <a:gd name="T4" fmla="*/ 12 w 12"/>
                <a:gd name="T5" fmla="*/ 0 h 54"/>
                <a:gd name="T6" fmla="*/ 12 w 12"/>
                <a:gd name="T7" fmla="*/ 0 h 54"/>
                <a:gd name="T8" fmla="*/ 0 w 12"/>
                <a:gd name="T9" fmla="*/ 0 h 54"/>
                <a:gd name="T10" fmla="*/ 0 w 12"/>
                <a:gd name="T11" fmla="*/ 0 h 54"/>
                <a:gd name="T12" fmla="*/ 0 w 12"/>
                <a:gd name="T13" fmla="*/ 2 h 54"/>
                <a:gd name="T14" fmla="*/ 0 w 12"/>
                <a:gd name="T15" fmla="*/ 2 h 54"/>
                <a:gd name="T16" fmla="*/ 1 w 12"/>
                <a:gd name="T17" fmla="*/ 2 h 54"/>
                <a:gd name="T18" fmla="*/ 1 w 12"/>
                <a:gd name="T19" fmla="*/ 2 h 54"/>
                <a:gd name="T20" fmla="*/ 2 w 12"/>
                <a:gd name="T21" fmla="*/ 5 h 54"/>
                <a:gd name="T22" fmla="*/ 2 w 12"/>
                <a:gd name="T23" fmla="*/ 6 h 54"/>
                <a:gd name="T24" fmla="*/ 2 w 12"/>
                <a:gd name="T25" fmla="*/ 6 h 54"/>
                <a:gd name="T26" fmla="*/ 1 w 12"/>
                <a:gd name="T27" fmla="*/ 6 h 54"/>
                <a:gd name="T28" fmla="*/ 1 w 12"/>
                <a:gd name="T29" fmla="*/ 7 h 54"/>
                <a:gd name="T30" fmla="*/ 1 w 12"/>
                <a:gd name="T31" fmla="*/ 8 h 54"/>
                <a:gd name="T32" fmla="*/ 2 w 12"/>
                <a:gd name="T33" fmla="*/ 8 h 54"/>
                <a:gd name="T34" fmla="*/ 2 w 12"/>
                <a:gd name="T35" fmla="*/ 8 h 54"/>
                <a:gd name="T36" fmla="*/ 2 w 12"/>
                <a:gd name="T37" fmla="*/ 8 h 54"/>
                <a:gd name="T38" fmla="*/ 2 w 12"/>
                <a:gd name="T39" fmla="*/ 8 h 54"/>
                <a:gd name="T40" fmla="*/ 2 w 12"/>
                <a:gd name="T41" fmla="*/ 51 h 54"/>
                <a:gd name="T42" fmla="*/ 1 w 12"/>
                <a:gd name="T43" fmla="*/ 52 h 54"/>
                <a:gd name="T44" fmla="*/ 1 w 12"/>
                <a:gd name="T45" fmla="*/ 52 h 54"/>
                <a:gd name="T46" fmla="*/ 1 w 12"/>
                <a:gd name="T47" fmla="*/ 53 h 54"/>
                <a:gd name="T48" fmla="*/ 1 w 12"/>
                <a:gd name="T49" fmla="*/ 53 h 54"/>
                <a:gd name="T50" fmla="*/ 1 w 12"/>
                <a:gd name="T51" fmla="*/ 53 h 54"/>
                <a:gd name="T52" fmla="*/ 0 w 12"/>
                <a:gd name="T53" fmla="*/ 53 h 54"/>
                <a:gd name="T54" fmla="*/ 0 w 12"/>
                <a:gd name="T55" fmla="*/ 53 h 54"/>
                <a:gd name="T56" fmla="*/ 0 w 12"/>
                <a:gd name="T57" fmla="*/ 54 h 54"/>
                <a:gd name="T58" fmla="*/ 12 w 12"/>
                <a:gd name="T59" fmla="*/ 54 h 54"/>
                <a:gd name="T60" fmla="*/ 12 w 12"/>
                <a:gd name="T61" fmla="*/ 53 h 54"/>
                <a:gd name="T62" fmla="*/ 12 w 12"/>
                <a:gd name="T63" fmla="*/ 53 h 54"/>
                <a:gd name="T64" fmla="*/ 11 w 12"/>
                <a:gd name="T65" fmla="*/ 53 h 54"/>
                <a:gd name="T66" fmla="*/ 11 w 12"/>
                <a:gd name="T67" fmla="*/ 53 h 54"/>
                <a:gd name="T68" fmla="*/ 11 w 12"/>
                <a:gd name="T69" fmla="*/ 53 h 54"/>
                <a:gd name="T70" fmla="*/ 11 w 12"/>
                <a:gd name="T71" fmla="*/ 52 h 54"/>
                <a:gd name="T72" fmla="*/ 11 w 12"/>
                <a:gd name="T73" fmla="*/ 52 h 54"/>
                <a:gd name="T74" fmla="*/ 10 w 12"/>
                <a:gd name="T75" fmla="*/ 51 h 54"/>
                <a:gd name="T76" fmla="*/ 10 w 12"/>
                <a:gd name="T77" fmla="*/ 8 h 54"/>
                <a:gd name="T78" fmla="*/ 10 w 12"/>
                <a:gd name="T79" fmla="*/ 8 h 54"/>
                <a:gd name="T80" fmla="*/ 10 w 12"/>
                <a:gd name="T81" fmla="*/ 8 h 54"/>
                <a:gd name="T82" fmla="*/ 10 w 12"/>
                <a:gd name="T83" fmla="*/ 8 h 54"/>
                <a:gd name="T84" fmla="*/ 11 w 12"/>
                <a:gd name="T85" fmla="*/ 8 h 54"/>
                <a:gd name="T86" fmla="*/ 11 w 12"/>
                <a:gd name="T87" fmla="*/ 7 h 54"/>
                <a:gd name="T88" fmla="*/ 11 w 12"/>
                <a:gd name="T89" fmla="*/ 6 h 54"/>
                <a:gd name="T90" fmla="*/ 10 w 12"/>
                <a:gd name="T91" fmla="*/ 6 h 54"/>
                <a:gd name="T92" fmla="*/ 10 w 12"/>
                <a:gd name="T93" fmla="*/ 6 h 54"/>
                <a:gd name="T94" fmla="*/ 10 w 12"/>
                <a:gd name="T95" fmla="*/ 5 h 54"/>
                <a:gd name="T96" fmla="*/ 11 w 12"/>
                <a:gd name="T97" fmla="*/ 2 h 54"/>
                <a:gd name="T98" fmla="*/ 11 w 12"/>
                <a:gd name="T99" fmla="*/ 2 h 54"/>
                <a:gd name="T100" fmla="*/ 12 w 12"/>
                <a:gd name="T10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54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lnTo>
                    <a:pt x="2" y="6"/>
                  </a:ln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lnTo>
                    <a:pt x="1" y="8"/>
                  </a:lnTo>
                  <a:cubicBezTo>
                    <a:pt x="1" y="8"/>
                    <a:pt x="1" y="8"/>
                    <a:pt x="2" y="8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lnTo>
                    <a:pt x="2" y="51"/>
                  </a:lnTo>
                  <a:cubicBezTo>
                    <a:pt x="2" y="51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lnTo>
                    <a:pt x="1" y="53"/>
                  </a:ln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0" y="53"/>
                  </a:lnTo>
                  <a:cubicBezTo>
                    <a:pt x="0" y="53"/>
                    <a:pt x="0" y="53"/>
                    <a:pt x="0" y="53"/>
                  </a:cubicBezTo>
                  <a:lnTo>
                    <a:pt x="0" y="54"/>
                  </a:lnTo>
                  <a:lnTo>
                    <a:pt x="12" y="54"/>
                  </a:lnTo>
                  <a:lnTo>
                    <a:pt x="12" y="53"/>
                  </a:lnTo>
                  <a:cubicBezTo>
                    <a:pt x="12" y="53"/>
                    <a:pt x="12" y="53"/>
                    <a:pt x="12" y="53"/>
                  </a:cubicBez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lnTo>
                    <a:pt x="11" y="52"/>
                  </a:ln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1"/>
                    <a:pt x="10" y="51"/>
                  </a:cubicBezTo>
                  <a:lnTo>
                    <a:pt x="10" y="8"/>
                  </a:ln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8"/>
                  </a:lnTo>
                  <a:cubicBezTo>
                    <a:pt x="11" y="8"/>
                    <a:pt x="11" y="8"/>
                    <a:pt x="11" y="8"/>
                  </a:cubicBezTo>
                  <a:lnTo>
                    <a:pt x="11" y="7"/>
                  </a:lnTo>
                  <a:cubicBezTo>
                    <a:pt x="11" y="7"/>
                    <a:pt x="11" y="6"/>
                    <a:pt x="11" y="6"/>
                  </a:cubicBezTo>
                  <a:cubicBezTo>
                    <a:pt x="11" y="6"/>
                    <a:pt x="11" y="6"/>
                    <a:pt x="10" y="6"/>
                  </a:cubicBezTo>
                  <a:lnTo>
                    <a:pt x="10" y="6"/>
                  </a:lnTo>
                  <a:cubicBezTo>
                    <a:pt x="10" y="6"/>
                    <a:pt x="10" y="5"/>
                    <a:pt x="10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5965825" y="1062038"/>
              <a:ext cx="22225" cy="104775"/>
            </a:xfrm>
            <a:custGeom>
              <a:avLst/>
              <a:gdLst>
                <a:gd name="T0" fmla="*/ 12 w 12"/>
                <a:gd name="T1" fmla="*/ 2 h 54"/>
                <a:gd name="T2" fmla="*/ 12 w 12"/>
                <a:gd name="T3" fmla="*/ 2 h 54"/>
                <a:gd name="T4" fmla="*/ 12 w 12"/>
                <a:gd name="T5" fmla="*/ 0 h 54"/>
                <a:gd name="T6" fmla="*/ 12 w 12"/>
                <a:gd name="T7" fmla="*/ 0 h 54"/>
                <a:gd name="T8" fmla="*/ 0 w 12"/>
                <a:gd name="T9" fmla="*/ 0 h 54"/>
                <a:gd name="T10" fmla="*/ 0 w 12"/>
                <a:gd name="T11" fmla="*/ 0 h 54"/>
                <a:gd name="T12" fmla="*/ 0 w 12"/>
                <a:gd name="T13" fmla="*/ 2 h 54"/>
                <a:gd name="T14" fmla="*/ 0 w 12"/>
                <a:gd name="T15" fmla="*/ 2 h 54"/>
                <a:gd name="T16" fmla="*/ 0 w 12"/>
                <a:gd name="T17" fmla="*/ 2 h 54"/>
                <a:gd name="T18" fmla="*/ 1 w 12"/>
                <a:gd name="T19" fmla="*/ 2 h 54"/>
                <a:gd name="T20" fmla="*/ 2 w 12"/>
                <a:gd name="T21" fmla="*/ 5 h 54"/>
                <a:gd name="T22" fmla="*/ 2 w 12"/>
                <a:gd name="T23" fmla="*/ 6 h 54"/>
                <a:gd name="T24" fmla="*/ 1 w 12"/>
                <a:gd name="T25" fmla="*/ 6 h 54"/>
                <a:gd name="T26" fmla="*/ 1 w 12"/>
                <a:gd name="T27" fmla="*/ 6 h 54"/>
                <a:gd name="T28" fmla="*/ 1 w 12"/>
                <a:gd name="T29" fmla="*/ 7 h 54"/>
                <a:gd name="T30" fmla="*/ 1 w 12"/>
                <a:gd name="T31" fmla="*/ 8 h 54"/>
                <a:gd name="T32" fmla="*/ 1 w 12"/>
                <a:gd name="T33" fmla="*/ 8 h 54"/>
                <a:gd name="T34" fmla="*/ 2 w 12"/>
                <a:gd name="T35" fmla="*/ 8 h 54"/>
                <a:gd name="T36" fmla="*/ 2 w 12"/>
                <a:gd name="T37" fmla="*/ 8 h 54"/>
                <a:gd name="T38" fmla="*/ 2 w 12"/>
                <a:gd name="T39" fmla="*/ 8 h 54"/>
                <a:gd name="T40" fmla="*/ 2 w 12"/>
                <a:gd name="T41" fmla="*/ 51 h 54"/>
                <a:gd name="T42" fmla="*/ 1 w 12"/>
                <a:gd name="T43" fmla="*/ 52 h 54"/>
                <a:gd name="T44" fmla="*/ 1 w 12"/>
                <a:gd name="T45" fmla="*/ 52 h 54"/>
                <a:gd name="T46" fmla="*/ 1 w 12"/>
                <a:gd name="T47" fmla="*/ 53 h 54"/>
                <a:gd name="T48" fmla="*/ 1 w 12"/>
                <a:gd name="T49" fmla="*/ 53 h 54"/>
                <a:gd name="T50" fmla="*/ 1 w 12"/>
                <a:gd name="T51" fmla="*/ 53 h 54"/>
                <a:gd name="T52" fmla="*/ 0 w 12"/>
                <a:gd name="T53" fmla="*/ 53 h 54"/>
                <a:gd name="T54" fmla="*/ 0 w 12"/>
                <a:gd name="T55" fmla="*/ 53 h 54"/>
                <a:gd name="T56" fmla="*/ 0 w 12"/>
                <a:gd name="T57" fmla="*/ 54 h 54"/>
                <a:gd name="T58" fmla="*/ 12 w 12"/>
                <a:gd name="T59" fmla="*/ 54 h 54"/>
                <a:gd name="T60" fmla="*/ 12 w 12"/>
                <a:gd name="T61" fmla="*/ 53 h 54"/>
                <a:gd name="T62" fmla="*/ 11 w 12"/>
                <a:gd name="T63" fmla="*/ 53 h 54"/>
                <a:gd name="T64" fmla="*/ 11 w 12"/>
                <a:gd name="T65" fmla="*/ 53 h 54"/>
                <a:gd name="T66" fmla="*/ 11 w 12"/>
                <a:gd name="T67" fmla="*/ 53 h 54"/>
                <a:gd name="T68" fmla="*/ 11 w 12"/>
                <a:gd name="T69" fmla="*/ 53 h 54"/>
                <a:gd name="T70" fmla="*/ 11 w 12"/>
                <a:gd name="T71" fmla="*/ 52 h 54"/>
                <a:gd name="T72" fmla="*/ 11 w 12"/>
                <a:gd name="T73" fmla="*/ 52 h 54"/>
                <a:gd name="T74" fmla="*/ 10 w 12"/>
                <a:gd name="T75" fmla="*/ 51 h 54"/>
                <a:gd name="T76" fmla="*/ 10 w 12"/>
                <a:gd name="T77" fmla="*/ 8 h 54"/>
                <a:gd name="T78" fmla="*/ 10 w 12"/>
                <a:gd name="T79" fmla="*/ 8 h 54"/>
                <a:gd name="T80" fmla="*/ 10 w 12"/>
                <a:gd name="T81" fmla="*/ 8 h 54"/>
                <a:gd name="T82" fmla="*/ 10 w 12"/>
                <a:gd name="T83" fmla="*/ 8 h 54"/>
                <a:gd name="T84" fmla="*/ 10 w 12"/>
                <a:gd name="T85" fmla="*/ 8 h 54"/>
                <a:gd name="T86" fmla="*/ 10 w 12"/>
                <a:gd name="T87" fmla="*/ 7 h 54"/>
                <a:gd name="T88" fmla="*/ 11 w 12"/>
                <a:gd name="T89" fmla="*/ 6 h 54"/>
                <a:gd name="T90" fmla="*/ 10 w 12"/>
                <a:gd name="T91" fmla="*/ 6 h 54"/>
                <a:gd name="T92" fmla="*/ 10 w 12"/>
                <a:gd name="T93" fmla="*/ 6 h 54"/>
                <a:gd name="T94" fmla="*/ 10 w 12"/>
                <a:gd name="T95" fmla="*/ 5 h 54"/>
                <a:gd name="T96" fmla="*/ 11 w 12"/>
                <a:gd name="T97" fmla="*/ 2 h 54"/>
                <a:gd name="T98" fmla="*/ 11 w 12"/>
                <a:gd name="T99" fmla="*/ 2 h 54"/>
                <a:gd name="T100" fmla="*/ 12 w 12"/>
                <a:gd name="T101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2" h="54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lnTo>
                    <a:pt x="12" y="0"/>
                  </a:ln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lnTo>
                    <a:pt x="0" y="2"/>
                  </a:lnTo>
                  <a:cubicBezTo>
                    <a:pt x="0" y="2"/>
                    <a:pt x="0" y="2"/>
                    <a:pt x="0" y="2"/>
                  </a:cubicBezTo>
                  <a:lnTo>
                    <a:pt x="0" y="2"/>
                  </a:ln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lnTo>
                    <a:pt x="1" y="6"/>
                  </a:ln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1" y="7"/>
                  </a:cubicBezTo>
                  <a:lnTo>
                    <a:pt x="1" y="8"/>
                  </a:lnTo>
                  <a:cubicBezTo>
                    <a:pt x="1" y="8"/>
                    <a:pt x="1" y="8"/>
                    <a:pt x="1" y="8"/>
                  </a:cubicBezTo>
                  <a:lnTo>
                    <a:pt x="2" y="8"/>
                  </a:lnTo>
                  <a:cubicBezTo>
                    <a:pt x="2" y="8"/>
                    <a:pt x="2" y="8"/>
                    <a:pt x="2" y="8"/>
                  </a:cubicBezTo>
                  <a:lnTo>
                    <a:pt x="2" y="8"/>
                  </a:lnTo>
                  <a:lnTo>
                    <a:pt x="2" y="51"/>
                  </a:lnTo>
                  <a:cubicBezTo>
                    <a:pt x="2" y="51"/>
                    <a:pt x="1" y="52"/>
                    <a:pt x="1" y="52"/>
                  </a:cubicBezTo>
                  <a:cubicBezTo>
                    <a:pt x="1" y="52"/>
                    <a:pt x="1" y="52"/>
                    <a:pt x="1" y="52"/>
                  </a:cubicBezTo>
                  <a:lnTo>
                    <a:pt x="1" y="53"/>
                  </a:lnTo>
                  <a:cubicBezTo>
                    <a:pt x="1" y="53"/>
                    <a:pt x="1" y="53"/>
                    <a:pt x="1" y="53"/>
                  </a:cubicBezTo>
                  <a:cubicBezTo>
                    <a:pt x="1" y="53"/>
                    <a:pt x="1" y="53"/>
                    <a:pt x="1" y="53"/>
                  </a:cubicBezTo>
                  <a:lnTo>
                    <a:pt x="0" y="53"/>
                  </a:lnTo>
                  <a:cubicBezTo>
                    <a:pt x="0" y="53"/>
                    <a:pt x="0" y="53"/>
                    <a:pt x="0" y="53"/>
                  </a:cubicBezTo>
                  <a:lnTo>
                    <a:pt x="0" y="54"/>
                  </a:lnTo>
                  <a:lnTo>
                    <a:pt x="12" y="54"/>
                  </a:lnTo>
                  <a:lnTo>
                    <a:pt x="12" y="53"/>
                  </a:lnTo>
                  <a:cubicBezTo>
                    <a:pt x="12" y="53"/>
                    <a:pt x="11" y="53"/>
                    <a:pt x="11" y="53"/>
                  </a:cubicBezTo>
                  <a:lnTo>
                    <a:pt x="11" y="53"/>
                  </a:lnTo>
                  <a:cubicBezTo>
                    <a:pt x="11" y="53"/>
                    <a:pt x="11" y="53"/>
                    <a:pt x="11" y="53"/>
                  </a:cubicBezTo>
                  <a:cubicBezTo>
                    <a:pt x="11" y="53"/>
                    <a:pt x="11" y="53"/>
                    <a:pt x="11" y="53"/>
                  </a:cubicBezTo>
                  <a:lnTo>
                    <a:pt x="11" y="52"/>
                  </a:lnTo>
                  <a:cubicBezTo>
                    <a:pt x="11" y="52"/>
                    <a:pt x="11" y="52"/>
                    <a:pt x="11" y="52"/>
                  </a:cubicBezTo>
                  <a:cubicBezTo>
                    <a:pt x="11" y="52"/>
                    <a:pt x="10" y="51"/>
                    <a:pt x="10" y="51"/>
                  </a:cubicBezTo>
                  <a:lnTo>
                    <a:pt x="10" y="8"/>
                  </a:ln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8"/>
                  </a:lnTo>
                  <a:cubicBezTo>
                    <a:pt x="10" y="8"/>
                    <a:pt x="10" y="8"/>
                    <a:pt x="10" y="8"/>
                  </a:cubicBezTo>
                  <a:lnTo>
                    <a:pt x="10" y="7"/>
                  </a:lnTo>
                  <a:cubicBezTo>
                    <a:pt x="10" y="7"/>
                    <a:pt x="10" y="6"/>
                    <a:pt x="11" y="6"/>
                  </a:cubicBezTo>
                  <a:cubicBezTo>
                    <a:pt x="11" y="6"/>
                    <a:pt x="11" y="6"/>
                    <a:pt x="10" y="6"/>
                  </a:cubicBezTo>
                  <a:lnTo>
                    <a:pt x="10" y="6"/>
                  </a:lnTo>
                  <a:cubicBezTo>
                    <a:pt x="10" y="6"/>
                    <a:pt x="10" y="5"/>
                    <a:pt x="10" y="5"/>
                  </a:cubicBezTo>
                  <a:cubicBezTo>
                    <a:pt x="11" y="4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6027738" y="849313"/>
              <a:ext cx="134938" cy="160338"/>
            </a:xfrm>
            <a:custGeom>
              <a:avLst/>
              <a:gdLst>
                <a:gd name="T0" fmla="*/ 70 w 72"/>
                <a:gd name="T1" fmla="*/ 66 h 83"/>
                <a:gd name="T2" fmla="*/ 70 w 72"/>
                <a:gd name="T3" fmla="*/ 65 h 83"/>
                <a:gd name="T4" fmla="*/ 68 w 72"/>
                <a:gd name="T5" fmla="*/ 65 h 83"/>
                <a:gd name="T6" fmla="*/ 68 w 72"/>
                <a:gd name="T7" fmla="*/ 63 h 83"/>
                <a:gd name="T8" fmla="*/ 67 w 72"/>
                <a:gd name="T9" fmla="*/ 63 h 83"/>
                <a:gd name="T10" fmla="*/ 61 w 72"/>
                <a:gd name="T11" fmla="*/ 41 h 83"/>
                <a:gd name="T12" fmla="*/ 43 w 72"/>
                <a:gd name="T13" fmla="*/ 26 h 83"/>
                <a:gd name="T14" fmla="*/ 42 w 72"/>
                <a:gd name="T15" fmla="*/ 24 h 83"/>
                <a:gd name="T16" fmla="*/ 43 w 72"/>
                <a:gd name="T17" fmla="*/ 24 h 83"/>
                <a:gd name="T18" fmla="*/ 43 w 72"/>
                <a:gd name="T19" fmla="*/ 22 h 83"/>
                <a:gd name="T20" fmla="*/ 41 w 72"/>
                <a:gd name="T21" fmla="*/ 21 h 83"/>
                <a:gd name="T22" fmla="*/ 41 w 72"/>
                <a:gd name="T23" fmla="*/ 20 h 83"/>
                <a:gd name="T24" fmla="*/ 41 w 72"/>
                <a:gd name="T25" fmla="*/ 11 h 83"/>
                <a:gd name="T26" fmla="*/ 41 w 72"/>
                <a:gd name="T27" fmla="*/ 11 h 83"/>
                <a:gd name="T28" fmla="*/ 41 w 72"/>
                <a:gd name="T29" fmla="*/ 10 h 83"/>
                <a:gd name="T30" fmla="*/ 41 w 72"/>
                <a:gd name="T31" fmla="*/ 10 h 83"/>
                <a:gd name="T32" fmla="*/ 41 w 72"/>
                <a:gd name="T33" fmla="*/ 8 h 83"/>
                <a:gd name="T34" fmla="*/ 41 w 72"/>
                <a:gd name="T35" fmla="*/ 8 h 83"/>
                <a:gd name="T36" fmla="*/ 41 w 72"/>
                <a:gd name="T37" fmla="*/ 7 h 83"/>
                <a:gd name="T38" fmla="*/ 40 w 72"/>
                <a:gd name="T39" fmla="*/ 7 h 83"/>
                <a:gd name="T40" fmla="*/ 37 w 72"/>
                <a:gd name="T41" fmla="*/ 3 h 83"/>
                <a:gd name="T42" fmla="*/ 36 w 72"/>
                <a:gd name="T43" fmla="*/ 3 h 83"/>
                <a:gd name="T44" fmla="*/ 37 w 72"/>
                <a:gd name="T45" fmla="*/ 2 h 83"/>
                <a:gd name="T46" fmla="*/ 36 w 72"/>
                <a:gd name="T47" fmla="*/ 0 h 83"/>
                <a:gd name="T48" fmla="*/ 35 w 72"/>
                <a:gd name="T49" fmla="*/ 2 h 83"/>
                <a:gd name="T50" fmla="*/ 35 w 72"/>
                <a:gd name="T51" fmla="*/ 3 h 83"/>
                <a:gd name="T52" fmla="*/ 34 w 72"/>
                <a:gd name="T53" fmla="*/ 4 h 83"/>
                <a:gd name="T54" fmla="*/ 31 w 72"/>
                <a:gd name="T55" fmla="*/ 7 h 83"/>
                <a:gd name="T56" fmla="*/ 30 w 72"/>
                <a:gd name="T57" fmla="*/ 7 h 83"/>
                <a:gd name="T58" fmla="*/ 31 w 72"/>
                <a:gd name="T59" fmla="*/ 8 h 83"/>
                <a:gd name="T60" fmla="*/ 31 w 72"/>
                <a:gd name="T61" fmla="*/ 9 h 83"/>
                <a:gd name="T62" fmla="*/ 31 w 72"/>
                <a:gd name="T63" fmla="*/ 10 h 83"/>
                <a:gd name="T64" fmla="*/ 30 w 72"/>
                <a:gd name="T65" fmla="*/ 11 h 83"/>
                <a:gd name="T66" fmla="*/ 31 w 72"/>
                <a:gd name="T67" fmla="*/ 11 h 83"/>
                <a:gd name="T68" fmla="*/ 31 w 72"/>
                <a:gd name="T69" fmla="*/ 11 h 83"/>
                <a:gd name="T70" fmla="*/ 31 w 72"/>
                <a:gd name="T71" fmla="*/ 21 h 83"/>
                <a:gd name="T72" fmla="*/ 30 w 72"/>
                <a:gd name="T73" fmla="*/ 22 h 83"/>
                <a:gd name="T74" fmla="*/ 28 w 72"/>
                <a:gd name="T75" fmla="*/ 22 h 83"/>
                <a:gd name="T76" fmla="*/ 29 w 72"/>
                <a:gd name="T77" fmla="*/ 24 h 83"/>
                <a:gd name="T78" fmla="*/ 30 w 72"/>
                <a:gd name="T79" fmla="*/ 25 h 83"/>
                <a:gd name="T80" fmla="*/ 26 w 72"/>
                <a:gd name="T81" fmla="*/ 28 h 83"/>
                <a:gd name="T82" fmla="*/ 5 w 72"/>
                <a:gd name="T83" fmla="*/ 62 h 83"/>
                <a:gd name="T84" fmla="*/ 4 w 72"/>
                <a:gd name="T85" fmla="*/ 63 h 83"/>
                <a:gd name="T86" fmla="*/ 3 w 72"/>
                <a:gd name="T87" fmla="*/ 64 h 83"/>
                <a:gd name="T88" fmla="*/ 2 w 72"/>
                <a:gd name="T89" fmla="*/ 65 h 83"/>
                <a:gd name="T90" fmla="*/ 2 w 72"/>
                <a:gd name="T91" fmla="*/ 66 h 83"/>
                <a:gd name="T92" fmla="*/ 0 w 72"/>
                <a:gd name="T93" fmla="*/ 66 h 83"/>
                <a:gd name="T94" fmla="*/ 0 w 72"/>
                <a:gd name="T95" fmla="*/ 68 h 83"/>
                <a:gd name="T96" fmla="*/ 1 w 72"/>
                <a:gd name="T97" fmla="*/ 70 h 83"/>
                <a:gd name="T98" fmla="*/ 2 w 72"/>
                <a:gd name="T99" fmla="*/ 76 h 83"/>
                <a:gd name="T100" fmla="*/ 1 w 72"/>
                <a:gd name="T101" fmla="*/ 78 h 83"/>
                <a:gd name="T102" fmla="*/ 36 w 72"/>
                <a:gd name="T103" fmla="*/ 76 h 83"/>
                <a:gd name="T104" fmla="*/ 71 w 72"/>
                <a:gd name="T105" fmla="*/ 83 h 83"/>
                <a:gd name="T106" fmla="*/ 71 w 72"/>
                <a:gd name="T107" fmla="*/ 78 h 83"/>
                <a:gd name="T108" fmla="*/ 69 w 72"/>
                <a:gd name="T109" fmla="*/ 71 h 83"/>
                <a:gd name="T110" fmla="*/ 72 w 72"/>
                <a:gd name="T111" fmla="*/ 68 h 83"/>
                <a:gd name="T112" fmla="*/ 72 w 72"/>
                <a:gd name="T113" fmla="*/ 67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72" h="83">
                  <a:moveTo>
                    <a:pt x="72" y="66"/>
                  </a:moveTo>
                  <a:lnTo>
                    <a:pt x="70" y="66"/>
                  </a:lnTo>
                  <a:cubicBezTo>
                    <a:pt x="70" y="66"/>
                    <a:pt x="70" y="66"/>
                    <a:pt x="70" y="66"/>
                  </a:cubicBezTo>
                  <a:lnTo>
                    <a:pt x="70" y="65"/>
                  </a:lnTo>
                  <a:cubicBezTo>
                    <a:pt x="70" y="65"/>
                    <a:pt x="70" y="65"/>
                    <a:pt x="70" y="65"/>
                  </a:cubicBezTo>
                  <a:lnTo>
                    <a:pt x="68" y="65"/>
                  </a:lnTo>
                  <a:cubicBezTo>
                    <a:pt x="68" y="65"/>
                    <a:pt x="68" y="64"/>
                    <a:pt x="68" y="64"/>
                  </a:cubicBezTo>
                  <a:lnTo>
                    <a:pt x="68" y="63"/>
                  </a:lnTo>
                  <a:cubicBezTo>
                    <a:pt x="68" y="63"/>
                    <a:pt x="68" y="63"/>
                    <a:pt x="68" y="63"/>
                  </a:cubicBezTo>
                  <a:lnTo>
                    <a:pt x="67" y="63"/>
                  </a:lnTo>
                  <a:cubicBezTo>
                    <a:pt x="67" y="63"/>
                    <a:pt x="67" y="63"/>
                    <a:pt x="67" y="62"/>
                  </a:cubicBezTo>
                  <a:cubicBezTo>
                    <a:pt x="67" y="61"/>
                    <a:pt x="67" y="49"/>
                    <a:pt x="61" y="41"/>
                  </a:cubicBezTo>
                  <a:cubicBezTo>
                    <a:pt x="56" y="34"/>
                    <a:pt x="50" y="30"/>
                    <a:pt x="46" y="28"/>
                  </a:cubicBezTo>
                  <a:cubicBezTo>
                    <a:pt x="46" y="27"/>
                    <a:pt x="44" y="26"/>
                    <a:pt x="43" y="26"/>
                  </a:cubicBezTo>
                  <a:cubicBezTo>
                    <a:pt x="42" y="26"/>
                    <a:pt x="42" y="25"/>
                    <a:pt x="42" y="25"/>
                  </a:cubicBezTo>
                  <a:lnTo>
                    <a:pt x="42" y="24"/>
                  </a:lnTo>
                  <a:cubicBezTo>
                    <a:pt x="42" y="24"/>
                    <a:pt x="42" y="24"/>
                    <a:pt x="43" y="24"/>
                  </a:cubicBezTo>
                  <a:cubicBezTo>
                    <a:pt x="43" y="24"/>
                    <a:pt x="43" y="24"/>
                    <a:pt x="43" y="24"/>
                  </a:cubicBezTo>
                  <a:lnTo>
                    <a:pt x="43" y="22"/>
                  </a:lnTo>
                  <a:cubicBezTo>
                    <a:pt x="43" y="22"/>
                    <a:pt x="43" y="22"/>
                    <a:pt x="43" y="22"/>
                  </a:cubicBezTo>
                  <a:lnTo>
                    <a:pt x="42" y="22"/>
                  </a:lnTo>
                  <a:cubicBezTo>
                    <a:pt x="41" y="22"/>
                    <a:pt x="41" y="21"/>
                    <a:pt x="41" y="21"/>
                  </a:cubicBezTo>
                  <a:lnTo>
                    <a:pt x="41" y="21"/>
                  </a:lnTo>
                  <a:cubicBezTo>
                    <a:pt x="41" y="20"/>
                    <a:pt x="41" y="20"/>
                    <a:pt x="41" y="20"/>
                  </a:cubicBezTo>
                  <a:lnTo>
                    <a:pt x="41" y="11"/>
                  </a:lnTo>
                  <a:cubicBezTo>
                    <a:pt x="41" y="11"/>
                    <a:pt x="41" y="11"/>
                    <a:pt x="41" y="11"/>
                  </a:cubicBezTo>
                  <a:lnTo>
                    <a:pt x="41" y="11"/>
                  </a:lnTo>
                  <a:lnTo>
                    <a:pt x="41" y="11"/>
                  </a:lnTo>
                  <a:cubicBezTo>
                    <a:pt x="41" y="11"/>
                    <a:pt x="41" y="11"/>
                    <a:pt x="41" y="11"/>
                  </a:cubicBezTo>
                  <a:lnTo>
                    <a:pt x="41" y="10"/>
                  </a:lnTo>
                  <a:cubicBezTo>
                    <a:pt x="41" y="10"/>
                    <a:pt x="41" y="10"/>
                    <a:pt x="41" y="10"/>
                  </a:cubicBezTo>
                  <a:lnTo>
                    <a:pt x="41" y="10"/>
                  </a:lnTo>
                  <a:cubicBezTo>
                    <a:pt x="41" y="10"/>
                    <a:pt x="40" y="9"/>
                    <a:pt x="40" y="9"/>
                  </a:cubicBezTo>
                  <a:cubicBezTo>
                    <a:pt x="40" y="9"/>
                    <a:pt x="41" y="8"/>
                    <a:pt x="41" y="8"/>
                  </a:cubicBezTo>
                  <a:lnTo>
                    <a:pt x="41" y="8"/>
                  </a:lnTo>
                  <a:cubicBezTo>
                    <a:pt x="41" y="8"/>
                    <a:pt x="41" y="8"/>
                    <a:pt x="41" y="8"/>
                  </a:cubicBezTo>
                  <a:lnTo>
                    <a:pt x="41" y="7"/>
                  </a:lnTo>
                  <a:cubicBezTo>
                    <a:pt x="41" y="7"/>
                    <a:pt x="41" y="7"/>
                    <a:pt x="41" y="7"/>
                  </a:cubicBezTo>
                  <a:lnTo>
                    <a:pt x="41" y="7"/>
                  </a:lnTo>
                  <a:cubicBezTo>
                    <a:pt x="40" y="7"/>
                    <a:pt x="40" y="7"/>
                    <a:pt x="40" y="7"/>
                  </a:cubicBezTo>
                  <a:cubicBezTo>
                    <a:pt x="39" y="6"/>
                    <a:pt x="37" y="4"/>
                    <a:pt x="37" y="4"/>
                  </a:cubicBezTo>
                  <a:lnTo>
                    <a:pt x="37" y="3"/>
                  </a:lnTo>
                  <a:cubicBezTo>
                    <a:pt x="37" y="3"/>
                    <a:pt x="37" y="3"/>
                    <a:pt x="37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7" y="3"/>
                    <a:pt x="37" y="3"/>
                    <a:pt x="37" y="2"/>
                  </a:cubicBezTo>
                  <a:lnTo>
                    <a:pt x="37" y="2"/>
                  </a:lnTo>
                  <a:cubicBezTo>
                    <a:pt x="37" y="1"/>
                    <a:pt x="36" y="0"/>
                    <a:pt x="36" y="0"/>
                  </a:cubicBezTo>
                  <a:lnTo>
                    <a:pt x="36" y="0"/>
                  </a:lnTo>
                  <a:cubicBezTo>
                    <a:pt x="36" y="0"/>
                    <a:pt x="35" y="1"/>
                    <a:pt x="35" y="2"/>
                  </a:cubicBezTo>
                  <a:lnTo>
                    <a:pt x="35" y="2"/>
                  </a:ln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4" y="3"/>
                  </a:cubicBezTo>
                  <a:lnTo>
                    <a:pt x="34" y="4"/>
                  </a:lnTo>
                  <a:cubicBezTo>
                    <a:pt x="34" y="4"/>
                    <a:pt x="33" y="6"/>
                    <a:pt x="32" y="7"/>
                  </a:cubicBezTo>
                  <a:cubicBezTo>
                    <a:pt x="31" y="7"/>
                    <a:pt x="31" y="7"/>
                    <a:pt x="31" y="7"/>
                  </a:cubicBezTo>
                  <a:lnTo>
                    <a:pt x="31" y="7"/>
                  </a:lnTo>
                  <a:cubicBezTo>
                    <a:pt x="30" y="7"/>
                    <a:pt x="30" y="7"/>
                    <a:pt x="30" y="7"/>
                  </a:cubicBezTo>
                  <a:lnTo>
                    <a:pt x="30" y="8"/>
                  </a:lnTo>
                  <a:cubicBezTo>
                    <a:pt x="30" y="8"/>
                    <a:pt x="30" y="8"/>
                    <a:pt x="31" y="8"/>
                  </a:cubicBezTo>
                  <a:lnTo>
                    <a:pt x="31" y="8"/>
                  </a:lnTo>
                  <a:cubicBezTo>
                    <a:pt x="31" y="8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lnTo>
                    <a:pt x="31" y="10"/>
                  </a:lnTo>
                  <a:cubicBezTo>
                    <a:pt x="30" y="10"/>
                    <a:pt x="30" y="10"/>
                    <a:pt x="30" y="10"/>
                  </a:cubicBezTo>
                  <a:lnTo>
                    <a:pt x="30" y="11"/>
                  </a:lnTo>
                  <a:cubicBezTo>
                    <a:pt x="30" y="11"/>
                    <a:pt x="30" y="11"/>
                    <a:pt x="31" y="11"/>
                  </a:cubicBezTo>
                  <a:lnTo>
                    <a:pt x="31" y="11"/>
                  </a:lnTo>
                  <a:lnTo>
                    <a:pt x="31" y="11"/>
                  </a:lnTo>
                  <a:cubicBezTo>
                    <a:pt x="31" y="11"/>
                    <a:pt x="31" y="11"/>
                    <a:pt x="31" y="11"/>
                  </a:cubicBezTo>
                  <a:lnTo>
                    <a:pt x="31" y="20"/>
                  </a:lnTo>
                  <a:cubicBezTo>
                    <a:pt x="31" y="20"/>
                    <a:pt x="31" y="20"/>
                    <a:pt x="31" y="21"/>
                  </a:cubicBezTo>
                  <a:lnTo>
                    <a:pt x="31" y="21"/>
                  </a:lnTo>
                  <a:cubicBezTo>
                    <a:pt x="31" y="21"/>
                    <a:pt x="30" y="22"/>
                    <a:pt x="30" y="22"/>
                  </a:cubicBezTo>
                  <a:lnTo>
                    <a:pt x="29" y="22"/>
                  </a:lnTo>
                  <a:cubicBezTo>
                    <a:pt x="28" y="22"/>
                    <a:pt x="28" y="22"/>
                    <a:pt x="28" y="22"/>
                  </a:cubicBezTo>
                  <a:lnTo>
                    <a:pt x="28" y="24"/>
                  </a:lnTo>
                  <a:cubicBezTo>
                    <a:pt x="28" y="24"/>
                    <a:pt x="28" y="24"/>
                    <a:pt x="29" y="24"/>
                  </a:cubicBezTo>
                  <a:cubicBezTo>
                    <a:pt x="29" y="24"/>
                    <a:pt x="30" y="24"/>
                    <a:pt x="30" y="24"/>
                  </a:cubicBezTo>
                  <a:cubicBezTo>
                    <a:pt x="30" y="24"/>
                    <a:pt x="30" y="25"/>
                    <a:pt x="30" y="25"/>
                  </a:cubicBezTo>
                  <a:cubicBezTo>
                    <a:pt x="30" y="25"/>
                    <a:pt x="29" y="26"/>
                    <a:pt x="29" y="26"/>
                  </a:cubicBezTo>
                  <a:cubicBezTo>
                    <a:pt x="28" y="26"/>
                    <a:pt x="26" y="27"/>
                    <a:pt x="26" y="28"/>
                  </a:cubicBezTo>
                  <a:cubicBezTo>
                    <a:pt x="22" y="30"/>
                    <a:pt x="15" y="34"/>
                    <a:pt x="11" y="41"/>
                  </a:cubicBezTo>
                  <a:cubicBezTo>
                    <a:pt x="4" y="49"/>
                    <a:pt x="5" y="61"/>
                    <a:pt x="5" y="62"/>
                  </a:cubicBezTo>
                  <a:cubicBezTo>
                    <a:pt x="5" y="63"/>
                    <a:pt x="5" y="63"/>
                    <a:pt x="4" y="63"/>
                  </a:cubicBezTo>
                  <a:lnTo>
                    <a:pt x="4" y="63"/>
                  </a:lnTo>
                  <a:cubicBezTo>
                    <a:pt x="3" y="63"/>
                    <a:pt x="3" y="63"/>
                    <a:pt x="3" y="63"/>
                  </a:cubicBezTo>
                  <a:lnTo>
                    <a:pt x="3" y="64"/>
                  </a:lnTo>
                  <a:cubicBezTo>
                    <a:pt x="3" y="64"/>
                    <a:pt x="3" y="65"/>
                    <a:pt x="3" y="65"/>
                  </a:cubicBezTo>
                  <a:lnTo>
                    <a:pt x="2" y="65"/>
                  </a:lnTo>
                  <a:cubicBezTo>
                    <a:pt x="2" y="65"/>
                    <a:pt x="2" y="65"/>
                    <a:pt x="2" y="65"/>
                  </a:cubicBezTo>
                  <a:lnTo>
                    <a:pt x="2" y="66"/>
                  </a:lnTo>
                  <a:cubicBezTo>
                    <a:pt x="2" y="66"/>
                    <a:pt x="2" y="66"/>
                    <a:pt x="1" y="66"/>
                  </a:cubicBezTo>
                  <a:lnTo>
                    <a:pt x="0" y="66"/>
                  </a:lnTo>
                  <a:cubicBezTo>
                    <a:pt x="0" y="66"/>
                    <a:pt x="0" y="66"/>
                    <a:pt x="0" y="67"/>
                  </a:cubicBezTo>
                  <a:lnTo>
                    <a:pt x="0" y="68"/>
                  </a:ln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1" y="69"/>
                    <a:pt x="1" y="70"/>
                  </a:cubicBezTo>
                  <a:cubicBezTo>
                    <a:pt x="1" y="71"/>
                    <a:pt x="2" y="71"/>
                    <a:pt x="2" y="71"/>
                  </a:cubicBezTo>
                  <a:lnTo>
                    <a:pt x="2" y="76"/>
                  </a:lnTo>
                  <a:cubicBezTo>
                    <a:pt x="2" y="77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lnTo>
                    <a:pt x="1" y="83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71" y="83"/>
                  </a:lnTo>
                  <a:lnTo>
                    <a:pt x="71" y="78"/>
                  </a:lnTo>
                  <a:cubicBezTo>
                    <a:pt x="71" y="78"/>
                    <a:pt x="71" y="78"/>
                    <a:pt x="71" y="78"/>
                  </a:cubicBezTo>
                  <a:cubicBezTo>
                    <a:pt x="70" y="78"/>
                    <a:pt x="69" y="77"/>
                    <a:pt x="69" y="76"/>
                  </a:cubicBezTo>
                  <a:lnTo>
                    <a:pt x="69" y="71"/>
                  </a:lnTo>
                  <a:cubicBezTo>
                    <a:pt x="70" y="71"/>
                    <a:pt x="71" y="71"/>
                    <a:pt x="71" y="70"/>
                  </a:cubicBezTo>
                  <a:cubicBezTo>
                    <a:pt x="71" y="69"/>
                    <a:pt x="71" y="68"/>
                    <a:pt x="72" y="68"/>
                  </a:cubicBezTo>
                  <a:cubicBezTo>
                    <a:pt x="72" y="68"/>
                    <a:pt x="72" y="68"/>
                    <a:pt x="72" y="68"/>
                  </a:cubicBezTo>
                  <a:lnTo>
                    <a:pt x="72" y="67"/>
                  </a:lnTo>
                  <a:cubicBezTo>
                    <a:pt x="72" y="66"/>
                    <a:pt x="72" y="66"/>
                    <a:pt x="72" y="66"/>
                  </a:cubicBezTo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5943600" y="1166813"/>
              <a:ext cx="304800" cy="47625"/>
            </a:xfrm>
            <a:custGeom>
              <a:avLst/>
              <a:gdLst>
                <a:gd name="T0" fmla="*/ 14 w 192"/>
                <a:gd name="T1" fmla="*/ 0 h 30"/>
                <a:gd name="T2" fmla="*/ 14 w 192"/>
                <a:gd name="T3" fmla="*/ 6 h 30"/>
                <a:gd name="T4" fmla="*/ 7 w 192"/>
                <a:gd name="T5" fmla="*/ 6 h 30"/>
                <a:gd name="T6" fmla="*/ 7 w 192"/>
                <a:gd name="T7" fmla="*/ 18 h 30"/>
                <a:gd name="T8" fmla="*/ 0 w 192"/>
                <a:gd name="T9" fmla="*/ 18 h 30"/>
                <a:gd name="T10" fmla="*/ 0 w 192"/>
                <a:gd name="T11" fmla="*/ 30 h 30"/>
                <a:gd name="T12" fmla="*/ 192 w 192"/>
                <a:gd name="T13" fmla="*/ 30 h 30"/>
                <a:gd name="T14" fmla="*/ 192 w 192"/>
                <a:gd name="T15" fmla="*/ 18 h 30"/>
                <a:gd name="T16" fmla="*/ 183 w 192"/>
                <a:gd name="T17" fmla="*/ 18 h 30"/>
                <a:gd name="T18" fmla="*/ 183 w 192"/>
                <a:gd name="T19" fmla="*/ 6 h 30"/>
                <a:gd name="T20" fmla="*/ 176 w 192"/>
                <a:gd name="T21" fmla="*/ 6 h 30"/>
                <a:gd name="T22" fmla="*/ 176 w 192"/>
                <a:gd name="T23" fmla="*/ 0 h 30"/>
                <a:gd name="T24" fmla="*/ 14 w 192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2" h="30">
                  <a:moveTo>
                    <a:pt x="14" y="0"/>
                  </a:moveTo>
                  <a:lnTo>
                    <a:pt x="14" y="6"/>
                  </a:lnTo>
                  <a:lnTo>
                    <a:pt x="7" y="6"/>
                  </a:lnTo>
                  <a:lnTo>
                    <a:pt x="7" y="18"/>
                  </a:lnTo>
                  <a:lnTo>
                    <a:pt x="0" y="18"/>
                  </a:lnTo>
                  <a:lnTo>
                    <a:pt x="0" y="30"/>
                  </a:lnTo>
                  <a:lnTo>
                    <a:pt x="192" y="30"/>
                  </a:lnTo>
                  <a:lnTo>
                    <a:pt x="192" y="18"/>
                  </a:lnTo>
                  <a:lnTo>
                    <a:pt x="183" y="18"/>
                  </a:lnTo>
                  <a:lnTo>
                    <a:pt x="183" y="6"/>
                  </a:lnTo>
                  <a:lnTo>
                    <a:pt x="176" y="6"/>
                  </a:lnTo>
                  <a:lnTo>
                    <a:pt x="176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33350"/>
            <a:ext cx="8229600" cy="1016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defRPr sz="3200" b="0" i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91050"/>
            <a:ext cx="8229600" cy="5276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800">
                <a:solidFill>
                  <a:schemeClr val="bg2">
                    <a:lumMod val="75000"/>
                  </a:schemeClr>
                </a:solidFill>
              </a:defRPr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10164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algn="ctr">
              <a:spcBef>
                <a:spcPts val="0"/>
              </a:spcBef>
              <a:defRPr sz="3200" b="0" i="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67832" y="1291050"/>
            <a:ext cx="4038601" cy="5292300"/>
          </a:xfrm>
        </p:spPr>
        <p:txBody>
          <a:bodyPr/>
          <a:lstStyle>
            <a:lvl1pPr>
              <a:defRPr sz="2800">
                <a:solidFill>
                  <a:srgbClr val="004594"/>
                </a:solidFill>
              </a:defRPr>
            </a:lvl1pPr>
            <a:lvl2pPr>
              <a:defRPr>
                <a:solidFill>
                  <a:srgbClr val="004594"/>
                </a:solidFill>
              </a:defRPr>
            </a:lvl2pPr>
            <a:lvl3pPr>
              <a:defRPr>
                <a:solidFill>
                  <a:srgbClr val="004594"/>
                </a:solidFill>
              </a:defRPr>
            </a:lvl3pPr>
            <a:lvl4pPr>
              <a:defRPr>
                <a:solidFill>
                  <a:srgbClr val="004594"/>
                </a:solidFill>
              </a:defRPr>
            </a:lvl4pPr>
            <a:lvl5pPr>
              <a:defRPr>
                <a:solidFill>
                  <a:srgbClr val="00459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46872" y="1291050"/>
            <a:ext cx="4038601" cy="5292300"/>
          </a:xfrm>
        </p:spPr>
        <p:txBody>
          <a:bodyPr/>
          <a:lstStyle>
            <a:lvl1pPr>
              <a:defRPr sz="2800">
                <a:solidFill>
                  <a:srgbClr val="004594"/>
                </a:solidFill>
              </a:defRPr>
            </a:lvl1pPr>
            <a:lvl2pPr>
              <a:defRPr>
                <a:solidFill>
                  <a:srgbClr val="004594"/>
                </a:solidFill>
              </a:defRPr>
            </a:lvl2pPr>
            <a:lvl3pPr>
              <a:defRPr>
                <a:solidFill>
                  <a:srgbClr val="004594"/>
                </a:solidFill>
              </a:defRPr>
            </a:lvl3pPr>
            <a:lvl4pPr>
              <a:defRPr>
                <a:solidFill>
                  <a:srgbClr val="004594"/>
                </a:solidFill>
              </a:defRPr>
            </a:lvl4pPr>
            <a:lvl5pPr>
              <a:defRPr>
                <a:solidFill>
                  <a:srgbClr val="004594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70242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2172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10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91050"/>
            <a:ext cx="3994500" cy="5276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5" y="1290750"/>
            <a:ext cx="3994500" cy="5276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1077803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50"/>
            <a:ext cx="8229600" cy="10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Clr>
                <a:srgbClr val="004594"/>
              </a:buClr>
              <a:buSzPct val="100000"/>
              <a:buFont typeface="Calibri"/>
              <a:buNone/>
              <a:defRPr sz="2700" b="1" i="1">
                <a:solidFill>
                  <a:srgbClr val="0045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91050"/>
            <a:ext cx="8229600" cy="5276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1"/>
              </a:buClr>
              <a:buSzPct val="100000"/>
              <a:buFont typeface="Calibri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def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>
              <a:spcBef>
                <a:spcPts val="480"/>
              </a:spcBef>
              <a:buClr>
                <a:schemeClr val="dk1"/>
              </a:buClr>
              <a:buSzPct val="100000"/>
              <a:buFont typeface="Calibri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>
              <a:spcBef>
                <a:spcPts val="360"/>
              </a:spcBef>
              <a:buClr>
                <a:schemeClr val="dk1"/>
              </a:buClr>
              <a:buSzPct val="100000"/>
              <a:buFont typeface="Calibri"/>
              <a:def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68" r:id="rId3"/>
    <p:sldLayoutId id="2147483655" r:id="rId4"/>
    <p:sldLayoutId id="2147483669" r:id="rId5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sales@3drepo.org" TargetMode="External"/><Relationship Id="rId4" Type="http://schemas.openxmlformats.org/officeDocument/2006/relationships/hyperlink" Target="http://3drepo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mtaskgroup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5226914"/>
            <a:ext cx="7772400" cy="1045097"/>
          </a:xfrm>
        </p:spPr>
        <p:txBody>
          <a:bodyPr/>
          <a:lstStyle/>
          <a:p>
            <a:r>
              <a:rPr lang="en-GB" dirty="0" smtClean="0"/>
              <a:t>3drepo.io: Building the Next Generation Web3D Repository with </a:t>
            </a:r>
            <a:r>
              <a:rPr lang="en-GB" dirty="0" err="1" smtClean="0"/>
              <a:t>AngularJS</a:t>
            </a:r>
            <a:r>
              <a:rPr lang="en-GB" dirty="0" smtClean="0"/>
              <a:t> and X3DOM</a:t>
            </a:r>
            <a:endParaRPr lang="en-GB" b="0" i="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85800" y="6246253"/>
            <a:ext cx="7772400" cy="359161"/>
          </a:xfrm>
        </p:spPr>
        <p:txBody>
          <a:bodyPr/>
          <a:lstStyle/>
          <a:p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Tim Scully, Jozef Dobo</a:t>
            </a:r>
            <a:r>
              <a:rPr lang="sk-SK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š, Timo Sturm </a:t>
            </a:r>
            <a:r>
              <a:rPr lang="en-GB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and </a:t>
            </a:r>
            <a:r>
              <a:rPr lang="sk-SK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Yvonne Jung</a:t>
            </a:r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72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Industry Foundation Classes ISO 16739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714" y="579863"/>
            <a:ext cx="8708572" cy="5966081"/>
          </a:xfrm>
        </p:spPr>
        <p:txBody>
          <a:bodyPr/>
          <a:lstStyle/>
          <a:p>
            <a:r>
              <a:rPr lang="en-GB" sz="2000" dirty="0" smtClean="0"/>
              <a:t>...</a:t>
            </a:r>
          </a:p>
          <a:p>
            <a:r>
              <a:rPr lang="en-GB" sz="2000" dirty="0" smtClean="0"/>
              <a:t>#236002= IFCREINFORCINGBAR('0gn3fjXpH1MB3IUBNwwJwk',#41,'Rebar Bar:B32 : Shape 00:1295963',$,'Rebar Bar:B32:1580806',#235986,#236000,'1295963',$,32.,0.000804247719318986,12000.,.NOTDEFINED.,$);</a:t>
            </a:r>
          </a:p>
          <a:p>
            <a:r>
              <a:rPr lang="en-GB" sz="2000" dirty="0" smtClean="0"/>
              <a:t>#236005= IFCAXIS2PLACEMENT3D(#6,$,$);</a:t>
            </a:r>
          </a:p>
          <a:p>
            <a:r>
              <a:rPr lang="en-GB" sz="2000" dirty="0" smtClean="0"/>
              <a:t>#236006= IFCLOCALPLACEMENT(#95,#236005);</a:t>
            </a:r>
          </a:p>
          <a:p>
            <a:r>
              <a:rPr lang="en-GB" sz="2000" dirty="0" smtClean="0"/>
              <a:t>#236007= IFCCARTESIANPOINT((148588.143581212,-23415.9315567294,4645.));</a:t>
            </a:r>
          </a:p>
          <a:p>
            <a:r>
              <a:rPr lang="en-GB" sz="2000" dirty="0" smtClean="0"/>
              <a:t>#236009= IFCCARTESIANPOINT((148588.143581212,-23415.9315567294,-7355.));</a:t>
            </a:r>
          </a:p>
          <a:p>
            <a:r>
              <a:rPr lang="en-GB" sz="2000" dirty="0" smtClean="0"/>
              <a:t>#236011= IFCPOLYLINE((#236007,#236009));</a:t>
            </a:r>
          </a:p>
          <a:p>
            <a:r>
              <a:rPr lang="en-GB" sz="2000" dirty="0" smtClean="0"/>
              <a:t>#236013= IFCCOMPOSITECURVESEGMENT(.CONTINUOUS.,.T.,#236011);</a:t>
            </a:r>
          </a:p>
          <a:p>
            <a:r>
              <a:rPr lang="en-GB" sz="2000" dirty="0" smtClean="0"/>
              <a:t>#236014= IFCCOMPOSITECURVE((#236013),.F.);</a:t>
            </a:r>
          </a:p>
          <a:p>
            <a:r>
              <a:rPr lang="en-GB" sz="2000" dirty="0" smtClean="0"/>
              <a:t>#236017= IFCSWEPTDISKSOLID(#236014,16.,$,0.,1.);</a:t>
            </a:r>
          </a:p>
          <a:p>
            <a:r>
              <a:rPr lang="en-GB" sz="2000" dirty="0" smtClean="0"/>
              <a:t>#236018= IFCSHAPEREPRESENTATION(#73,'Body','SweptSolid',(#236017));</a:t>
            </a:r>
          </a:p>
          <a:p>
            <a:r>
              <a:rPr lang="en-GB" sz="2000" dirty="0" smtClean="0"/>
              <a:t>#236020= IFCPRODUCTDEFINITIONSHAPE($,$,(#236018));</a:t>
            </a:r>
          </a:p>
          <a:p>
            <a:r>
              <a:rPr lang="en-GB" sz="2000" dirty="0" smtClean="0"/>
              <a:t>#236022= IFCREINFORCINGBAR('0gn3fjXpH1MB3IUBNwwJwf',#41,'Rebar Bar:B32 : Shape 00:1295964',$,'Rebar Bar:B32:1580806',#236006,#236020,'1295964',$,32.,0.000804247719318986,12000.,.NOTDEFINED.,$);</a:t>
            </a:r>
          </a:p>
          <a:p>
            <a:r>
              <a:rPr lang="en-GB" sz="2000" dirty="0" smtClean="0"/>
              <a:t>...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Contributions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 smtClean="0"/>
              <a:t>Practical solution for 3D VC on the web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Improved </a:t>
            </a:r>
            <a:r>
              <a:rPr lang="en-GB" dirty="0" err="1" smtClean="0"/>
              <a:t>NoSQL</a:t>
            </a:r>
            <a:r>
              <a:rPr lang="en-GB" dirty="0" smtClean="0"/>
              <a:t> schema for commercial BIM 3D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Novel REST API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Demonstration of use cases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Evaluation of </a:t>
            </a:r>
            <a:r>
              <a:rPr lang="en-GB" dirty="0" err="1" smtClean="0"/>
              <a:t>jQuery</a:t>
            </a:r>
            <a:r>
              <a:rPr lang="en-GB" dirty="0" smtClean="0"/>
              <a:t> </a:t>
            </a:r>
            <a:r>
              <a:rPr lang="en-GB" dirty="0" err="1" smtClean="0"/>
              <a:t>vs</a:t>
            </a:r>
            <a:r>
              <a:rPr lang="en-GB" dirty="0" smtClean="0"/>
              <a:t> </a:t>
            </a:r>
            <a:r>
              <a:rPr lang="en-GB" dirty="0" err="1" smtClean="0"/>
              <a:t>AngularJS</a:t>
            </a:r>
            <a:r>
              <a:rPr lang="en-GB" dirty="0" smtClean="0"/>
              <a:t> for 3D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 smtClean="0"/>
              <a:t>Open source implementation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Related Work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BIM Server 			[</a:t>
            </a:r>
            <a:r>
              <a:rPr lang="en-GB" dirty="0" err="1" smtClean="0"/>
              <a:t>Beetz</a:t>
            </a:r>
            <a:r>
              <a:rPr lang="en-GB" dirty="0" smtClean="0"/>
              <a:t> et al. 2010]</a:t>
            </a:r>
          </a:p>
          <a:p>
            <a:r>
              <a:rPr lang="en-GB" dirty="0" smtClean="0"/>
              <a:t>XML3DRepo 		[Dobo</a:t>
            </a:r>
            <a:r>
              <a:rPr lang="sk-SK" dirty="0" smtClean="0"/>
              <a:t>š et al.</a:t>
            </a:r>
            <a:r>
              <a:rPr lang="en-GB" dirty="0" smtClean="0"/>
              <a:t> 2013]</a:t>
            </a:r>
          </a:p>
          <a:p>
            <a:r>
              <a:rPr lang="en-GB" dirty="0" smtClean="0"/>
              <a:t>Plant Layout Design 	[Mouton et al. 2014]</a:t>
            </a:r>
          </a:p>
          <a:p>
            <a:r>
              <a:rPr lang="en-GB" dirty="0" smtClean="0"/>
              <a:t>Instant3DHub 		[Behr et al. 2015]</a:t>
            </a:r>
            <a:br>
              <a:rPr lang="en-GB" dirty="0" smtClean="0"/>
            </a:br>
            <a:endParaRPr lang="en-GB" dirty="0" smtClean="0"/>
          </a:p>
          <a:p>
            <a:r>
              <a:rPr lang="en-GB" dirty="0" smtClean="0"/>
              <a:t>Autodesk BIM 360</a:t>
            </a:r>
          </a:p>
          <a:p>
            <a:r>
              <a:rPr lang="en-GB" dirty="0" err="1" smtClean="0"/>
              <a:t>Graphisoft</a:t>
            </a:r>
            <a:r>
              <a:rPr lang="en-GB" dirty="0" smtClean="0"/>
              <a:t> BIM Server</a:t>
            </a:r>
          </a:p>
          <a:p>
            <a:r>
              <a:rPr lang="en-GB" dirty="0" smtClean="0"/>
              <a:t>Trimble Connect</a:t>
            </a:r>
          </a:p>
          <a:p>
            <a:r>
              <a:rPr lang="en-GB" dirty="0" err="1" smtClean="0"/>
              <a:t>Esri</a:t>
            </a:r>
            <a:r>
              <a:rPr lang="en-GB" dirty="0" smtClean="0"/>
              <a:t> </a:t>
            </a:r>
            <a:r>
              <a:rPr lang="en-GB" dirty="0" err="1" smtClean="0"/>
              <a:t>CityEngine</a:t>
            </a:r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Architecture Overview</a:t>
            </a:r>
            <a:endParaRPr lang="en-GB" dirty="0"/>
          </a:p>
        </p:txBody>
      </p:sp>
      <p:pic>
        <p:nvPicPr>
          <p:cNvPr id="1026" name="Picture 2" descr="C:\Users\Jozef\workspace\3DRepo\web3d2015\presentation\over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" y="2155372"/>
            <a:ext cx="8651054" cy="26053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Architecture Overview</a:t>
            </a:r>
            <a:endParaRPr lang="en-GB" dirty="0"/>
          </a:p>
        </p:txBody>
      </p:sp>
      <p:pic>
        <p:nvPicPr>
          <p:cNvPr id="1026" name="Picture 2" descr="C:\Users\Jozef\workspace\3DRepo\web3d2015\presentation\over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" y="2155372"/>
            <a:ext cx="8651054" cy="260531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325258" y="2119086"/>
            <a:ext cx="4572000" cy="28738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4455886" y="5312229"/>
            <a:ext cx="435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Calibri" pitchFamily="34" charset="0"/>
              </a:rPr>
              <a:t>3D Repo Core</a:t>
            </a:r>
            <a:endParaRPr lang="en-GB" sz="36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Architecture Overview</a:t>
            </a:r>
            <a:endParaRPr lang="en-GB" dirty="0"/>
          </a:p>
        </p:txBody>
      </p:sp>
      <p:pic>
        <p:nvPicPr>
          <p:cNvPr id="1026" name="Picture 2" descr="C:\Users\Jozef\workspace\3DRepo\web3d2015\presentation\over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362" y="2155372"/>
            <a:ext cx="8651054" cy="26053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59610" y="5312229"/>
            <a:ext cx="4354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Calibri" pitchFamily="34" charset="0"/>
              </a:rPr>
              <a:t>3drepo.io</a:t>
            </a:r>
            <a:endParaRPr lang="en-GB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148116" y="2148114"/>
            <a:ext cx="2002970" cy="28738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Architecture Overview</a:t>
            </a:r>
            <a:endParaRPr lang="en-GB" dirty="0"/>
          </a:p>
        </p:txBody>
      </p:sp>
      <p:pic>
        <p:nvPicPr>
          <p:cNvPr id="1026" name="Picture 2" descr="C:\Users\Jozef\workspace\3DRepo\web3d2015\presentation\over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362" y="2155372"/>
            <a:ext cx="8651054" cy="260531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-1030406" y="5312229"/>
            <a:ext cx="435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 smtClean="0">
                <a:solidFill>
                  <a:srgbClr val="FF0000"/>
                </a:solidFill>
                <a:latin typeface="Calibri" pitchFamily="34" charset="0"/>
              </a:rPr>
              <a:t>X3DOM</a:t>
            </a:r>
          </a:p>
          <a:p>
            <a:pPr algn="ctr"/>
            <a:r>
              <a:rPr lang="en-GB" sz="3600" dirty="0" err="1" smtClean="0">
                <a:solidFill>
                  <a:srgbClr val="FF0000"/>
                </a:solidFill>
                <a:latin typeface="Calibri" pitchFamily="34" charset="0"/>
              </a:rPr>
              <a:t>AngularJS</a:t>
            </a:r>
            <a:endParaRPr lang="en-GB" sz="3600" dirty="0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0670" y="2148114"/>
            <a:ext cx="2002970" cy="28738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50"/>
            <a:ext cx="3676650" cy="1016400"/>
          </a:xfrm>
        </p:spPr>
        <p:txBody>
          <a:bodyPr/>
          <a:lstStyle/>
          <a:p>
            <a:r>
              <a:rPr lang="en-GB" dirty="0" err="1" smtClean="0"/>
              <a:t>AngularJS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4850" y="1143000"/>
            <a:ext cx="7981950" cy="5424750"/>
          </a:xfrm>
        </p:spPr>
        <p:txBody>
          <a:bodyPr numCol="2" spcCol="180000"/>
          <a:lstStyle/>
          <a:p>
            <a:r>
              <a:rPr lang="en-GB" sz="2400" dirty="0" smtClean="0"/>
              <a:t>- 2-way </a:t>
            </a:r>
            <a:r>
              <a:rPr lang="en-GB" sz="2400" b="1" dirty="0" smtClean="0"/>
              <a:t>data binding</a:t>
            </a:r>
          </a:p>
          <a:p>
            <a:r>
              <a:rPr lang="en-GB" sz="2400" dirty="0" smtClean="0"/>
              <a:t>- Client-side </a:t>
            </a:r>
            <a:r>
              <a:rPr lang="en-GB" sz="2400" b="1" dirty="0" smtClean="0"/>
              <a:t>parsing</a:t>
            </a:r>
            <a:r>
              <a:rPr lang="en-GB" sz="2400" dirty="0" smtClean="0"/>
              <a:t> &amp; </a:t>
            </a:r>
            <a:r>
              <a:rPr lang="en-GB" sz="2400" b="1" dirty="0" smtClean="0"/>
              <a:t>routing</a:t>
            </a:r>
          </a:p>
          <a:p>
            <a:pPr>
              <a:buFontTx/>
              <a:buChar char="-"/>
            </a:pPr>
            <a:r>
              <a:rPr lang="en-GB" sz="2400" b="1" dirty="0" smtClean="0"/>
              <a:t>DOM</a:t>
            </a:r>
            <a:r>
              <a:rPr lang="en-GB" sz="2400" dirty="0" smtClean="0"/>
              <a:t> </a:t>
            </a:r>
            <a:r>
              <a:rPr lang="en-GB" sz="2400" b="1" dirty="0" smtClean="0"/>
              <a:t>decoupled</a:t>
            </a:r>
            <a:r>
              <a:rPr lang="en-GB" sz="2400" dirty="0" smtClean="0"/>
              <a:t> </a:t>
            </a:r>
            <a:r>
              <a:rPr lang="en-GB" sz="2400" dirty="0" smtClean="0"/>
              <a:t>from app </a:t>
            </a:r>
            <a:r>
              <a:rPr lang="en-GB" sz="2400" dirty="0" smtClean="0"/>
              <a:t>logic</a:t>
            </a:r>
            <a:br>
              <a:rPr lang="en-GB" sz="2400" dirty="0" smtClean="0"/>
            </a:br>
            <a:endParaRPr lang="en-GB" sz="2400" dirty="0" smtClean="0"/>
          </a:p>
          <a:p>
            <a:pPr>
              <a:buFontTx/>
              <a:buChar char="-"/>
            </a:pPr>
            <a:r>
              <a:rPr lang="en-GB" sz="2400" b="1" dirty="0" smtClean="0"/>
              <a:t> </a:t>
            </a:r>
            <a:r>
              <a:rPr lang="en-GB" sz="2400" b="1" dirty="0" smtClean="0"/>
              <a:t>Controllers</a:t>
            </a:r>
            <a:r>
              <a:rPr lang="en-GB" sz="2400" dirty="0" smtClean="0"/>
              <a:t> manage dynamic parts of a web page</a:t>
            </a:r>
          </a:p>
          <a:p>
            <a:pPr>
              <a:buFontTx/>
              <a:buChar char="-"/>
            </a:pPr>
            <a:r>
              <a:rPr lang="en-GB" sz="2400" b="1" dirty="0" smtClean="0"/>
              <a:t> </a:t>
            </a:r>
            <a:r>
              <a:rPr lang="en-GB" sz="2400" b="1" dirty="0" smtClean="0"/>
              <a:t>Scope</a:t>
            </a:r>
            <a:r>
              <a:rPr lang="en-GB" sz="2400" dirty="0" smtClean="0"/>
              <a:t> contains a set of variables to control output</a:t>
            </a:r>
          </a:p>
          <a:p>
            <a:pPr algn="ctr"/>
            <a:endParaRPr lang="en-GB" sz="2400" dirty="0" smtClean="0"/>
          </a:p>
          <a:p>
            <a:r>
              <a:rPr lang="en-GB" sz="2400" dirty="0" smtClean="0"/>
              <a:t>- </a:t>
            </a:r>
            <a:r>
              <a:rPr lang="en-GB" sz="2400" b="1" dirty="0" smtClean="0"/>
              <a:t>Compilation step </a:t>
            </a:r>
            <a:r>
              <a:rPr lang="en-GB" sz="2400" dirty="0" smtClean="0"/>
              <a:t>loops over all </a:t>
            </a:r>
            <a:r>
              <a:rPr lang="en-GB" sz="2400" b="1" dirty="0" smtClean="0"/>
              <a:t>directives</a:t>
            </a:r>
          </a:p>
          <a:p>
            <a:pPr>
              <a:buFontTx/>
              <a:buChar char="-"/>
            </a:pPr>
            <a:r>
              <a:rPr lang="en-GB" sz="2400" dirty="0" smtClean="0"/>
              <a:t>Set </a:t>
            </a:r>
            <a:r>
              <a:rPr lang="en-GB" sz="2400" b="1" dirty="0" smtClean="0"/>
              <a:t>watch</a:t>
            </a:r>
            <a:r>
              <a:rPr lang="en-GB" sz="2400" dirty="0" smtClean="0"/>
              <a:t> to monitor changes on </a:t>
            </a:r>
            <a:r>
              <a:rPr lang="en-GB" sz="2400" b="1" dirty="0" smtClean="0"/>
              <a:t>scope</a:t>
            </a:r>
          </a:p>
          <a:p>
            <a:r>
              <a:rPr lang="en-GB" sz="2400" dirty="0" smtClean="0"/>
              <a:t>- </a:t>
            </a:r>
            <a:r>
              <a:rPr lang="en-GB" sz="2400" b="1" dirty="0" smtClean="0"/>
              <a:t>DOM manipulation </a:t>
            </a:r>
            <a:r>
              <a:rPr lang="en-GB" sz="2400" dirty="0" smtClean="0"/>
              <a:t>via</a:t>
            </a:r>
            <a:r>
              <a:rPr lang="en-GB" sz="2400" b="1" dirty="0" smtClean="0"/>
              <a:t> events/functions</a:t>
            </a:r>
          </a:p>
          <a:p>
            <a:pPr>
              <a:buFontTx/>
              <a:buChar char="-"/>
            </a:pPr>
            <a:r>
              <a:rPr lang="en-GB" sz="2400" b="1" dirty="0" smtClean="0"/>
              <a:t> Listener </a:t>
            </a:r>
            <a:r>
              <a:rPr lang="en-GB" sz="2400" dirty="0" smtClean="0"/>
              <a:t>triggers</a:t>
            </a:r>
            <a:r>
              <a:rPr lang="en-GB" sz="2400" b="1" dirty="0" smtClean="0"/>
              <a:t> event</a:t>
            </a:r>
          </a:p>
          <a:p>
            <a:pPr>
              <a:buFontTx/>
              <a:buChar char="-"/>
            </a:pPr>
            <a:endParaRPr lang="en-GB" sz="2400" b="1" dirty="0" smtClean="0"/>
          </a:p>
          <a:p>
            <a:pPr>
              <a:buFontTx/>
              <a:buChar char="-"/>
            </a:pPr>
            <a:r>
              <a:rPr lang="en-GB" sz="2400" b="1" dirty="0" smtClean="0"/>
              <a:t> </a:t>
            </a:r>
            <a:r>
              <a:rPr lang="en-GB" sz="2400" b="1" dirty="0" smtClean="0"/>
              <a:t>Changing </a:t>
            </a:r>
            <a:r>
              <a:rPr lang="en-GB" sz="2400" dirty="0" smtClean="0"/>
              <a:t>element</a:t>
            </a:r>
            <a:r>
              <a:rPr lang="en-GB" sz="2400" b="1" dirty="0" smtClean="0"/>
              <a:t> attributes </a:t>
            </a:r>
            <a:r>
              <a:rPr lang="en-GB" sz="2400" dirty="0" smtClean="0"/>
              <a:t>via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setAttribute</a:t>
            </a:r>
            <a:r>
              <a:rPr lang="en-GB" sz="2400" b="1" dirty="0" smtClean="0"/>
              <a:t>()</a:t>
            </a:r>
          </a:p>
          <a:p>
            <a:endParaRPr lang="en-GB" sz="2400" b="1" dirty="0" smtClean="0"/>
          </a:p>
          <a:p>
            <a:pPr>
              <a:buFontTx/>
              <a:buChar char="-"/>
            </a:pPr>
            <a:r>
              <a:rPr lang="en-GB" sz="2400" b="1" dirty="0" smtClean="0"/>
              <a:t> </a:t>
            </a:r>
            <a:r>
              <a:rPr lang="en-GB" sz="2400" dirty="0" smtClean="0"/>
              <a:t>Browser</a:t>
            </a:r>
            <a:r>
              <a:rPr lang="en-GB" sz="2400" b="1" dirty="0" smtClean="0"/>
              <a:t> query selector</a:t>
            </a:r>
          </a:p>
          <a:p>
            <a:pPr>
              <a:buFontTx/>
              <a:buChar char="-"/>
            </a:pPr>
            <a:r>
              <a:rPr lang="en-GB" sz="2400" b="1" dirty="0" smtClean="0"/>
              <a:t> </a:t>
            </a:r>
            <a:r>
              <a:rPr lang="en-GB" sz="2400" b="1" dirty="0" smtClean="0"/>
              <a:t>Direct </a:t>
            </a:r>
            <a:r>
              <a:rPr lang="en-GB" sz="2400" dirty="0" smtClean="0"/>
              <a:t>modifications</a:t>
            </a:r>
            <a:r>
              <a:rPr lang="en-GB" sz="2400" b="1" dirty="0" smtClean="0"/>
              <a:t> </a:t>
            </a:r>
            <a:r>
              <a:rPr lang="en-GB" sz="2400" dirty="0" smtClean="0"/>
              <a:t>in</a:t>
            </a:r>
            <a:r>
              <a:rPr lang="en-GB" sz="2400" b="1" dirty="0" smtClean="0"/>
              <a:t> 3D scene</a:t>
            </a:r>
            <a:endParaRPr lang="en-GB" sz="2400" b="1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838700" y="38100"/>
            <a:ext cx="3676650" cy="10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94"/>
              </a:buClr>
              <a:buSzPct val="100000"/>
              <a:buFont typeface="Calibri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459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jQuery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00459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zef\workspace\3DRepo\images\A63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39328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New Map DB Node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zef\workspace\3DRepo\images\A63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39329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142421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New Federation DB Node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CCDuXxwWYAAcxwj.jpg:lar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84633"/>
            <a:ext cx="9144000" cy="5170290"/>
          </a:xfrm>
          <a:prstGeom prst="rect">
            <a:avLst/>
          </a:prstGeom>
          <a:noFill/>
        </p:spPr>
      </p:pic>
      <p:sp>
        <p:nvSpPr>
          <p:cNvPr id="4" name="Up Arrow Callout 3"/>
          <p:cNvSpPr/>
          <p:nvPr/>
        </p:nvSpPr>
        <p:spPr>
          <a:xfrm>
            <a:off x="4238171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Tim Scully, CTO 3D Repo</a:t>
            </a:r>
            <a:endParaRPr lang="en-GB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210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zef\workspace\3DRepo\images\A63-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5139329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5743121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New Metadata DB Node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zef\workspace\3DRepo\images\A63-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39329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New Project Info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zef\workspace\3DRepo\web3d2015\supplemental\Paper Screenshots\ball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1807" y="-65033"/>
            <a:ext cx="12307614" cy="69230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zef\workspace\3DRepo\web3d2015\supplemental\Paper Screenshots\ball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581807" y="-65033"/>
            <a:ext cx="12307614" cy="692303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8731" y="2613392"/>
            <a:ext cx="8166538" cy="163121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0" b="1" dirty="0" smtClean="0">
                <a:solidFill>
                  <a:schemeClr val="bg1"/>
                </a:solidFill>
                <a:latin typeface="Calibri" pitchFamily="34" charset="0"/>
              </a:rPr>
              <a:t>10k spheres</a:t>
            </a:r>
            <a:endParaRPr lang="en-GB" sz="10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9187" y="804637"/>
            <a:ext cx="8570964" cy="5248726"/>
            <a:chOff x="249187" y="975947"/>
            <a:chExt cx="8570964" cy="5248726"/>
          </a:xfrm>
        </p:grpSpPr>
        <p:sp>
          <p:nvSpPr>
            <p:cNvPr id="4" name="TextBox 3"/>
            <p:cNvSpPr txBox="1"/>
            <p:nvPr/>
          </p:nvSpPr>
          <p:spPr>
            <a:xfrm>
              <a:off x="249189" y="975947"/>
              <a:ext cx="8570962" cy="332398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.directive('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mySwitch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', function() {</a:t>
              </a:r>
            </a:p>
            <a:p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function link(scope, element, 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attrs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) {</a:t>
              </a:r>
            </a:p>
            <a:p>
              <a:r>
                <a:rPr lang="en-GB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scope.$watch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('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onLights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[' + attrs.id + ']', function(value) {		</a:t>
              </a:r>
              <a:r>
                <a:rPr lang="en-GB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endParaRPr lang="en-GB" sz="1400" dirty="0" smtClean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GB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	if (value)									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element.attr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('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diffusecolor','red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');</a:t>
              </a:r>
            </a:p>
            <a:p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		else								</a:t>
              </a:r>
              <a:r>
                <a:rPr lang="en-GB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element.attr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('</a:t>
              </a:r>
              <a:r>
                <a:rPr lang="en-GB" sz="1400" dirty="0" err="1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diffusecolor','white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');	</a:t>
              </a:r>
            </a:p>
            <a:p>
              <a:r>
                <a:rPr lang="en-GB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}, true);			</a:t>
              </a:r>
            </a:p>
            <a:p>
              <a:r>
                <a:rPr lang="en-GB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}</a:t>
              </a:r>
            </a:p>
            <a:p>
              <a:endParaRPr lang="en-GB" sz="14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return {</a:t>
              </a:r>
              <a:endParaRPr lang="en-GB" sz="14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		link: link			</a:t>
              </a:r>
            </a:p>
            <a:p>
              <a:r>
                <a:rPr lang="en-GB" sz="14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	</a:t>
              </a:r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};		</a:t>
              </a:r>
            </a:p>
            <a:p>
              <a:r>
                <a:rPr lang="en-GB" sz="1400" dirty="0" smtClean="0">
                  <a:latin typeface="Courier New" panose="02070309020205020404" pitchFamily="49" charset="0"/>
                  <a:cs typeface="Courier New" panose="02070309020205020404" pitchFamily="49" charset="0"/>
                </a:rPr>
                <a:t>})</a:t>
              </a:r>
              <a:endParaRPr lang="en-GB" sz="14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9187" y="4624235"/>
              <a:ext cx="8570963" cy="160043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&lt;shape&gt;</a:t>
              </a:r>
            </a:p>
            <a:p>
              <a:pPr lvl="3"/>
              <a:r>
                <a:rPr lang="en-GB" dirty="0" smtClean="0"/>
                <a:t>	&lt;</a:t>
              </a:r>
              <a:r>
                <a:rPr lang="en-GB" dirty="0" smtClean="0"/>
                <a:t>appearance&gt;</a:t>
              </a:r>
            </a:p>
            <a:p>
              <a:pPr lvl="3"/>
              <a:r>
                <a:rPr lang="en-GB" dirty="0" smtClean="0"/>
                <a:t>	</a:t>
              </a:r>
              <a:r>
                <a:rPr lang="en-GB" dirty="0" smtClean="0"/>
                <a:t>	&lt;</a:t>
              </a:r>
              <a:r>
                <a:rPr lang="en-GB" dirty="0" smtClean="0"/>
                <a:t>material id="4" </a:t>
              </a:r>
              <a:r>
                <a:rPr lang="en-GB" dirty="0" err="1" smtClean="0"/>
                <a:t>diffuseColor</a:t>
              </a:r>
              <a:r>
                <a:rPr lang="en-GB" dirty="0" smtClean="0"/>
                <a:t>="white" my-switch&gt;</a:t>
              </a:r>
            </a:p>
            <a:p>
              <a:pPr lvl="3"/>
              <a:r>
                <a:rPr lang="en-GB" dirty="0" smtClean="0"/>
                <a:t>	</a:t>
              </a:r>
              <a:r>
                <a:rPr lang="en-GB" dirty="0" smtClean="0"/>
                <a:t>	&lt;/material&gt;</a:t>
              </a:r>
            </a:p>
            <a:p>
              <a:pPr lvl="3"/>
              <a:r>
                <a:rPr lang="en-GB" dirty="0" smtClean="0"/>
                <a:t>	&lt;/</a:t>
              </a:r>
              <a:r>
                <a:rPr lang="en-GB" dirty="0" smtClean="0"/>
                <a:t>appearance&gt;</a:t>
              </a:r>
            </a:p>
            <a:p>
              <a:pPr lvl="1"/>
              <a:r>
                <a:rPr lang="en-GB" dirty="0" smtClean="0"/>
                <a:t>	&lt;sphere radius="0.4"&gt;&lt;/sphere&gt;</a:t>
              </a:r>
            </a:p>
            <a:p>
              <a:r>
                <a:rPr lang="en-GB" dirty="0" smtClean="0"/>
                <a:t>&lt;/shape&gt;</a:t>
              </a:r>
              <a:endParaRPr lang="en-GB" dirty="0"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Jozef\workspace\3DRepo\web3d2015\presentation\switching_node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0594" y="995363"/>
            <a:ext cx="7262812" cy="4867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Jozef\workspace\3DRepo\web3d2015\presentation\grid_siz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213" y="989013"/>
            <a:ext cx="7267575" cy="4879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zef\workspace\3DRepo\web3d2015\presentation\compile_tim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6619" y="955675"/>
            <a:ext cx="7370762" cy="4946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Jozef\workspace\3DRepo\web3d2015\supplemental\Paper Screenshots\offi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14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 descr="C:\Users\Jozef\workspace\3DRepo\web3d2015\supplemental\Paper Screenshots\office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14913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30706"/>
            <a:ext cx="9144000" cy="322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2" descr="C:\Users\Jozef\workspace\3DRepo\images\OST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422" cy="5143500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London Olympic Stadium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Rest API (XML3DRepo </a:t>
            </a:r>
            <a:r>
              <a:rPr lang="en-GB" dirty="0" err="1" smtClean="0"/>
              <a:t>vs</a:t>
            </a:r>
            <a:r>
              <a:rPr lang="en-GB" dirty="0" smtClean="0"/>
              <a:t> 3drepo.io)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000" b="1" dirty="0" smtClean="0"/>
              <a:t>XML3DRepo</a:t>
            </a:r>
          </a:p>
          <a:p>
            <a:r>
              <a:rPr lang="en-GB" sz="2000" dirty="0" smtClean="0">
                <a:latin typeface="Monospac821 BT" pitchFamily="49" charset="0"/>
              </a:rPr>
              <a:t>/:id/:type</a:t>
            </a:r>
          </a:p>
          <a:p>
            <a:r>
              <a:rPr lang="en-GB" sz="2000" dirty="0" smtClean="0">
                <a:latin typeface="Monospac821 BT" pitchFamily="49" charset="0"/>
              </a:rPr>
              <a:t>/:type/:id</a:t>
            </a:r>
          </a:p>
          <a:p>
            <a:endParaRPr lang="en-GB" sz="2000" dirty="0" smtClean="0"/>
          </a:p>
          <a:p>
            <a:r>
              <a:rPr lang="en-GB" sz="2000" b="1" dirty="0" smtClean="0"/>
              <a:t>3drepo.io</a:t>
            </a:r>
          </a:p>
          <a:p>
            <a:r>
              <a:rPr lang="en-GB" sz="2000" dirty="0" smtClean="0">
                <a:latin typeface="Monospac821 BT" pitchFamily="49" charset="0"/>
              </a:rPr>
              <a:t>/</a:t>
            </a:r>
            <a:r>
              <a:rPr lang="en-GB" sz="2000" b="1" dirty="0" smtClean="0">
                <a:latin typeface="Monospac821 BT" pitchFamily="49" charset="0"/>
              </a:rPr>
              <a:t>login </a:t>
            </a:r>
            <a:r>
              <a:rPr lang="en-GB" sz="2000" dirty="0" smtClean="0"/>
              <a:t>[POST] </a:t>
            </a:r>
          </a:p>
          <a:p>
            <a:r>
              <a:rPr lang="en-GB" sz="2000" dirty="0" smtClean="0">
                <a:latin typeface="Monospac821 BT" pitchFamily="49" charset="0"/>
              </a:rPr>
              <a:t>/</a:t>
            </a:r>
            <a:r>
              <a:rPr lang="en-GB" sz="2000" b="1" dirty="0" smtClean="0">
                <a:latin typeface="Monospac821 BT" pitchFamily="49" charset="0"/>
              </a:rPr>
              <a:t>login</a:t>
            </a:r>
            <a:r>
              <a:rPr lang="en-GB" sz="2000" dirty="0" smtClean="0">
                <a:latin typeface="Monospac821 BT" pitchFamily="49" charset="0"/>
              </a:rPr>
              <a:t> </a:t>
            </a:r>
            <a:r>
              <a:rPr lang="en-GB" sz="2000" dirty="0" smtClean="0"/>
              <a:t>[GET] Returns OK (200) if logged in, Unauthorized (401) otherwise</a:t>
            </a:r>
          </a:p>
          <a:p>
            <a:r>
              <a:rPr lang="en-GB" sz="2000" dirty="0" smtClean="0">
                <a:latin typeface="Monospac821 BT" pitchFamily="49" charset="0"/>
              </a:rPr>
              <a:t>/:account/:project </a:t>
            </a:r>
            <a:r>
              <a:rPr lang="en-GB" sz="2000" dirty="0" smtClean="0"/>
              <a:t>[GET] Returns the whole project page</a:t>
            </a:r>
          </a:p>
          <a:p>
            <a:r>
              <a:rPr lang="en-GB" sz="2000" dirty="0" smtClean="0">
                <a:latin typeface="Monospac821 BT" pitchFamily="49" charset="0"/>
              </a:rPr>
              <a:t>/:account/:project/:</a:t>
            </a:r>
            <a:r>
              <a:rPr lang="en-GB" sz="2000" dirty="0" err="1" smtClean="0">
                <a:latin typeface="Monospac821 BT" pitchFamily="49" charset="0"/>
              </a:rPr>
              <a:t>uid.:ext</a:t>
            </a:r>
            <a:r>
              <a:rPr lang="en-GB" sz="2000" dirty="0" smtClean="0">
                <a:latin typeface="Monospac821 BT" pitchFamily="49" charset="0"/>
              </a:rPr>
              <a:t> </a:t>
            </a:r>
            <a:r>
              <a:rPr lang="en-GB" sz="2000" dirty="0" smtClean="0"/>
              <a:t>[GET] Returns a specific asset</a:t>
            </a:r>
          </a:p>
          <a:p>
            <a:r>
              <a:rPr lang="en-GB" sz="2000" dirty="0" smtClean="0"/>
              <a:t>with a Unique ID </a:t>
            </a:r>
            <a:r>
              <a:rPr lang="en-GB" sz="2000" dirty="0" err="1" smtClean="0"/>
              <a:t>uid</a:t>
            </a:r>
            <a:r>
              <a:rPr lang="en-GB" sz="2000" dirty="0" smtClean="0"/>
              <a:t> where ext specifies the file format</a:t>
            </a:r>
          </a:p>
          <a:p>
            <a:r>
              <a:rPr lang="en-GB" sz="2000" dirty="0" smtClean="0">
                <a:latin typeface="Monospac821 BT" pitchFamily="49" charset="0"/>
              </a:rPr>
              <a:t>/:account/:project/</a:t>
            </a:r>
            <a:r>
              <a:rPr lang="en-GB" sz="2000" b="1" dirty="0" smtClean="0">
                <a:latin typeface="Monospac821 BT" pitchFamily="49" charset="0"/>
              </a:rPr>
              <a:t>revision</a:t>
            </a:r>
            <a:r>
              <a:rPr lang="en-GB" sz="2000" dirty="0" smtClean="0">
                <a:latin typeface="Monospac821 BT" pitchFamily="49" charset="0"/>
              </a:rPr>
              <a:t>/:branch/:rid </a:t>
            </a:r>
            <a:r>
              <a:rPr lang="en-GB" sz="2000" dirty="0" smtClean="0"/>
              <a:t>[GET]</a:t>
            </a:r>
          </a:p>
          <a:p>
            <a:r>
              <a:rPr lang="en-GB" sz="2000" dirty="0" smtClean="0">
                <a:latin typeface="Monospac821 BT" pitchFamily="49" charset="0"/>
              </a:rPr>
              <a:t>/:account/:project/</a:t>
            </a:r>
            <a:r>
              <a:rPr lang="en-GB" sz="2000" b="1" dirty="0" smtClean="0">
                <a:latin typeface="Monospac821 BT" pitchFamily="49" charset="0"/>
              </a:rPr>
              <a:t>revision</a:t>
            </a:r>
            <a:r>
              <a:rPr lang="en-GB" sz="2000" dirty="0" smtClean="0">
                <a:latin typeface="Monospac821 BT" pitchFamily="49" charset="0"/>
              </a:rPr>
              <a:t>/:branch/:rid/:</a:t>
            </a:r>
            <a:r>
              <a:rPr lang="en-GB" sz="2000" dirty="0" err="1" smtClean="0">
                <a:latin typeface="Monospac821 BT" pitchFamily="49" charset="0"/>
              </a:rPr>
              <a:t>sid</a:t>
            </a:r>
            <a:r>
              <a:rPr lang="en-GB" sz="2000" dirty="0" smtClean="0"/>
              <a:t> [GET]</a:t>
            </a:r>
            <a:endParaRPr lang="en-GB" sz="20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2290" name="Picture 2" descr="C:\Users\Jozef\workspace\3DRepo\images\OST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25" y="0"/>
            <a:ext cx="9144409" cy="5139559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Scene Graph Optimization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zef\workspace\3DRepo\web3d2015\supplemental\Paper Screenshots\ov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1"/>
            <a:ext cx="9144000" cy="5019675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Scene Federation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4338" name="Picture 2" descr="C:\Users\Jozef\workspace\3DRepo\web3d2015\supplemental\Paper Screenshots\waypoint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5" name="Up Arrow Callout 4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 smtClean="0">
                <a:latin typeface="Calibri" pitchFamily="34" charset="0"/>
              </a:rPr>
              <a:t>Wayfinding</a:t>
            </a:r>
            <a:r>
              <a:rPr lang="en-GB" sz="2000" b="1" dirty="0" smtClean="0">
                <a:latin typeface="Calibri" pitchFamily="34" charset="0"/>
              </a:rPr>
              <a:t> User Study</a:t>
            </a:r>
            <a:endParaRPr lang="en-GB" sz="2000" b="1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291050"/>
            <a:ext cx="9254359" cy="52767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dirty="0" smtClean="0"/>
              <a:t> </a:t>
            </a:r>
            <a:r>
              <a:rPr lang="en-GB" dirty="0" err="1" smtClean="0"/>
              <a:t>AngularJS</a:t>
            </a:r>
            <a:r>
              <a:rPr lang="en-GB" dirty="0" smtClean="0"/>
              <a:t> + X3DOM + 3D Repo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Database schema improvements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Novel simplified REST API</a:t>
            </a:r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Experiments show that:</a:t>
            </a:r>
          </a:p>
          <a:p>
            <a:r>
              <a:rPr lang="en-GB" dirty="0" smtClean="0"/>
              <a:t>	</a:t>
            </a:r>
            <a:r>
              <a:rPr lang="en-GB" dirty="0" err="1" smtClean="0"/>
              <a:t>AngularJS</a:t>
            </a:r>
            <a:r>
              <a:rPr lang="en-GB" dirty="0" smtClean="0"/>
              <a:t> becomes impractical for complex scenes</a:t>
            </a:r>
          </a:p>
          <a:p>
            <a:r>
              <a:rPr lang="en-GB" dirty="0" smtClean="0"/>
              <a:t>	Suffers from fixed overhead on scene manipulation</a:t>
            </a:r>
          </a:p>
          <a:p>
            <a:r>
              <a:rPr lang="en-GB" dirty="0" smtClean="0"/>
              <a:t>	Once compiled, outperforms </a:t>
            </a:r>
            <a:r>
              <a:rPr lang="en-GB" dirty="0" err="1" smtClean="0"/>
              <a:t>jQuery</a:t>
            </a:r>
            <a:endParaRPr lang="en-GB" dirty="0" smtClean="0"/>
          </a:p>
          <a:p>
            <a:pPr>
              <a:buFont typeface="Arial" pitchFamily="34" charset="0"/>
              <a:buChar char="•"/>
            </a:pPr>
            <a:r>
              <a:rPr lang="en-GB" dirty="0" smtClean="0"/>
              <a:t> SRC provides a balance of requests/file size</a:t>
            </a:r>
          </a:p>
          <a:p>
            <a:r>
              <a:rPr lang="en-GB" dirty="0" smtClean="0"/>
              <a:t>	</a:t>
            </a:r>
            <a:endParaRPr lang="en-GB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://www.lambethbusinessawards.com/wp-content/uploads/2013/11/Canary_Wharf_Group_RGB-logo-BLK-tex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75570" y="3183724"/>
            <a:ext cx="1418376" cy="719915"/>
          </a:xfrm>
          <a:prstGeom prst="rect">
            <a:avLst/>
          </a:prstGeom>
          <a:noFill/>
        </p:spPr>
      </p:pic>
      <p:pic>
        <p:nvPicPr>
          <p:cNvPr id="15362" name="Picture 2" descr="C:\Users\Jozef\Dropbox\Business\Companies\Canary Wharf Group\Cognicity\android-table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732282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645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zef\Dropbox\Business\Companies\Canary Wharf Group\Cognicity\video_shootin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"/>
            <a:ext cx="9144000" cy="6880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Jozef\AppData\Local\Microsoft\Windows Live Mail\WLMDSS.tmp\WLM9880.tmp\Screenshot from 2015-04-07 20_30_2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1"/>
          </a:xfrm>
          <a:prstGeom prst="rect">
            <a:avLst/>
          </a:prstGeom>
          <a:noFill/>
        </p:spPr>
      </p:pic>
      <p:sp>
        <p:nvSpPr>
          <p:cNvPr id="3" name="Up Arrow Callout 2"/>
          <p:cNvSpPr/>
          <p:nvPr/>
        </p:nvSpPr>
        <p:spPr>
          <a:xfrm>
            <a:off x="2960915" y="5080000"/>
            <a:ext cx="3222171" cy="1465943"/>
          </a:xfrm>
          <a:prstGeom prst="upArrowCallout">
            <a:avLst>
              <a:gd name="adj1" fmla="val 0"/>
              <a:gd name="adj2" fmla="val 25000"/>
              <a:gd name="adj3" fmla="val 25000"/>
              <a:gd name="adj4" fmla="val 64977"/>
            </a:avLst>
          </a:prstGeom>
          <a:solidFill>
            <a:srgbClr val="0045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smtClean="0">
                <a:latin typeface="Calibri" pitchFamily="34" charset="0"/>
              </a:rPr>
              <a:t>3D Diff</a:t>
            </a:r>
            <a:endParaRPr lang="en-GB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892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798" y="6096000"/>
            <a:ext cx="66950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419" y="6232796"/>
            <a:ext cx="2721003" cy="47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46" y="6212025"/>
            <a:ext cx="1379254" cy="44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http://www.chess.uk.com/sites/default/files/user/Highway%20Agenc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1300" y="6233813"/>
            <a:ext cx="2152651" cy="5085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3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Shape 2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020" y="5479523"/>
            <a:ext cx="1076463" cy="5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453" y="5377345"/>
            <a:ext cx="1632412" cy="69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2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39079" y="5474980"/>
            <a:ext cx="953745" cy="60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2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31608" y="5393733"/>
            <a:ext cx="1530986" cy="79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s://assets.digital.cabinet-office.gov.uk/government/uploads/system/uploads/organisation/logo/1078/InnovateUK_LogoA_Interim_RGBx320govuk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686" y="5519512"/>
            <a:ext cx="1563560" cy="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5493" y="5393270"/>
            <a:ext cx="858713" cy="85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thefis.org/themes/thefis/images/FIS_Logo_Strapline_RGB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44149" y="6193194"/>
            <a:ext cx="811419" cy="531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1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0798" y="6096000"/>
            <a:ext cx="669502" cy="62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hape 1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6419" y="6232796"/>
            <a:ext cx="2721003" cy="472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hape 1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46" y="6212025"/>
            <a:ext cx="1379254" cy="440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7" descr="http://www.chess.uk.com/sites/default/files/user/Highway%20Agency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91300" y="6233813"/>
            <a:ext cx="2152651" cy="508564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9144000" cy="535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Shape 2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8020" y="5479523"/>
            <a:ext cx="1076463" cy="50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Shape 26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7453" y="5377345"/>
            <a:ext cx="1632412" cy="699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26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39079" y="5474980"/>
            <a:ext cx="953745" cy="604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Shape 26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331608" y="5393733"/>
            <a:ext cx="1530986" cy="79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https://assets.digital.cabinet-office.gov.uk/government/uploads/system/uploads/organisation/logo/1078/InnovateUK_LogoA_Interim_RGBx320govuk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1686" y="5519512"/>
            <a:ext cx="1563560" cy="47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895493" y="5393270"/>
            <a:ext cx="858713" cy="85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http://thefis.org/themes/thefis/images/FIS_Logo_Strapline_RGB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644149" y="6193194"/>
            <a:ext cx="811419" cy="531456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88731" y="4761184"/>
            <a:ext cx="8166538" cy="1631216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0" b="1" dirty="0" smtClean="0">
                <a:solidFill>
                  <a:schemeClr val="bg1"/>
                </a:solidFill>
                <a:latin typeface="Calibri" pitchFamily="34" charset="0"/>
              </a:rPr>
              <a:t>We’re </a:t>
            </a:r>
            <a:r>
              <a:rPr lang="en-GB" sz="10000" b="1" dirty="0" smtClean="0">
                <a:solidFill>
                  <a:schemeClr val="bg1"/>
                </a:solidFill>
                <a:latin typeface="Calibri" pitchFamily="34" charset="0"/>
              </a:rPr>
              <a:t>hiring</a:t>
            </a:r>
            <a:r>
              <a:rPr lang="en-GB" sz="10000" b="1" dirty="0" smtClean="0">
                <a:solidFill>
                  <a:schemeClr val="bg1"/>
                </a:solidFill>
                <a:latin typeface="Calibri" pitchFamily="34" charset="0"/>
              </a:rPr>
              <a:t>!</a:t>
            </a:r>
            <a:endParaRPr lang="en-GB" sz="10000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96"/>
          <p:cNvSpPr txBox="1">
            <a:spLocks noGrp="1"/>
          </p:cNvSpPr>
          <p:nvPr>
            <p:ph type="body" idx="1"/>
          </p:nvPr>
        </p:nvSpPr>
        <p:spPr>
          <a:xfrm>
            <a:off x="457200" y="2548350"/>
            <a:ext cx="8229600" cy="435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GB" sz="4800" dirty="0" smtClean="0"/>
              <a:t>http://github.com/3drepo</a:t>
            </a:r>
            <a:endParaRPr lang="en-GB" sz="2200" dirty="0"/>
          </a:p>
        </p:txBody>
      </p:sp>
      <p:pic>
        <p:nvPicPr>
          <p:cNvPr id="1026" name="Picture 2" descr="https://s-media-cache-ak0.pinimg.com/236x/11/8e/6f/118e6f39fac9344d6589c84d5ee9e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8050" y="1858962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849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7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40476" y="5376507"/>
            <a:ext cx="786304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>
              <a:lnSpc>
                <a:spcPct val="150000"/>
              </a:lnSpc>
              <a:buSzPct val="61111"/>
            </a:pP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3D Repo Ltd, c/o EIT Digital, 56 Wood Lane, London W12 7SB, UK</a:t>
            </a:r>
            <a:b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</a:b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W: </a:t>
            </a: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  <a:hlinkClick r:id="rId4"/>
              </a:rPr>
              <a:t>http://3drepo.org</a:t>
            </a: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   |   E: </a:t>
            </a: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  <a:hlinkClick r:id="rId5"/>
              </a:rPr>
              <a:t>sales@3drepo.org</a:t>
            </a: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   |   T: +44 (0) 79 8913 2804</a:t>
            </a:r>
          </a:p>
          <a:p>
            <a:pPr lvl="1" algn="ctr">
              <a:lnSpc>
                <a:spcPct val="150000"/>
              </a:lnSpc>
              <a:buSzPct val="61111"/>
            </a:pP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Registered in England &amp; Wales No: 09014101   |    VAT </a:t>
            </a:r>
            <a:r>
              <a:rPr lang="en-GB" sz="1800" dirty="0" err="1" smtClean="0">
                <a:solidFill>
                  <a:schemeClr val="tx1"/>
                </a:solidFill>
                <a:latin typeface="Calibri" pitchFamily="34" charset="0"/>
              </a:rPr>
              <a:t>Reg</a:t>
            </a:r>
            <a:r>
              <a:rPr lang="en-GB" sz="1800" dirty="0" smtClean="0">
                <a:solidFill>
                  <a:schemeClr val="tx1"/>
                </a:solidFill>
                <a:latin typeface="Calibri" pitchFamily="34" charset="0"/>
              </a:rPr>
              <a:t>: GB 206 9090 15</a:t>
            </a:r>
            <a:endParaRPr lang="en-GB" sz="18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211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/>
        </p:nvSpPr>
        <p:spPr>
          <a:xfrm>
            <a:off x="9465475" y="3774275"/>
            <a:ext cx="3657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" name="Shape 34"/>
          <p:cNvSpPr txBox="1"/>
          <p:nvPr/>
        </p:nvSpPr>
        <p:spPr>
          <a:xfrm>
            <a:off x="4340700" y="1504462"/>
            <a:ext cx="4346099" cy="1052400"/>
          </a:xfrm>
          <a:prstGeom prst="rect">
            <a:avLst/>
          </a:prstGeom>
          <a:solidFill>
            <a:srgbClr val="0045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multi-award winning open source 3D version control software</a:t>
            </a:r>
          </a:p>
        </p:txBody>
      </p:sp>
      <p:sp>
        <p:nvSpPr>
          <p:cNvPr id="35" name="Shape 35"/>
          <p:cNvSpPr txBox="1"/>
          <p:nvPr/>
        </p:nvSpPr>
        <p:spPr>
          <a:xfrm>
            <a:off x="4340700" y="2802512"/>
            <a:ext cx="4346099" cy="975900"/>
          </a:xfrm>
          <a:prstGeom prst="rect">
            <a:avLst/>
          </a:prstGeom>
          <a:solidFill>
            <a:srgbClr val="00459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Enables coordinated management of large scale 3D data over the Internet</a:t>
            </a:r>
          </a:p>
        </p:txBody>
      </p:sp>
      <p:sp>
        <p:nvSpPr>
          <p:cNvPr id="36" name="Shape 36"/>
          <p:cNvSpPr txBox="1"/>
          <p:nvPr/>
        </p:nvSpPr>
        <p:spPr>
          <a:xfrm>
            <a:off x="4340700" y="5223662"/>
            <a:ext cx="4346099" cy="97590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Facilitates cost savings &amp; time efficiencies across a wide range of user applications</a:t>
            </a:r>
          </a:p>
        </p:txBody>
      </p:sp>
      <p:sp>
        <p:nvSpPr>
          <p:cNvPr id="37" name="Shape 37"/>
          <p:cNvSpPr txBox="1"/>
          <p:nvPr/>
        </p:nvSpPr>
        <p:spPr>
          <a:xfrm>
            <a:off x="4340700" y="4013087"/>
            <a:ext cx="4346099" cy="975900"/>
          </a:xfrm>
          <a:prstGeom prst="rect">
            <a:avLst/>
          </a:prstGeom>
          <a:solidFill>
            <a:srgbClr val="004594"/>
          </a:solidFill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GB" sz="1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One of very few cloud-based </a:t>
            </a:r>
            <a:r>
              <a:rPr lang="en-GB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solution </a:t>
            </a:r>
            <a:r>
              <a:rPr lang="en-GB" sz="1800" dirty="0" smtClea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on </a:t>
            </a:r>
            <a:r>
              <a:rPr lang="en-GB" sz="1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the scale required by the industry</a:t>
            </a:r>
          </a:p>
        </p:txBody>
      </p:sp>
      <p:pic>
        <p:nvPicPr>
          <p:cNvPr id="38" name="Shape 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32" y="1504475"/>
            <a:ext cx="3817218" cy="46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3350"/>
            <a:ext cx="8229600" cy="10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94"/>
              </a:buClr>
              <a:buSzPct val="100000"/>
              <a:buFont typeface="Calibri"/>
              <a:buNone/>
              <a:defRPr sz="3200" b="0" i="0" u="none" strike="noStrike" cap="none" baseline="0">
                <a:solidFill>
                  <a:srgbClr val="0045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r>
              <a:rPr lang="en-GB" dirty="0"/>
              <a:t>3D Repo is an open source collaborative 3D repository for the construction industry</a:t>
            </a:r>
          </a:p>
        </p:txBody>
      </p:sp>
    </p:spTree>
    <p:extLst>
      <p:ext uri="{BB962C8B-B14F-4D97-AF65-F5344CB8AC3E}">
        <p14:creationId xmlns:p14="http://schemas.microsoft.com/office/powerpoint/2010/main" xmlns="" val="59640386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AutoShape 3"/>
          <p:cNvSpPr>
            <a:spLocks noChangeAspect="1" noChangeArrowheads="1" noTextEdit="1"/>
          </p:cNvSpPr>
          <p:nvPr/>
        </p:nvSpPr>
        <p:spPr bwMode="auto">
          <a:xfrm>
            <a:off x="1115703" y="-21262"/>
            <a:ext cx="6912594" cy="690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86" name="Freeform 5"/>
          <p:cNvSpPr>
            <a:spLocks/>
          </p:cNvSpPr>
          <p:nvPr/>
        </p:nvSpPr>
        <p:spPr bwMode="auto">
          <a:xfrm>
            <a:off x="1396311" y="256328"/>
            <a:ext cx="2371584" cy="2371583"/>
          </a:xfrm>
          <a:custGeom>
            <a:avLst/>
            <a:gdLst/>
            <a:ahLst/>
            <a:cxnLst>
              <a:cxn ang="0">
                <a:pos x="2524" y="0"/>
              </a:cxn>
              <a:cxn ang="0">
                <a:pos x="0" y="2525"/>
              </a:cxn>
              <a:cxn ang="0">
                <a:pos x="1719" y="3237"/>
              </a:cxn>
              <a:cxn ang="0">
                <a:pos x="3237" y="1719"/>
              </a:cxn>
              <a:cxn ang="0">
                <a:pos x="2669" y="350"/>
              </a:cxn>
              <a:cxn ang="0">
                <a:pos x="2524" y="0"/>
              </a:cxn>
            </a:cxnLst>
            <a:rect l="0" t="0" r="r" b="b"/>
            <a:pathLst>
              <a:path w="3237" h="3237">
                <a:moveTo>
                  <a:pt x="2524" y="0"/>
                </a:moveTo>
                <a:cubicBezTo>
                  <a:pt x="1336" y="495"/>
                  <a:pt x="459" y="1423"/>
                  <a:pt x="0" y="2525"/>
                </a:cubicBezTo>
                <a:lnTo>
                  <a:pt x="1719" y="3237"/>
                </a:lnTo>
                <a:cubicBezTo>
                  <a:pt x="1996" y="2575"/>
                  <a:pt x="2523" y="2017"/>
                  <a:pt x="3237" y="1719"/>
                </a:cubicBezTo>
                <a:lnTo>
                  <a:pt x="2669" y="350"/>
                </a:lnTo>
                <a:lnTo>
                  <a:pt x="2524" y="0"/>
                </a:lnTo>
                <a:close/>
              </a:path>
            </a:pathLst>
          </a:custGeom>
          <a:solidFill>
            <a:srgbClr val="FF66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87" name="Freeform 6"/>
          <p:cNvSpPr>
            <a:spLocks noEditPoints="1"/>
          </p:cNvSpPr>
          <p:nvPr/>
        </p:nvSpPr>
        <p:spPr bwMode="auto">
          <a:xfrm>
            <a:off x="1378207" y="238224"/>
            <a:ext cx="1973302" cy="2389687"/>
          </a:xfrm>
          <a:custGeom>
            <a:avLst/>
            <a:gdLst/>
            <a:ahLst/>
            <a:cxnLst>
              <a:cxn ang="0">
                <a:pos x="1" y="2559"/>
              </a:cxn>
              <a:cxn ang="0">
                <a:pos x="0" y="2560"/>
              </a:cxn>
              <a:cxn ang="0">
                <a:pos x="1" y="2559"/>
              </a:cxn>
              <a:cxn ang="0">
                <a:pos x="2542" y="7"/>
              </a:cxn>
              <a:cxn ang="0">
                <a:pos x="7" y="2543"/>
              </a:cxn>
              <a:cxn ang="0">
                <a:pos x="1744" y="3262"/>
              </a:cxn>
              <a:cxn ang="0">
                <a:pos x="1744" y="3262"/>
              </a:cxn>
              <a:cxn ang="0">
                <a:pos x="25" y="2550"/>
              </a:cxn>
              <a:cxn ang="0">
                <a:pos x="2549" y="25"/>
              </a:cxn>
              <a:cxn ang="0">
                <a:pos x="2694" y="375"/>
              </a:cxn>
              <a:cxn ang="0">
                <a:pos x="2542" y="7"/>
              </a:cxn>
              <a:cxn ang="0">
                <a:pos x="2560" y="0"/>
              </a:cxn>
              <a:cxn ang="0">
                <a:pos x="2551" y="4"/>
              </a:cxn>
              <a:cxn ang="0">
                <a:pos x="2560" y="0"/>
              </a:cxn>
              <a:cxn ang="0">
                <a:pos x="2560" y="0"/>
              </a:cxn>
            </a:cxnLst>
            <a:rect l="0" t="0" r="r" b="b"/>
            <a:pathLst>
              <a:path w="2694" h="3262">
                <a:moveTo>
                  <a:pt x="1" y="2559"/>
                </a:moveTo>
                <a:lnTo>
                  <a:pt x="0" y="2560"/>
                </a:lnTo>
                <a:cubicBezTo>
                  <a:pt x="0" y="2560"/>
                  <a:pt x="0" y="2559"/>
                  <a:pt x="1" y="2559"/>
                </a:cubicBezTo>
                <a:moveTo>
                  <a:pt x="2542" y="7"/>
                </a:moveTo>
                <a:cubicBezTo>
                  <a:pt x="1349" y="505"/>
                  <a:pt x="468" y="1436"/>
                  <a:pt x="7" y="2543"/>
                </a:cubicBezTo>
                <a:lnTo>
                  <a:pt x="1744" y="3262"/>
                </a:lnTo>
                <a:lnTo>
                  <a:pt x="1744" y="3262"/>
                </a:lnTo>
                <a:lnTo>
                  <a:pt x="25" y="2550"/>
                </a:lnTo>
                <a:cubicBezTo>
                  <a:pt x="484" y="1448"/>
                  <a:pt x="1361" y="520"/>
                  <a:pt x="2549" y="25"/>
                </a:cubicBezTo>
                <a:lnTo>
                  <a:pt x="2694" y="375"/>
                </a:lnTo>
                <a:lnTo>
                  <a:pt x="2542" y="7"/>
                </a:lnTo>
                <a:moveTo>
                  <a:pt x="2560" y="0"/>
                </a:moveTo>
                <a:lnTo>
                  <a:pt x="2551" y="4"/>
                </a:lnTo>
                <a:cubicBezTo>
                  <a:pt x="2554" y="3"/>
                  <a:pt x="2557" y="1"/>
                  <a:pt x="2560" y="0"/>
                </a:cubicBezTo>
                <a:lnTo>
                  <a:pt x="256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88" name="Freeform 7"/>
          <p:cNvSpPr>
            <a:spLocks/>
          </p:cNvSpPr>
          <p:nvPr/>
        </p:nvSpPr>
        <p:spPr bwMode="auto">
          <a:xfrm>
            <a:off x="5370071" y="256328"/>
            <a:ext cx="2371584" cy="2371583"/>
          </a:xfrm>
          <a:custGeom>
            <a:avLst/>
            <a:gdLst/>
            <a:ahLst/>
            <a:cxnLst>
              <a:cxn ang="0">
                <a:pos x="712" y="0"/>
              </a:cxn>
              <a:cxn ang="0">
                <a:pos x="356" y="860"/>
              </a:cxn>
              <a:cxn ang="0">
                <a:pos x="0" y="1720"/>
              </a:cxn>
              <a:cxn ang="0">
                <a:pos x="1518" y="3237"/>
              </a:cxn>
              <a:cxn ang="0">
                <a:pos x="3237" y="2525"/>
              </a:cxn>
              <a:cxn ang="0">
                <a:pos x="712" y="0"/>
              </a:cxn>
            </a:cxnLst>
            <a:rect l="0" t="0" r="r" b="b"/>
            <a:pathLst>
              <a:path w="3237" h="3237">
                <a:moveTo>
                  <a:pt x="712" y="0"/>
                </a:moveTo>
                <a:lnTo>
                  <a:pt x="356" y="860"/>
                </a:lnTo>
                <a:lnTo>
                  <a:pt x="0" y="1720"/>
                </a:lnTo>
                <a:cubicBezTo>
                  <a:pt x="662" y="1996"/>
                  <a:pt x="1219" y="2523"/>
                  <a:pt x="1518" y="3237"/>
                </a:cubicBezTo>
                <a:lnTo>
                  <a:pt x="3237" y="2525"/>
                </a:lnTo>
                <a:cubicBezTo>
                  <a:pt x="2742" y="1336"/>
                  <a:pt x="1814" y="459"/>
                  <a:pt x="712" y="0"/>
                </a:cubicBezTo>
              </a:path>
            </a:pathLst>
          </a:custGeom>
          <a:solidFill>
            <a:srgbClr val="00459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89" name="Freeform 8"/>
          <p:cNvSpPr>
            <a:spLocks noEditPoints="1"/>
          </p:cNvSpPr>
          <p:nvPr/>
        </p:nvSpPr>
        <p:spPr bwMode="auto">
          <a:xfrm>
            <a:off x="5370071" y="238224"/>
            <a:ext cx="2392706" cy="2389687"/>
          </a:xfrm>
          <a:custGeom>
            <a:avLst/>
            <a:gdLst/>
            <a:ahLst/>
            <a:cxnLst>
              <a:cxn ang="0">
                <a:pos x="3258" y="2551"/>
              </a:cxn>
              <a:cxn ang="0">
                <a:pos x="3262" y="2560"/>
              </a:cxn>
              <a:cxn ang="0">
                <a:pos x="3258" y="2551"/>
              </a:cxn>
              <a:cxn ang="0">
                <a:pos x="3256" y="2546"/>
              </a:cxn>
              <a:cxn ang="0">
                <a:pos x="3258" y="2551"/>
              </a:cxn>
              <a:cxn ang="0">
                <a:pos x="3256" y="2546"/>
              </a:cxn>
              <a:cxn ang="0">
                <a:pos x="356" y="885"/>
              </a:cxn>
              <a:cxn ang="0">
                <a:pos x="0" y="1745"/>
              </a:cxn>
              <a:cxn ang="0">
                <a:pos x="0" y="1745"/>
              </a:cxn>
              <a:cxn ang="0">
                <a:pos x="356" y="885"/>
              </a:cxn>
              <a:cxn ang="0">
                <a:pos x="720" y="7"/>
              </a:cxn>
              <a:cxn ang="0">
                <a:pos x="712" y="25"/>
              </a:cxn>
              <a:cxn ang="0">
                <a:pos x="3237" y="2550"/>
              </a:cxn>
              <a:cxn ang="0">
                <a:pos x="1518" y="3262"/>
              </a:cxn>
              <a:cxn ang="0">
                <a:pos x="3246" y="2546"/>
              </a:cxn>
              <a:cxn ang="0">
                <a:pos x="3254" y="2542"/>
              </a:cxn>
              <a:cxn ang="0">
                <a:pos x="720" y="8"/>
              </a:cxn>
              <a:cxn ang="0">
                <a:pos x="702" y="0"/>
              </a:cxn>
              <a:cxn ang="0">
                <a:pos x="702" y="0"/>
              </a:cxn>
              <a:cxn ang="0">
                <a:pos x="711" y="4"/>
              </a:cxn>
              <a:cxn ang="0">
                <a:pos x="702" y="0"/>
              </a:cxn>
            </a:cxnLst>
            <a:rect l="0" t="0" r="r" b="b"/>
            <a:pathLst>
              <a:path w="3262" h="3262">
                <a:moveTo>
                  <a:pt x="3258" y="2551"/>
                </a:moveTo>
                <a:cubicBezTo>
                  <a:pt x="3259" y="2554"/>
                  <a:pt x="3261" y="2557"/>
                  <a:pt x="3262" y="2560"/>
                </a:cubicBezTo>
                <a:lnTo>
                  <a:pt x="3258" y="2551"/>
                </a:lnTo>
                <a:close/>
                <a:moveTo>
                  <a:pt x="3256" y="2546"/>
                </a:moveTo>
                <a:lnTo>
                  <a:pt x="3258" y="2551"/>
                </a:lnTo>
                <a:cubicBezTo>
                  <a:pt x="3257" y="2549"/>
                  <a:pt x="3257" y="2548"/>
                  <a:pt x="3256" y="2546"/>
                </a:cubicBezTo>
                <a:moveTo>
                  <a:pt x="356" y="885"/>
                </a:moveTo>
                <a:lnTo>
                  <a:pt x="0" y="1745"/>
                </a:lnTo>
                <a:lnTo>
                  <a:pt x="0" y="1745"/>
                </a:lnTo>
                <a:lnTo>
                  <a:pt x="356" y="885"/>
                </a:lnTo>
                <a:close/>
                <a:moveTo>
                  <a:pt x="720" y="7"/>
                </a:moveTo>
                <a:lnTo>
                  <a:pt x="712" y="25"/>
                </a:lnTo>
                <a:cubicBezTo>
                  <a:pt x="1814" y="484"/>
                  <a:pt x="2742" y="1361"/>
                  <a:pt x="3237" y="2550"/>
                </a:cubicBezTo>
                <a:lnTo>
                  <a:pt x="1518" y="3262"/>
                </a:lnTo>
                <a:lnTo>
                  <a:pt x="3246" y="2546"/>
                </a:lnTo>
                <a:lnTo>
                  <a:pt x="3254" y="2542"/>
                </a:lnTo>
                <a:cubicBezTo>
                  <a:pt x="2757" y="1349"/>
                  <a:pt x="1826" y="468"/>
                  <a:pt x="720" y="8"/>
                </a:cubicBezTo>
                <a:moveTo>
                  <a:pt x="702" y="0"/>
                </a:moveTo>
                <a:lnTo>
                  <a:pt x="702" y="0"/>
                </a:lnTo>
                <a:cubicBezTo>
                  <a:pt x="705" y="1"/>
                  <a:pt x="708" y="3"/>
                  <a:pt x="711" y="4"/>
                </a:cubicBezTo>
                <a:lnTo>
                  <a:pt x="702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0" name="Freeform 9"/>
          <p:cNvSpPr>
            <a:spLocks/>
          </p:cNvSpPr>
          <p:nvPr/>
        </p:nvSpPr>
        <p:spPr bwMode="auto">
          <a:xfrm>
            <a:off x="6486465" y="2117992"/>
            <a:ext cx="1520710" cy="2612966"/>
          </a:xfrm>
          <a:custGeom>
            <a:avLst/>
            <a:gdLst/>
            <a:ahLst/>
            <a:cxnLst>
              <a:cxn ang="0">
                <a:pos x="1719" y="0"/>
              </a:cxn>
              <a:cxn ang="0">
                <a:pos x="0" y="713"/>
              </a:cxn>
              <a:cxn ang="0">
                <a:pos x="212" y="1784"/>
              </a:cxn>
              <a:cxn ang="0">
                <a:pos x="0" y="2859"/>
              </a:cxn>
              <a:cxn ang="0">
                <a:pos x="1719" y="3571"/>
              </a:cxn>
              <a:cxn ang="0">
                <a:pos x="2074" y="1783"/>
              </a:cxn>
              <a:cxn ang="0">
                <a:pos x="1719" y="0"/>
              </a:cxn>
            </a:cxnLst>
            <a:rect l="0" t="0" r="r" b="b"/>
            <a:pathLst>
              <a:path w="2074" h="3571">
                <a:moveTo>
                  <a:pt x="1719" y="0"/>
                </a:moveTo>
                <a:lnTo>
                  <a:pt x="0" y="713"/>
                </a:lnTo>
                <a:cubicBezTo>
                  <a:pt x="144" y="1063"/>
                  <a:pt x="212" y="1427"/>
                  <a:pt x="212" y="1784"/>
                </a:cubicBezTo>
                <a:cubicBezTo>
                  <a:pt x="212" y="2156"/>
                  <a:pt x="139" y="2521"/>
                  <a:pt x="0" y="2859"/>
                </a:cubicBezTo>
                <a:lnTo>
                  <a:pt x="1719" y="3571"/>
                </a:lnTo>
                <a:cubicBezTo>
                  <a:pt x="1951" y="3008"/>
                  <a:pt x="2074" y="2401"/>
                  <a:pt x="2074" y="1783"/>
                </a:cubicBezTo>
                <a:cubicBezTo>
                  <a:pt x="2074" y="1189"/>
                  <a:pt x="1960" y="584"/>
                  <a:pt x="1719" y="0"/>
                </a:cubicBezTo>
              </a:path>
            </a:pathLst>
          </a:custGeom>
          <a:solidFill>
            <a:srgbClr val="FF66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1" name="Freeform 10"/>
          <p:cNvSpPr>
            <a:spLocks noEditPoints="1"/>
          </p:cNvSpPr>
          <p:nvPr/>
        </p:nvSpPr>
        <p:spPr bwMode="auto">
          <a:xfrm>
            <a:off x="6486465" y="2099888"/>
            <a:ext cx="1535797" cy="2637104"/>
          </a:xfrm>
          <a:custGeom>
            <a:avLst/>
            <a:gdLst/>
            <a:ahLst/>
            <a:cxnLst>
              <a:cxn ang="0">
                <a:pos x="212" y="1809"/>
              </a:cxn>
              <a:cxn ang="0">
                <a:pos x="0" y="2884"/>
              </a:cxn>
              <a:cxn ang="0">
                <a:pos x="0" y="2884"/>
              </a:cxn>
              <a:cxn ang="0">
                <a:pos x="212" y="1809"/>
              </a:cxn>
              <a:cxn ang="0">
                <a:pos x="1737" y="18"/>
              </a:cxn>
              <a:cxn ang="0">
                <a:pos x="0" y="738"/>
              </a:cxn>
              <a:cxn ang="0">
                <a:pos x="0" y="738"/>
              </a:cxn>
              <a:cxn ang="0">
                <a:pos x="1719" y="25"/>
              </a:cxn>
              <a:cxn ang="0">
                <a:pos x="2074" y="1808"/>
              </a:cxn>
              <a:cxn ang="0">
                <a:pos x="1719" y="3596"/>
              </a:cxn>
              <a:cxn ang="0">
                <a:pos x="1728" y="3599"/>
              </a:cxn>
              <a:cxn ang="0">
                <a:pos x="1736" y="3603"/>
              </a:cxn>
              <a:cxn ang="0">
                <a:pos x="2093" y="1808"/>
              </a:cxn>
              <a:cxn ang="0">
                <a:pos x="1737" y="18"/>
              </a:cxn>
              <a:cxn ang="0">
                <a:pos x="1729" y="0"/>
              </a:cxn>
              <a:cxn ang="0">
                <a:pos x="1729" y="0"/>
              </a:cxn>
              <a:cxn ang="0">
                <a:pos x="1731" y="4"/>
              </a:cxn>
              <a:cxn ang="0">
                <a:pos x="1729" y="0"/>
              </a:cxn>
            </a:cxnLst>
            <a:rect l="0" t="0" r="r" b="b"/>
            <a:pathLst>
              <a:path w="2093" h="3603">
                <a:moveTo>
                  <a:pt x="212" y="1809"/>
                </a:moveTo>
                <a:cubicBezTo>
                  <a:pt x="212" y="2181"/>
                  <a:pt x="139" y="2546"/>
                  <a:pt x="0" y="2884"/>
                </a:cubicBezTo>
                <a:lnTo>
                  <a:pt x="0" y="2884"/>
                </a:lnTo>
                <a:cubicBezTo>
                  <a:pt x="139" y="2546"/>
                  <a:pt x="212" y="2181"/>
                  <a:pt x="212" y="1809"/>
                </a:cubicBezTo>
                <a:moveTo>
                  <a:pt x="1737" y="18"/>
                </a:moveTo>
                <a:lnTo>
                  <a:pt x="0" y="738"/>
                </a:lnTo>
                <a:lnTo>
                  <a:pt x="0" y="738"/>
                </a:lnTo>
                <a:lnTo>
                  <a:pt x="1719" y="25"/>
                </a:lnTo>
                <a:cubicBezTo>
                  <a:pt x="1960" y="609"/>
                  <a:pt x="2074" y="1214"/>
                  <a:pt x="2074" y="1808"/>
                </a:cubicBezTo>
                <a:cubicBezTo>
                  <a:pt x="2074" y="2426"/>
                  <a:pt x="1951" y="3033"/>
                  <a:pt x="1719" y="3596"/>
                </a:cubicBezTo>
                <a:lnTo>
                  <a:pt x="1728" y="3599"/>
                </a:lnTo>
                <a:lnTo>
                  <a:pt x="1736" y="3603"/>
                </a:lnTo>
                <a:cubicBezTo>
                  <a:pt x="1969" y="3038"/>
                  <a:pt x="2093" y="2429"/>
                  <a:pt x="2093" y="1808"/>
                </a:cubicBezTo>
                <a:cubicBezTo>
                  <a:pt x="2093" y="1211"/>
                  <a:pt x="1978" y="604"/>
                  <a:pt x="1737" y="18"/>
                </a:cubicBezTo>
                <a:moveTo>
                  <a:pt x="1729" y="0"/>
                </a:moveTo>
                <a:lnTo>
                  <a:pt x="1729" y="0"/>
                </a:lnTo>
                <a:cubicBezTo>
                  <a:pt x="1730" y="1"/>
                  <a:pt x="1730" y="3"/>
                  <a:pt x="1731" y="4"/>
                </a:cubicBezTo>
                <a:lnTo>
                  <a:pt x="1729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2" name="Freeform 11"/>
          <p:cNvSpPr>
            <a:spLocks/>
          </p:cNvSpPr>
          <p:nvPr/>
        </p:nvSpPr>
        <p:spPr bwMode="auto">
          <a:xfrm>
            <a:off x="6483449" y="2099888"/>
            <a:ext cx="1279328" cy="540094"/>
          </a:xfrm>
          <a:custGeom>
            <a:avLst/>
            <a:gdLst/>
            <a:ahLst/>
            <a:cxnLst>
              <a:cxn ang="0">
                <a:pos x="1736" y="0"/>
              </a:cxn>
              <a:cxn ang="0">
                <a:pos x="1728" y="4"/>
              </a:cxn>
              <a:cxn ang="0">
                <a:pos x="1731" y="13"/>
              </a:cxn>
              <a:cxn ang="0">
                <a:pos x="1740" y="9"/>
              </a:cxn>
              <a:cxn ang="0">
                <a:pos x="1731" y="13"/>
              </a:cxn>
              <a:cxn ang="0">
                <a:pos x="1728" y="4"/>
              </a:cxn>
              <a:cxn ang="0">
                <a:pos x="0" y="720"/>
              </a:cxn>
              <a:cxn ang="0">
                <a:pos x="3" y="729"/>
              </a:cxn>
              <a:cxn ang="0">
                <a:pos x="3" y="729"/>
              </a:cxn>
              <a:cxn ang="0">
                <a:pos x="7" y="737"/>
              </a:cxn>
              <a:cxn ang="0">
                <a:pos x="1744" y="18"/>
              </a:cxn>
              <a:cxn ang="0">
                <a:pos x="1740" y="9"/>
              </a:cxn>
              <a:cxn ang="0">
                <a:pos x="1738" y="4"/>
              </a:cxn>
              <a:cxn ang="0">
                <a:pos x="1736" y="0"/>
              </a:cxn>
            </a:cxnLst>
            <a:rect l="0" t="0" r="r" b="b"/>
            <a:pathLst>
              <a:path w="1744" h="737">
                <a:moveTo>
                  <a:pt x="1736" y="0"/>
                </a:moveTo>
                <a:lnTo>
                  <a:pt x="1728" y="4"/>
                </a:lnTo>
                <a:lnTo>
                  <a:pt x="1731" y="13"/>
                </a:lnTo>
                <a:lnTo>
                  <a:pt x="1740" y="9"/>
                </a:lnTo>
                <a:lnTo>
                  <a:pt x="1731" y="13"/>
                </a:lnTo>
                <a:lnTo>
                  <a:pt x="1728" y="4"/>
                </a:lnTo>
                <a:lnTo>
                  <a:pt x="0" y="720"/>
                </a:lnTo>
                <a:cubicBezTo>
                  <a:pt x="1" y="723"/>
                  <a:pt x="2" y="726"/>
                  <a:pt x="3" y="729"/>
                </a:cubicBezTo>
                <a:lnTo>
                  <a:pt x="3" y="729"/>
                </a:lnTo>
                <a:cubicBezTo>
                  <a:pt x="5" y="732"/>
                  <a:pt x="6" y="735"/>
                  <a:pt x="7" y="737"/>
                </a:cubicBezTo>
                <a:lnTo>
                  <a:pt x="1744" y="18"/>
                </a:lnTo>
                <a:cubicBezTo>
                  <a:pt x="1743" y="15"/>
                  <a:pt x="1741" y="12"/>
                  <a:pt x="1740" y="9"/>
                </a:cubicBezTo>
                <a:lnTo>
                  <a:pt x="1738" y="4"/>
                </a:lnTo>
                <a:cubicBezTo>
                  <a:pt x="1737" y="3"/>
                  <a:pt x="1737" y="1"/>
                  <a:pt x="1736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3" name="Freeform 12"/>
          <p:cNvSpPr>
            <a:spLocks noEditPoints="1"/>
          </p:cNvSpPr>
          <p:nvPr/>
        </p:nvSpPr>
        <p:spPr bwMode="auto">
          <a:xfrm>
            <a:off x="7756742" y="4740008"/>
            <a:ext cx="3018" cy="9053"/>
          </a:xfrm>
          <a:custGeom>
            <a:avLst/>
            <a:gdLst/>
            <a:ahLst/>
            <a:cxnLst>
              <a:cxn ang="0">
                <a:pos x="1" y="10"/>
              </a:cxn>
              <a:cxn ang="0">
                <a:pos x="0" y="13"/>
              </a:cxn>
              <a:cxn ang="0">
                <a:pos x="1" y="10"/>
              </a:cxn>
              <a:cxn ang="0">
                <a:pos x="5" y="0"/>
              </a:cxn>
              <a:cxn ang="0">
                <a:pos x="4" y="4"/>
              </a:cxn>
              <a:cxn ang="0">
                <a:pos x="5" y="0"/>
              </a:cxn>
            </a:cxnLst>
            <a:rect l="0" t="0" r="r" b="b"/>
            <a:pathLst>
              <a:path w="5" h="13">
                <a:moveTo>
                  <a:pt x="1" y="10"/>
                </a:moveTo>
                <a:cubicBezTo>
                  <a:pt x="1" y="11"/>
                  <a:pt x="1" y="12"/>
                  <a:pt x="0" y="13"/>
                </a:cubicBezTo>
                <a:lnTo>
                  <a:pt x="1" y="10"/>
                </a:lnTo>
                <a:close/>
                <a:moveTo>
                  <a:pt x="5" y="0"/>
                </a:moveTo>
                <a:lnTo>
                  <a:pt x="4" y="4"/>
                </a:lnTo>
                <a:cubicBezTo>
                  <a:pt x="4" y="3"/>
                  <a:pt x="5" y="2"/>
                  <a:pt x="5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4" name="Freeform 13"/>
          <p:cNvSpPr>
            <a:spLocks/>
          </p:cNvSpPr>
          <p:nvPr/>
        </p:nvSpPr>
        <p:spPr bwMode="auto">
          <a:xfrm>
            <a:off x="5370071" y="4221036"/>
            <a:ext cx="2371584" cy="2371583"/>
          </a:xfrm>
          <a:custGeom>
            <a:avLst/>
            <a:gdLst/>
            <a:ahLst/>
            <a:cxnLst>
              <a:cxn ang="0">
                <a:pos x="1517" y="0"/>
              </a:cxn>
              <a:cxn ang="0">
                <a:pos x="0" y="1518"/>
              </a:cxn>
              <a:cxn ang="0">
                <a:pos x="712" y="3237"/>
              </a:cxn>
              <a:cxn ang="0">
                <a:pos x="3237" y="712"/>
              </a:cxn>
              <a:cxn ang="0">
                <a:pos x="2581" y="441"/>
              </a:cxn>
              <a:cxn ang="0">
                <a:pos x="1517" y="0"/>
              </a:cxn>
            </a:cxnLst>
            <a:rect l="0" t="0" r="r" b="b"/>
            <a:pathLst>
              <a:path w="3237" h="3237">
                <a:moveTo>
                  <a:pt x="1517" y="0"/>
                </a:moveTo>
                <a:cubicBezTo>
                  <a:pt x="1241" y="662"/>
                  <a:pt x="714" y="1220"/>
                  <a:pt x="0" y="1518"/>
                </a:cubicBezTo>
                <a:lnTo>
                  <a:pt x="712" y="3237"/>
                </a:lnTo>
                <a:cubicBezTo>
                  <a:pt x="1900" y="2742"/>
                  <a:pt x="2778" y="1814"/>
                  <a:pt x="3237" y="712"/>
                </a:cubicBezTo>
                <a:lnTo>
                  <a:pt x="2581" y="441"/>
                </a:lnTo>
                <a:lnTo>
                  <a:pt x="1517" y="0"/>
                </a:lnTo>
                <a:close/>
              </a:path>
            </a:pathLst>
          </a:custGeom>
          <a:solidFill>
            <a:srgbClr val="00459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5" name="Freeform 14"/>
          <p:cNvSpPr>
            <a:spLocks/>
          </p:cNvSpPr>
          <p:nvPr/>
        </p:nvSpPr>
        <p:spPr bwMode="auto">
          <a:xfrm>
            <a:off x="7261907" y="4543886"/>
            <a:ext cx="479749" cy="1991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59" y="66"/>
              </a:cxn>
              <a:cxn ang="0">
                <a:pos x="0" y="0"/>
              </a:cxn>
            </a:cxnLst>
            <a:rect l="0" t="0" r="r" b="b"/>
            <a:pathLst>
              <a:path w="159" h="66">
                <a:moveTo>
                  <a:pt x="0" y="0"/>
                </a:moveTo>
                <a:lnTo>
                  <a:pt x="159" y="66"/>
                </a:lnTo>
                <a:lnTo>
                  <a:pt x="0" y="0"/>
                </a:lnTo>
                <a:close/>
              </a:path>
            </a:pathLst>
          </a:custGeom>
          <a:solidFill>
            <a:srgbClr val="87D1E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6" name="Freeform 15"/>
          <p:cNvSpPr>
            <a:spLocks noEditPoints="1"/>
          </p:cNvSpPr>
          <p:nvPr/>
        </p:nvSpPr>
        <p:spPr bwMode="auto">
          <a:xfrm>
            <a:off x="5370071" y="4221036"/>
            <a:ext cx="2389687" cy="2389687"/>
          </a:xfrm>
          <a:custGeom>
            <a:avLst/>
            <a:gdLst/>
            <a:ahLst/>
            <a:cxnLst>
              <a:cxn ang="0">
                <a:pos x="707" y="3260"/>
              </a:cxn>
              <a:cxn ang="0">
                <a:pos x="702" y="3262"/>
              </a:cxn>
              <a:cxn ang="0">
                <a:pos x="707" y="3260"/>
              </a:cxn>
              <a:cxn ang="0">
                <a:pos x="716" y="3256"/>
              </a:cxn>
              <a:cxn ang="0">
                <a:pos x="711" y="3259"/>
              </a:cxn>
              <a:cxn ang="0">
                <a:pos x="716" y="3256"/>
              </a:cxn>
              <a:cxn ang="0">
                <a:pos x="3237" y="712"/>
              </a:cxn>
              <a:cxn ang="0">
                <a:pos x="712" y="3237"/>
              </a:cxn>
              <a:cxn ang="0">
                <a:pos x="716" y="3246"/>
              </a:cxn>
              <a:cxn ang="0">
                <a:pos x="719" y="3255"/>
              </a:cxn>
              <a:cxn ang="0">
                <a:pos x="3254" y="720"/>
              </a:cxn>
              <a:cxn ang="0">
                <a:pos x="3237" y="712"/>
              </a:cxn>
              <a:cxn ang="0">
                <a:pos x="3258" y="711"/>
              </a:cxn>
              <a:cxn ang="0">
                <a:pos x="3255" y="717"/>
              </a:cxn>
              <a:cxn ang="0">
                <a:pos x="3258" y="711"/>
              </a:cxn>
              <a:cxn ang="0">
                <a:pos x="3261" y="702"/>
              </a:cxn>
              <a:cxn ang="0">
                <a:pos x="3259" y="707"/>
              </a:cxn>
              <a:cxn ang="0">
                <a:pos x="3261" y="702"/>
              </a:cxn>
              <a:cxn ang="0">
                <a:pos x="1517" y="0"/>
              </a:cxn>
              <a:cxn ang="0">
                <a:pos x="0" y="1518"/>
              </a:cxn>
              <a:cxn ang="0">
                <a:pos x="1517" y="0"/>
              </a:cxn>
              <a:cxn ang="0">
                <a:pos x="2581" y="441"/>
              </a:cxn>
              <a:cxn ang="0">
                <a:pos x="1517" y="0"/>
              </a:cxn>
            </a:cxnLst>
            <a:rect l="0" t="0" r="r" b="b"/>
            <a:pathLst>
              <a:path w="3261" h="3262">
                <a:moveTo>
                  <a:pt x="707" y="3260"/>
                </a:moveTo>
                <a:cubicBezTo>
                  <a:pt x="705" y="3261"/>
                  <a:pt x="703" y="3262"/>
                  <a:pt x="702" y="3262"/>
                </a:cubicBezTo>
                <a:lnTo>
                  <a:pt x="707" y="3260"/>
                </a:lnTo>
                <a:close/>
                <a:moveTo>
                  <a:pt x="716" y="3256"/>
                </a:moveTo>
                <a:lnTo>
                  <a:pt x="711" y="3259"/>
                </a:lnTo>
                <a:cubicBezTo>
                  <a:pt x="712" y="3258"/>
                  <a:pt x="714" y="3257"/>
                  <a:pt x="716" y="3256"/>
                </a:cubicBezTo>
                <a:moveTo>
                  <a:pt x="3237" y="712"/>
                </a:moveTo>
                <a:cubicBezTo>
                  <a:pt x="2778" y="1814"/>
                  <a:pt x="1900" y="2742"/>
                  <a:pt x="712" y="3237"/>
                </a:cubicBezTo>
                <a:lnTo>
                  <a:pt x="716" y="3246"/>
                </a:lnTo>
                <a:lnTo>
                  <a:pt x="719" y="3255"/>
                </a:lnTo>
                <a:cubicBezTo>
                  <a:pt x="1913" y="2758"/>
                  <a:pt x="2793" y="1826"/>
                  <a:pt x="3254" y="720"/>
                </a:cubicBezTo>
                <a:lnTo>
                  <a:pt x="3237" y="712"/>
                </a:lnTo>
                <a:close/>
                <a:moveTo>
                  <a:pt x="3258" y="711"/>
                </a:moveTo>
                <a:lnTo>
                  <a:pt x="3255" y="717"/>
                </a:lnTo>
                <a:cubicBezTo>
                  <a:pt x="3256" y="715"/>
                  <a:pt x="3257" y="713"/>
                  <a:pt x="3258" y="711"/>
                </a:cubicBezTo>
                <a:moveTo>
                  <a:pt x="3261" y="702"/>
                </a:moveTo>
                <a:cubicBezTo>
                  <a:pt x="3261" y="704"/>
                  <a:pt x="3260" y="706"/>
                  <a:pt x="3259" y="707"/>
                </a:cubicBezTo>
                <a:lnTo>
                  <a:pt x="3261" y="702"/>
                </a:lnTo>
                <a:close/>
                <a:moveTo>
                  <a:pt x="1517" y="0"/>
                </a:moveTo>
                <a:cubicBezTo>
                  <a:pt x="1241" y="662"/>
                  <a:pt x="714" y="1220"/>
                  <a:pt x="0" y="1518"/>
                </a:cubicBezTo>
                <a:cubicBezTo>
                  <a:pt x="714" y="1220"/>
                  <a:pt x="1241" y="662"/>
                  <a:pt x="1517" y="0"/>
                </a:cubicBezTo>
                <a:lnTo>
                  <a:pt x="2581" y="441"/>
                </a:lnTo>
                <a:lnTo>
                  <a:pt x="151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7" name="Freeform 16"/>
          <p:cNvSpPr>
            <a:spLocks/>
          </p:cNvSpPr>
          <p:nvPr/>
        </p:nvSpPr>
        <p:spPr bwMode="auto">
          <a:xfrm>
            <a:off x="6486465" y="4208967"/>
            <a:ext cx="1261224" cy="52199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418" y="173"/>
              </a:cxn>
              <a:cxn ang="0">
                <a:pos x="0" y="0"/>
              </a:cxn>
            </a:cxnLst>
            <a:rect l="0" t="0" r="r" b="b"/>
            <a:pathLst>
              <a:path w="418" h="173">
                <a:moveTo>
                  <a:pt x="0" y="0"/>
                </a:moveTo>
                <a:lnTo>
                  <a:pt x="0" y="0"/>
                </a:lnTo>
                <a:lnTo>
                  <a:pt x="418" y="173"/>
                </a:lnTo>
                <a:lnTo>
                  <a:pt x="0" y="0"/>
                </a:lnTo>
                <a:close/>
              </a:path>
            </a:pathLst>
          </a:custGeom>
          <a:solidFill>
            <a:srgbClr val="F7FCF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8" name="Freeform 17"/>
          <p:cNvSpPr>
            <a:spLocks noEditPoints="1"/>
          </p:cNvSpPr>
          <p:nvPr/>
        </p:nvSpPr>
        <p:spPr bwMode="auto">
          <a:xfrm>
            <a:off x="6480430" y="4208967"/>
            <a:ext cx="1279328" cy="540094"/>
          </a:xfrm>
          <a:custGeom>
            <a:avLst/>
            <a:gdLst/>
            <a:ahLst/>
            <a:cxnLst>
              <a:cxn ang="0">
                <a:pos x="1732" y="724"/>
              </a:cxn>
              <a:cxn ang="0">
                <a:pos x="1736" y="715"/>
              </a:cxn>
              <a:cxn ang="0">
                <a:pos x="1732" y="724"/>
              </a:cxn>
              <a:cxn ang="0">
                <a:pos x="1723" y="721"/>
              </a:cxn>
              <a:cxn ang="0">
                <a:pos x="1732" y="724"/>
              </a:cxn>
              <a:cxn ang="0">
                <a:pos x="8" y="0"/>
              </a:cxn>
              <a:cxn ang="0">
                <a:pos x="4" y="9"/>
              </a:cxn>
              <a:cxn ang="0">
                <a:pos x="0" y="17"/>
              </a:cxn>
              <a:cxn ang="0">
                <a:pos x="1064" y="458"/>
              </a:cxn>
              <a:cxn ang="0">
                <a:pos x="1720" y="729"/>
              </a:cxn>
              <a:cxn ang="0">
                <a:pos x="1737" y="737"/>
              </a:cxn>
              <a:cxn ang="0">
                <a:pos x="1738" y="734"/>
              </a:cxn>
              <a:cxn ang="0">
                <a:pos x="1741" y="728"/>
              </a:cxn>
              <a:cxn ang="0">
                <a:pos x="1742" y="724"/>
              </a:cxn>
              <a:cxn ang="0">
                <a:pos x="1744" y="719"/>
              </a:cxn>
              <a:cxn ang="0">
                <a:pos x="1736" y="715"/>
              </a:cxn>
              <a:cxn ang="0">
                <a:pos x="1727" y="712"/>
              </a:cxn>
              <a:cxn ang="0">
                <a:pos x="8" y="0"/>
              </a:cxn>
              <a:cxn ang="0">
                <a:pos x="8" y="0"/>
              </a:cxn>
            </a:cxnLst>
            <a:rect l="0" t="0" r="r" b="b"/>
            <a:pathLst>
              <a:path w="1744" h="737">
                <a:moveTo>
                  <a:pt x="1732" y="724"/>
                </a:moveTo>
                <a:lnTo>
                  <a:pt x="1736" y="715"/>
                </a:lnTo>
                <a:lnTo>
                  <a:pt x="1732" y="724"/>
                </a:lnTo>
                <a:lnTo>
                  <a:pt x="1723" y="721"/>
                </a:lnTo>
                <a:lnTo>
                  <a:pt x="1732" y="724"/>
                </a:lnTo>
                <a:close/>
                <a:moveTo>
                  <a:pt x="8" y="0"/>
                </a:moveTo>
                <a:cubicBezTo>
                  <a:pt x="6" y="3"/>
                  <a:pt x="5" y="6"/>
                  <a:pt x="4" y="9"/>
                </a:cubicBezTo>
                <a:cubicBezTo>
                  <a:pt x="3" y="12"/>
                  <a:pt x="2" y="15"/>
                  <a:pt x="0" y="17"/>
                </a:cubicBezTo>
                <a:lnTo>
                  <a:pt x="1064" y="458"/>
                </a:lnTo>
                <a:lnTo>
                  <a:pt x="1720" y="729"/>
                </a:lnTo>
                <a:lnTo>
                  <a:pt x="1737" y="737"/>
                </a:lnTo>
                <a:cubicBezTo>
                  <a:pt x="1738" y="736"/>
                  <a:pt x="1738" y="735"/>
                  <a:pt x="1738" y="734"/>
                </a:cubicBezTo>
                <a:lnTo>
                  <a:pt x="1741" y="728"/>
                </a:lnTo>
                <a:lnTo>
                  <a:pt x="1742" y="724"/>
                </a:lnTo>
                <a:cubicBezTo>
                  <a:pt x="1743" y="723"/>
                  <a:pt x="1744" y="721"/>
                  <a:pt x="1744" y="719"/>
                </a:cubicBezTo>
                <a:lnTo>
                  <a:pt x="1736" y="715"/>
                </a:lnTo>
                <a:lnTo>
                  <a:pt x="1727" y="712"/>
                </a:lnTo>
                <a:lnTo>
                  <a:pt x="8" y="0"/>
                </a:lnTo>
                <a:lnTo>
                  <a:pt x="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99" name="Freeform 18"/>
          <p:cNvSpPr>
            <a:spLocks/>
          </p:cNvSpPr>
          <p:nvPr/>
        </p:nvSpPr>
        <p:spPr bwMode="auto">
          <a:xfrm>
            <a:off x="3260991" y="5337430"/>
            <a:ext cx="2615984" cy="1517694"/>
          </a:xfrm>
          <a:custGeom>
            <a:avLst/>
            <a:gdLst/>
            <a:ahLst/>
            <a:cxnLst>
              <a:cxn ang="0">
                <a:pos x="2857" y="0"/>
              </a:cxn>
              <a:cxn ang="0">
                <a:pos x="1785" y="213"/>
              </a:cxn>
              <a:cxn ang="0">
                <a:pos x="711" y="0"/>
              </a:cxn>
              <a:cxn ang="0">
                <a:pos x="355" y="860"/>
              </a:cxn>
              <a:cxn ang="0">
                <a:pos x="0" y="1719"/>
              </a:cxn>
              <a:cxn ang="0">
                <a:pos x="1786" y="2074"/>
              </a:cxn>
              <a:cxn ang="0">
                <a:pos x="3569" y="1720"/>
              </a:cxn>
              <a:cxn ang="0">
                <a:pos x="3437" y="1401"/>
              </a:cxn>
              <a:cxn ang="0">
                <a:pos x="2857" y="0"/>
              </a:cxn>
            </a:cxnLst>
            <a:rect l="0" t="0" r="r" b="b"/>
            <a:pathLst>
              <a:path w="3569" h="2074">
                <a:moveTo>
                  <a:pt x="2857" y="0"/>
                </a:moveTo>
                <a:cubicBezTo>
                  <a:pt x="2506" y="144"/>
                  <a:pt x="2143" y="213"/>
                  <a:pt x="1785" y="213"/>
                </a:cubicBezTo>
                <a:cubicBezTo>
                  <a:pt x="1414" y="213"/>
                  <a:pt x="1049" y="139"/>
                  <a:pt x="711" y="0"/>
                </a:cubicBezTo>
                <a:lnTo>
                  <a:pt x="355" y="860"/>
                </a:lnTo>
                <a:lnTo>
                  <a:pt x="0" y="1719"/>
                </a:lnTo>
                <a:cubicBezTo>
                  <a:pt x="562" y="1951"/>
                  <a:pt x="1169" y="2074"/>
                  <a:pt x="1786" y="2074"/>
                </a:cubicBezTo>
                <a:cubicBezTo>
                  <a:pt x="2381" y="2074"/>
                  <a:pt x="2986" y="1960"/>
                  <a:pt x="3569" y="1720"/>
                </a:cubicBezTo>
                <a:lnTo>
                  <a:pt x="3437" y="1401"/>
                </a:lnTo>
                <a:lnTo>
                  <a:pt x="2857" y="0"/>
                </a:lnTo>
                <a:close/>
              </a:path>
            </a:pathLst>
          </a:custGeom>
          <a:solidFill>
            <a:srgbClr val="FF66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0" name="Freeform 19"/>
          <p:cNvSpPr>
            <a:spLocks noEditPoints="1"/>
          </p:cNvSpPr>
          <p:nvPr/>
        </p:nvSpPr>
        <p:spPr bwMode="auto">
          <a:xfrm>
            <a:off x="3254957" y="5337430"/>
            <a:ext cx="2640123" cy="1532779"/>
          </a:xfrm>
          <a:custGeom>
            <a:avLst/>
            <a:gdLst/>
            <a:ahLst/>
            <a:cxnLst>
              <a:cxn ang="0">
                <a:pos x="3593" y="1734"/>
              </a:cxn>
              <a:cxn ang="0">
                <a:pos x="3590" y="1735"/>
              </a:cxn>
              <a:cxn ang="0">
                <a:pos x="3593" y="1734"/>
              </a:cxn>
              <a:cxn ang="0">
                <a:pos x="3602" y="1730"/>
              </a:cxn>
              <a:cxn ang="0">
                <a:pos x="3599" y="1731"/>
              </a:cxn>
              <a:cxn ang="0">
                <a:pos x="3602" y="1730"/>
              </a:cxn>
              <a:cxn ang="0">
                <a:pos x="8" y="1719"/>
              </a:cxn>
              <a:cxn ang="0">
                <a:pos x="0" y="1737"/>
              </a:cxn>
              <a:cxn ang="0">
                <a:pos x="1795" y="2093"/>
              </a:cxn>
              <a:cxn ang="0">
                <a:pos x="3585" y="1737"/>
              </a:cxn>
              <a:cxn ang="0">
                <a:pos x="3577" y="1720"/>
              </a:cxn>
              <a:cxn ang="0">
                <a:pos x="1795" y="2074"/>
              </a:cxn>
              <a:cxn ang="0">
                <a:pos x="8" y="1719"/>
              </a:cxn>
              <a:cxn ang="0">
                <a:pos x="719" y="0"/>
              </a:cxn>
              <a:cxn ang="0">
                <a:pos x="363" y="860"/>
              </a:cxn>
              <a:cxn ang="0">
                <a:pos x="719" y="0"/>
              </a:cxn>
              <a:cxn ang="0">
                <a:pos x="1793" y="213"/>
              </a:cxn>
              <a:cxn ang="0">
                <a:pos x="2865" y="0"/>
              </a:cxn>
              <a:cxn ang="0">
                <a:pos x="3445" y="1401"/>
              </a:cxn>
              <a:cxn ang="0">
                <a:pos x="2865" y="0"/>
              </a:cxn>
              <a:cxn ang="0">
                <a:pos x="1793" y="213"/>
              </a:cxn>
              <a:cxn ang="0">
                <a:pos x="719" y="0"/>
              </a:cxn>
            </a:cxnLst>
            <a:rect l="0" t="0" r="r" b="b"/>
            <a:pathLst>
              <a:path w="3602" h="2093">
                <a:moveTo>
                  <a:pt x="3593" y="1734"/>
                </a:moveTo>
                <a:lnTo>
                  <a:pt x="3590" y="1735"/>
                </a:lnTo>
                <a:cubicBezTo>
                  <a:pt x="3591" y="1735"/>
                  <a:pt x="3592" y="1734"/>
                  <a:pt x="3593" y="1734"/>
                </a:cubicBezTo>
                <a:moveTo>
                  <a:pt x="3602" y="1730"/>
                </a:moveTo>
                <a:cubicBezTo>
                  <a:pt x="3601" y="1730"/>
                  <a:pt x="3600" y="1731"/>
                  <a:pt x="3599" y="1731"/>
                </a:cubicBezTo>
                <a:lnTo>
                  <a:pt x="3602" y="1730"/>
                </a:lnTo>
                <a:close/>
                <a:moveTo>
                  <a:pt x="8" y="1719"/>
                </a:moveTo>
                <a:lnTo>
                  <a:pt x="0" y="1737"/>
                </a:lnTo>
                <a:cubicBezTo>
                  <a:pt x="565" y="1970"/>
                  <a:pt x="1174" y="2093"/>
                  <a:pt x="1795" y="2093"/>
                </a:cubicBezTo>
                <a:cubicBezTo>
                  <a:pt x="2392" y="2093"/>
                  <a:pt x="2999" y="1979"/>
                  <a:pt x="3585" y="1737"/>
                </a:cubicBezTo>
                <a:lnTo>
                  <a:pt x="3577" y="1720"/>
                </a:lnTo>
                <a:cubicBezTo>
                  <a:pt x="2994" y="1960"/>
                  <a:pt x="2389" y="2074"/>
                  <a:pt x="1795" y="2074"/>
                </a:cubicBezTo>
                <a:cubicBezTo>
                  <a:pt x="1177" y="2074"/>
                  <a:pt x="570" y="1951"/>
                  <a:pt x="8" y="1719"/>
                </a:cubicBezTo>
                <a:moveTo>
                  <a:pt x="719" y="0"/>
                </a:moveTo>
                <a:lnTo>
                  <a:pt x="363" y="860"/>
                </a:lnTo>
                <a:lnTo>
                  <a:pt x="719" y="0"/>
                </a:lnTo>
                <a:cubicBezTo>
                  <a:pt x="1057" y="139"/>
                  <a:pt x="1422" y="213"/>
                  <a:pt x="1793" y="213"/>
                </a:cubicBezTo>
                <a:cubicBezTo>
                  <a:pt x="2151" y="213"/>
                  <a:pt x="2514" y="144"/>
                  <a:pt x="2865" y="0"/>
                </a:cubicBezTo>
                <a:lnTo>
                  <a:pt x="3445" y="1401"/>
                </a:lnTo>
                <a:lnTo>
                  <a:pt x="2865" y="0"/>
                </a:lnTo>
                <a:cubicBezTo>
                  <a:pt x="2514" y="144"/>
                  <a:pt x="2151" y="213"/>
                  <a:pt x="1793" y="213"/>
                </a:cubicBezTo>
                <a:cubicBezTo>
                  <a:pt x="1422" y="213"/>
                  <a:pt x="1057" y="139"/>
                  <a:pt x="719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1" name="Freeform 20"/>
          <p:cNvSpPr>
            <a:spLocks/>
          </p:cNvSpPr>
          <p:nvPr/>
        </p:nvSpPr>
        <p:spPr bwMode="auto">
          <a:xfrm>
            <a:off x="5370071" y="5334414"/>
            <a:ext cx="521991" cy="125820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173" y="417"/>
              </a:cxn>
              <a:cxn ang="0">
                <a:pos x="0" y="0"/>
              </a:cxn>
            </a:cxnLst>
            <a:rect l="0" t="0" r="r" b="b"/>
            <a:pathLst>
              <a:path w="173" h="417">
                <a:moveTo>
                  <a:pt x="0" y="0"/>
                </a:moveTo>
                <a:lnTo>
                  <a:pt x="0" y="0"/>
                </a:lnTo>
                <a:lnTo>
                  <a:pt x="173" y="417"/>
                </a:lnTo>
                <a:lnTo>
                  <a:pt x="0" y="0"/>
                </a:lnTo>
                <a:close/>
              </a:path>
            </a:pathLst>
          </a:custGeom>
          <a:solidFill>
            <a:srgbClr val="CFED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2" name="Freeform 21"/>
          <p:cNvSpPr>
            <a:spLocks noEditPoints="1"/>
          </p:cNvSpPr>
          <p:nvPr/>
        </p:nvSpPr>
        <p:spPr bwMode="auto">
          <a:xfrm>
            <a:off x="5354985" y="5334414"/>
            <a:ext cx="540094" cy="1276311"/>
          </a:xfrm>
          <a:custGeom>
            <a:avLst/>
            <a:gdLst/>
            <a:ahLst/>
            <a:cxnLst>
              <a:cxn ang="0">
                <a:pos x="725" y="1732"/>
              </a:cxn>
              <a:cxn ang="0">
                <a:pos x="725" y="1732"/>
              </a:cxn>
              <a:cxn ang="0">
                <a:pos x="721" y="1723"/>
              </a:cxn>
              <a:cxn ang="0">
                <a:pos x="725" y="1732"/>
              </a:cxn>
              <a:cxn ang="0">
                <a:pos x="734" y="1728"/>
              </a:cxn>
              <a:cxn ang="0">
                <a:pos x="725" y="1732"/>
              </a:cxn>
              <a:cxn ang="0">
                <a:pos x="18" y="0"/>
              </a:cxn>
              <a:cxn ang="0">
                <a:pos x="9" y="4"/>
              </a:cxn>
              <a:cxn ang="0">
                <a:pos x="0" y="7"/>
              </a:cxn>
              <a:cxn ang="0">
                <a:pos x="580" y="1408"/>
              </a:cxn>
              <a:cxn ang="0">
                <a:pos x="712" y="1727"/>
              </a:cxn>
              <a:cxn ang="0">
                <a:pos x="720" y="1744"/>
              </a:cxn>
              <a:cxn ang="0">
                <a:pos x="725" y="1742"/>
              </a:cxn>
              <a:cxn ang="0">
                <a:pos x="728" y="1741"/>
              </a:cxn>
              <a:cxn ang="0">
                <a:pos x="734" y="1738"/>
              </a:cxn>
              <a:cxn ang="0">
                <a:pos x="737" y="1737"/>
              </a:cxn>
              <a:cxn ang="0">
                <a:pos x="734" y="1728"/>
              </a:cxn>
              <a:cxn ang="0">
                <a:pos x="730" y="1719"/>
              </a:cxn>
              <a:cxn ang="0">
                <a:pos x="18" y="0"/>
              </a:cxn>
            </a:cxnLst>
            <a:rect l="0" t="0" r="r" b="b"/>
            <a:pathLst>
              <a:path w="737" h="1744">
                <a:moveTo>
                  <a:pt x="725" y="1732"/>
                </a:moveTo>
                <a:lnTo>
                  <a:pt x="725" y="1732"/>
                </a:lnTo>
                <a:lnTo>
                  <a:pt x="721" y="1723"/>
                </a:lnTo>
                <a:lnTo>
                  <a:pt x="725" y="1732"/>
                </a:lnTo>
                <a:lnTo>
                  <a:pt x="734" y="1728"/>
                </a:lnTo>
                <a:lnTo>
                  <a:pt x="725" y="1732"/>
                </a:lnTo>
                <a:close/>
                <a:moveTo>
                  <a:pt x="18" y="0"/>
                </a:moveTo>
                <a:cubicBezTo>
                  <a:pt x="15" y="1"/>
                  <a:pt x="12" y="3"/>
                  <a:pt x="9" y="4"/>
                </a:cubicBezTo>
                <a:cubicBezTo>
                  <a:pt x="6" y="5"/>
                  <a:pt x="3" y="6"/>
                  <a:pt x="0" y="7"/>
                </a:cubicBezTo>
                <a:lnTo>
                  <a:pt x="580" y="1408"/>
                </a:lnTo>
                <a:lnTo>
                  <a:pt x="712" y="1727"/>
                </a:lnTo>
                <a:lnTo>
                  <a:pt x="720" y="1744"/>
                </a:lnTo>
                <a:cubicBezTo>
                  <a:pt x="721" y="1744"/>
                  <a:pt x="723" y="1743"/>
                  <a:pt x="725" y="1742"/>
                </a:cubicBezTo>
                <a:lnTo>
                  <a:pt x="728" y="1741"/>
                </a:lnTo>
                <a:lnTo>
                  <a:pt x="734" y="1738"/>
                </a:lnTo>
                <a:cubicBezTo>
                  <a:pt x="735" y="1738"/>
                  <a:pt x="736" y="1737"/>
                  <a:pt x="737" y="1737"/>
                </a:cubicBezTo>
                <a:lnTo>
                  <a:pt x="734" y="1728"/>
                </a:lnTo>
                <a:lnTo>
                  <a:pt x="730" y="1719"/>
                </a:lnTo>
                <a:lnTo>
                  <a:pt x="1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3" name="Freeform 22"/>
          <p:cNvSpPr>
            <a:spLocks/>
          </p:cNvSpPr>
          <p:nvPr/>
        </p:nvSpPr>
        <p:spPr bwMode="auto">
          <a:xfrm>
            <a:off x="3245904" y="6604688"/>
            <a:ext cx="6035" cy="30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" y="1"/>
              </a:cxn>
              <a:cxn ang="0">
                <a:pos x="7" y="3"/>
              </a:cxn>
              <a:cxn ang="0">
                <a:pos x="3" y="1"/>
              </a:cxn>
              <a:cxn ang="0">
                <a:pos x="0" y="0"/>
              </a:cxn>
            </a:cxnLst>
            <a:rect l="0" t="0" r="r" b="b"/>
            <a:pathLst>
              <a:path w="7" h="3">
                <a:moveTo>
                  <a:pt x="0" y="0"/>
                </a:moveTo>
                <a:lnTo>
                  <a:pt x="3" y="1"/>
                </a:lnTo>
                <a:cubicBezTo>
                  <a:pt x="5" y="2"/>
                  <a:pt x="6" y="2"/>
                  <a:pt x="7" y="3"/>
                </a:cubicBezTo>
                <a:lnTo>
                  <a:pt x="3" y="1"/>
                </a:lnTo>
                <a:cubicBezTo>
                  <a:pt x="2" y="1"/>
                  <a:pt x="1" y="0"/>
                  <a:pt x="0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4" name="Freeform 23"/>
          <p:cNvSpPr>
            <a:spLocks/>
          </p:cNvSpPr>
          <p:nvPr/>
        </p:nvSpPr>
        <p:spPr bwMode="auto">
          <a:xfrm>
            <a:off x="1396311" y="4221036"/>
            <a:ext cx="2371584" cy="2371583"/>
          </a:xfrm>
          <a:custGeom>
            <a:avLst/>
            <a:gdLst/>
            <a:ahLst/>
            <a:cxnLst>
              <a:cxn ang="0">
                <a:pos x="1719" y="0"/>
              </a:cxn>
              <a:cxn ang="0">
                <a:pos x="859" y="356"/>
              </a:cxn>
              <a:cxn ang="0">
                <a:pos x="0" y="712"/>
              </a:cxn>
              <a:cxn ang="0">
                <a:pos x="2525" y="3237"/>
              </a:cxn>
              <a:cxn ang="0">
                <a:pos x="3237" y="1518"/>
              </a:cxn>
              <a:cxn ang="0">
                <a:pos x="1719" y="0"/>
              </a:cxn>
            </a:cxnLst>
            <a:rect l="0" t="0" r="r" b="b"/>
            <a:pathLst>
              <a:path w="3237" h="3237">
                <a:moveTo>
                  <a:pt x="1719" y="0"/>
                </a:moveTo>
                <a:lnTo>
                  <a:pt x="859" y="356"/>
                </a:lnTo>
                <a:lnTo>
                  <a:pt x="0" y="712"/>
                </a:lnTo>
                <a:cubicBezTo>
                  <a:pt x="495" y="1901"/>
                  <a:pt x="1423" y="2778"/>
                  <a:pt x="2525" y="3237"/>
                </a:cubicBezTo>
                <a:lnTo>
                  <a:pt x="3237" y="1518"/>
                </a:lnTo>
                <a:cubicBezTo>
                  <a:pt x="2575" y="1241"/>
                  <a:pt x="2017" y="714"/>
                  <a:pt x="1719" y="0"/>
                </a:cubicBezTo>
              </a:path>
            </a:pathLst>
          </a:custGeom>
          <a:solidFill>
            <a:srgbClr val="FF66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5" name="Freeform 24"/>
          <p:cNvSpPr>
            <a:spLocks/>
          </p:cNvSpPr>
          <p:nvPr/>
        </p:nvSpPr>
        <p:spPr bwMode="auto">
          <a:xfrm>
            <a:off x="3245904" y="5334414"/>
            <a:ext cx="521991" cy="1258207"/>
          </a:xfrm>
          <a:custGeom>
            <a:avLst/>
            <a:gdLst/>
            <a:ahLst/>
            <a:cxnLst>
              <a:cxn ang="0">
                <a:pos x="173" y="0"/>
              </a:cxn>
              <a:cxn ang="0">
                <a:pos x="0" y="417"/>
              </a:cxn>
              <a:cxn ang="0">
                <a:pos x="173" y="0"/>
              </a:cxn>
            </a:cxnLst>
            <a:rect l="0" t="0" r="r" b="b"/>
            <a:pathLst>
              <a:path w="173" h="417">
                <a:moveTo>
                  <a:pt x="173" y="0"/>
                </a:moveTo>
                <a:lnTo>
                  <a:pt x="0" y="417"/>
                </a:lnTo>
                <a:lnTo>
                  <a:pt x="173" y="0"/>
                </a:lnTo>
                <a:close/>
              </a:path>
            </a:pathLst>
          </a:custGeom>
          <a:solidFill>
            <a:srgbClr val="87D1E3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6" name="Freeform 25"/>
          <p:cNvSpPr>
            <a:spLocks noEditPoints="1"/>
          </p:cNvSpPr>
          <p:nvPr/>
        </p:nvSpPr>
        <p:spPr bwMode="auto">
          <a:xfrm>
            <a:off x="1378207" y="4483540"/>
            <a:ext cx="1876749" cy="2127184"/>
          </a:xfrm>
          <a:custGeom>
            <a:avLst/>
            <a:gdLst/>
            <a:ahLst/>
            <a:cxnLst>
              <a:cxn ang="0">
                <a:pos x="2555" y="2904"/>
              </a:cxn>
              <a:cxn ang="0">
                <a:pos x="2560" y="2906"/>
              </a:cxn>
              <a:cxn ang="0">
                <a:pos x="2555" y="2904"/>
              </a:cxn>
              <a:cxn ang="0">
                <a:pos x="0" y="346"/>
              </a:cxn>
              <a:cxn ang="0">
                <a:pos x="0" y="346"/>
              </a:cxn>
              <a:cxn ang="0">
                <a:pos x="3" y="355"/>
              </a:cxn>
              <a:cxn ang="0">
                <a:pos x="0" y="346"/>
              </a:cxn>
              <a:cxn ang="0">
                <a:pos x="884" y="0"/>
              </a:cxn>
              <a:cxn ang="0">
                <a:pos x="7" y="364"/>
              </a:cxn>
              <a:cxn ang="0">
                <a:pos x="2548" y="2901"/>
              </a:cxn>
              <a:cxn ang="0">
                <a:pos x="2543" y="2899"/>
              </a:cxn>
              <a:cxn ang="0">
                <a:pos x="2550" y="2881"/>
              </a:cxn>
              <a:cxn ang="0">
                <a:pos x="25" y="356"/>
              </a:cxn>
              <a:cxn ang="0">
                <a:pos x="884" y="0"/>
              </a:cxn>
            </a:cxnLst>
            <a:rect l="0" t="0" r="r" b="b"/>
            <a:pathLst>
              <a:path w="2560" h="2906">
                <a:moveTo>
                  <a:pt x="2555" y="2904"/>
                </a:moveTo>
                <a:lnTo>
                  <a:pt x="2560" y="2906"/>
                </a:lnTo>
                <a:cubicBezTo>
                  <a:pt x="2558" y="2905"/>
                  <a:pt x="2557" y="2905"/>
                  <a:pt x="2555" y="2904"/>
                </a:cubicBezTo>
                <a:moveTo>
                  <a:pt x="0" y="346"/>
                </a:moveTo>
                <a:lnTo>
                  <a:pt x="0" y="346"/>
                </a:lnTo>
                <a:lnTo>
                  <a:pt x="3" y="355"/>
                </a:lnTo>
                <a:cubicBezTo>
                  <a:pt x="2" y="352"/>
                  <a:pt x="1" y="349"/>
                  <a:pt x="0" y="346"/>
                </a:cubicBezTo>
                <a:moveTo>
                  <a:pt x="884" y="0"/>
                </a:moveTo>
                <a:lnTo>
                  <a:pt x="7" y="364"/>
                </a:lnTo>
                <a:cubicBezTo>
                  <a:pt x="505" y="1559"/>
                  <a:pt x="1439" y="2441"/>
                  <a:pt x="2548" y="2901"/>
                </a:cubicBezTo>
                <a:lnTo>
                  <a:pt x="2543" y="2899"/>
                </a:lnTo>
                <a:lnTo>
                  <a:pt x="2550" y="2881"/>
                </a:lnTo>
                <a:cubicBezTo>
                  <a:pt x="1448" y="2422"/>
                  <a:pt x="520" y="1545"/>
                  <a:pt x="25" y="356"/>
                </a:cubicBezTo>
                <a:lnTo>
                  <a:pt x="884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7" name="Freeform 26"/>
          <p:cNvSpPr>
            <a:spLocks/>
          </p:cNvSpPr>
          <p:nvPr/>
        </p:nvSpPr>
        <p:spPr bwMode="auto">
          <a:xfrm>
            <a:off x="3260991" y="5968043"/>
            <a:ext cx="259486" cy="627595"/>
          </a:xfrm>
          <a:custGeom>
            <a:avLst/>
            <a:gdLst/>
            <a:ahLst/>
            <a:cxnLst>
              <a:cxn ang="0">
                <a:pos x="86" y="0"/>
              </a:cxn>
              <a:cxn ang="0">
                <a:pos x="0" y="208"/>
              </a:cxn>
              <a:cxn ang="0">
                <a:pos x="0" y="208"/>
              </a:cxn>
              <a:cxn ang="0">
                <a:pos x="86" y="0"/>
              </a:cxn>
            </a:cxnLst>
            <a:rect l="0" t="0" r="r" b="b"/>
            <a:pathLst>
              <a:path w="86" h="208">
                <a:moveTo>
                  <a:pt x="86" y="0"/>
                </a:moveTo>
                <a:lnTo>
                  <a:pt x="0" y="208"/>
                </a:lnTo>
                <a:lnTo>
                  <a:pt x="0" y="208"/>
                </a:lnTo>
                <a:lnTo>
                  <a:pt x="86" y="0"/>
                </a:lnTo>
                <a:close/>
              </a:path>
            </a:pathLst>
          </a:custGeom>
          <a:solidFill>
            <a:srgbClr val="F7FCFC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8" name="Freeform 27"/>
          <p:cNvSpPr>
            <a:spLocks/>
          </p:cNvSpPr>
          <p:nvPr/>
        </p:nvSpPr>
        <p:spPr bwMode="auto">
          <a:xfrm>
            <a:off x="3242888" y="5334414"/>
            <a:ext cx="540094" cy="1276311"/>
          </a:xfrm>
          <a:custGeom>
            <a:avLst/>
            <a:gdLst/>
            <a:ahLst/>
            <a:cxnLst>
              <a:cxn ang="0">
                <a:pos x="719" y="0"/>
              </a:cxn>
              <a:cxn ang="0">
                <a:pos x="719" y="0"/>
              </a:cxn>
              <a:cxn ang="0">
                <a:pos x="7" y="1719"/>
              </a:cxn>
              <a:cxn ang="0">
                <a:pos x="0" y="1737"/>
              </a:cxn>
              <a:cxn ang="0">
                <a:pos x="5" y="1739"/>
              </a:cxn>
              <a:cxn ang="0">
                <a:pos x="8" y="1740"/>
              </a:cxn>
              <a:cxn ang="0">
                <a:pos x="12" y="1742"/>
              </a:cxn>
              <a:cxn ang="0">
                <a:pos x="17" y="1744"/>
              </a:cxn>
              <a:cxn ang="0">
                <a:pos x="25" y="1726"/>
              </a:cxn>
              <a:cxn ang="0">
                <a:pos x="24" y="1726"/>
              </a:cxn>
              <a:cxn ang="0">
                <a:pos x="380" y="867"/>
              </a:cxn>
              <a:cxn ang="0">
                <a:pos x="736" y="7"/>
              </a:cxn>
              <a:cxn ang="0">
                <a:pos x="728" y="4"/>
              </a:cxn>
              <a:cxn ang="0">
                <a:pos x="719" y="0"/>
              </a:cxn>
            </a:cxnLst>
            <a:rect l="0" t="0" r="r" b="b"/>
            <a:pathLst>
              <a:path w="736" h="1744">
                <a:moveTo>
                  <a:pt x="719" y="0"/>
                </a:moveTo>
                <a:lnTo>
                  <a:pt x="719" y="0"/>
                </a:lnTo>
                <a:lnTo>
                  <a:pt x="7" y="1719"/>
                </a:lnTo>
                <a:lnTo>
                  <a:pt x="0" y="1737"/>
                </a:lnTo>
                <a:lnTo>
                  <a:pt x="5" y="1739"/>
                </a:lnTo>
                <a:cubicBezTo>
                  <a:pt x="6" y="1739"/>
                  <a:pt x="7" y="1740"/>
                  <a:pt x="8" y="1740"/>
                </a:cubicBezTo>
                <a:lnTo>
                  <a:pt x="12" y="1742"/>
                </a:lnTo>
                <a:cubicBezTo>
                  <a:pt x="14" y="1742"/>
                  <a:pt x="15" y="1743"/>
                  <a:pt x="17" y="1744"/>
                </a:cubicBezTo>
                <a:lnTo>
                  <a:pt x="25" y="1726"/>
                </a:lnTo>
                <a:lnTo>
                  <a:pt x="24" y="1726"/>
                </a:lnTo>
                <a:lnTo>
                  <a:pt x="380" y="867"/>
                </a:lnTo>
                <a:lnTo>
                  <a:pt x="736" y="7"/>
                </a:lnTo>
                <a:cubicBezTo>
                  <a:pt x="734" y="6"/>
                  <a:pt x="731" y="5"/>
                  <a:pt x="728" y="4"/>
                </a:cubicBezTo>
                <a:cubicBezTo>
                  <a:pt x="725" y="3"/>
                  <a:pt x="722" y="1"/>
                  <a:pt x="719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09" name="Freeform 28"/>
          <p:cNvSpPr>
            <a:spLocks/>
          </p:cNvSpPr>
          <p:nvPr/>
        </p:nvSpPr>
        <p:spPr bwMode="auto">
          <a:xfrm>
            <a:off x="1130790" y="2117992"/>
            <a:ext cx="1520710" cy="2612966"/>
          </a:xfrm>
          <a:custGeom>
            <a:avLst/>
            <a:gdLst/>
            <a:ahLst/>
            <a:cxnLst>
              <a:cxn ang="0">
                <a:pos x="355" y="0"/>
              </a:cxn>
              <a:cxn ang="0">
                <a:pos x="0" y="1787"/>
              </a:cxn>
              <a:cxn ang="0">
                <a:pos x="354" y="3570"/>
              </a:cxn>
              <a:cxn ang="0">
                <a:pos x="938" y="3328"/>
              </a:cxn>
              <a:cxn ang="0">
                <a:pos x="2074" y="2858"/>
              </a:cxn>
              <a:cxn ang="0">
                <a:pos x="1861" y="1786"/>
              </a:cxn>
              <a:cxn ang="0">
                <a:pos x="2074" y="712"/>
              </a:cxn>
              <a:cxn ang="0">
                <a:pos x="1214" y="356"/>
              </a:cxn>
              <a:cxn ang="0">
                <a:pos x="355" y="0"/>
              </a:cxn>
            </a:cxnLst>
            <a:rect l="0" t="0" r="r" b="b"/>
            <a:pathLst>
              <a:path w="2074" h="3570">
                <a:moveTo>
                  <a:pt x="355" y="0"/>
                </a:moveTo>
                <a:cubicBezTo>
                  <a:pt x="123" y="562"/>
                  <a:pt x="0" y="1169"/>
                  <a:pt x="0" y="1787"/>
                </a:cubicBezTo>
                <a:cubicBezTo>
                  <a:pt x="0" y="2381"/>
                  <a:pt x="114" y="2986"/>
                  <a:pt x="354" y="3570"/>
                </a:cubicBezTo>
                <a:lnTo>
                  <a:pt x="938" y="3328"/>
                </a:lnTo>
                <a:lnTo>
                  <a:pt x="2074" y="2858"/>
                </a:lnTo>
                <a:cubicBezTo>
                  <a:pt x="1929" y="2507"/>
                  <a:pt x="1861" y="2144"/>
                  <a:pt x="1861" y="1786"/>
                </a:cubicBezTo>
                <a:cubicBezTo>
                  <a:pt x="1861" y="1415"/>
                  <a:pt x="1935" y="1050"/>
                  <a:pt x="2074" y="712"/>
                </a:cubicBezTo>
                <a:lnTo>
                  <a:pt x="1214" y="356"/>
                </a:lnTo>
                <a:lnTo>
                  <a:pt x="355" y="0"/>
                </a:lnTo>
                <a:close/>
              </a:path>
            </a:pathLst>
          </a:custGeom>
          <a:solidFill>
            <a:srgbClr val="00459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0" name="Freeform 29"/>
          <p:cNvSpPr>
            <a:spLocks/>
          </p:cNvSpPr>
          <p:nvPr/>
        </p:nvSpPr>
        <p:spPr bwMode="auto">
          <a:xfrm>
            <a:off x="1390277" y="2117992"/>
            <a:ext cx="630613" cy="26250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0"/>
              </a:cxn>
              <a:cxn ang="0">
                <a:pos x="209" y="87"/>
              </a:cxn>
              <a:cxn ang="0">
                <a:pos x="0" y="0"/>
              </a:cxn>
            </a:cxnLst>
            <a:rect l="0" t="0" r="r" b="b"/>
            <a:pathLst>
              <a:path w="209" h="87">
                <a:moveTo>
                  <a:pt x="0" y="0"/>
                </a:moveTo>
                <a:lnTo>
                  <a:pt x="0" y="0"/>
                </a:lnTo>
                <a:lnTo>
                  <a:pt x="209" y="87"/>
                </a:lnTo>
                <a:lnTo>
                  <a:pt x="0" y="0"/>
                </a:lnTo>
                <a:close/>
              </a:path>
            </a:pathLst>
          </a:custGeom>
          <a:solidFill>
            <a:srgbClr val="B0E0E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1" name="Freeform 30"/>
          <p:cNvSpPr>
            <a:spLocks/>
          </p:cNvSpPr>
          <p:nvPr/>
        </p:nvSpPr>
        <p:spPr bwMode="auto">
          <a:xfrm>
            <a:off x="1818731" y="4208967"/>
            <a:ext cx="832770" cy="343970"/>
          </a:xfrm>
          <a:custGeom>
            <a:avLst/>
            <a:gdLst/>
            <a:ahLst/>
            <a:cxnLst>
              <a:cxn ang="0">
                <a:pos x="276" y="0"/>
              </a:cxn>
              <a:cxn ang="0">
                <a:pos x="0" y="114"/>
              </a:cxn>
              <a:cxn ang="0">
                <a:pos x="276" y="0"/>
              </a:cxn>
              <a:cxn ang="0">
                <a:pos x="276" y="0"/>
              </a:cxn>
            </a:cxnLst>
            <a:rect l="0" t="0" r="r" b="b"/>
            <a:pathLst>
              <a:path w="276" h="114">
                <a:moveTo>
                  <a:pt x="276" y="0"/>
                </a:moveTo>
                <a:lnTo>
                  <a:pt x="0" y="114"/>
                </a:lnTo>
                <a:lnTo>
                  <a:pt x="276" y="0"/>
                </a:lnTo>
                <a:lnTo>
                  <a:pt x="276" y="0"/>
                </a:lnTo>
                <a:close/>
              </a:path>
            </a:pathLst>
          </a:custGeom>
          <a:solidFill>
            <a:srgbClr val="B0E0E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2" name="Freeform 31"/>
          <p:cNvSpPr>
            <a:spLocks noEditPoints="1"/>
          </p:cNvSpPr>
          <p:nvPr/>
        </p:nvSpPr>
        <p:spPr bwMode="auto">
          <a:xfrm>
            <a:off x="1115703" y="2099888"/>
            <a:ext cx="1535797" cy="2637104"/>
          </a:xfrm>
          <a:custGeom>
            <a:avLst/>
            <a:gdLst/>
            <a:ahLst/>
            <a:cxnLst>
              <a:cxn ang="0">
                <a:pos x="1233" y="381"/>
              </a:cxn>
              <a:cxn ang="0">
                <a:pos x="2093" y="736"/>
              </a:cxn>
              <a:cxn ang="0">
                <a:pos x="1233" y="381"/>
              </a:cxn>
              <a:cxn ang="0">
                <a:pos x="356" y="17"/>
              </a:cxn>
              <a:cxn ang="0">
                <a:pos x="0" y="1812"/>
              </a:cxn>
              <a:cxn ang="0">
                <a:pos x="356" y="3602"/>
              </a:cxn>
              <a:cxn ang="0">
                <a:pos x="957" y="3353"/>
              </a:cxn>
              <a:cxn ang="0">
                <a:pos x="373" y="3595"/>
              </a:cxn>
              <a:cxn ang="0">
                <a:pos x="19" y="1812"/>
              </a:cxn>
              <a:cxn ang="0">
                <a:pos x="374" y="25"/>
              </a:cxn>
              <a:cxn ang="0">
                <a:pos x="356" y="17"/>
              </a:cxn>
              <a:cxn ang="0">
                <a:pos x="363" y="0"/>
              </a:cxn>
              <a:cxn ang="0">
                <a:pos x="360" y="8"/>
              </a:cxn>
              <a:cxn ang="0">
                <a:pos x="357" y="16"/>
              </a:cxn>
              <a:cxn ang="0">
                <a:pos x="360" y="8"/>
              </a:cxn>
              <a:cxn ang="0">
                <a:pos x="363" y="0"/>
              </a:cxn>
              <a:cxn ang="0">
                <a:pos x="363" y="0"/>
              </a:cxn>
            </a:cxnLst>
            <a:rect l="0" t="0" r="r" b="b"/>
            <a:pathLst>
              <a:path w="2093" h="3602">
                <a:moveTo>
                  <a:pt x="1233" y="381"/>
                </a:moveTo>
                <a:lnTo>
                  <a:pt x="2093" y="736"/>
                </a:lnTo>
                <a:lnTo>
                  <a:pt x="1233" y="381"/>
                </a:lnTo>
                <a:close/>
                <a:moveTo>
                  <a:pt x="356" y="17"/>
                </a:moveTo>
                <a:cubicBezTo>
                  <a:pt x="123" y="582"/>
                  <a:pt x="0" y="1191"/>
                  <a:pt x="0" y="1812"/>
                </a:cubicBezTo>
                <a:cubicBezTo>
                  <a:pt x="0" y="2409"/>
                  <a:pt x="114" y="3016"/>
                  <a:pt x="356" y="3602"/>
                </a:cubicBezTo>
                <a:lnTo>
                  <a:pt x="957" y="3353"/>
                </a:lnTo>
                <a:lnTo>
                  <a:pt x="373" y="3595"/>
                </a:lnTo>
                <a:cubicBezTo>
                  <a:pt x="133" y="3011"/>
                  <a:pt x="19" y="2406"/>
                  <a:pt x="19" y="1812"/>
                </a:cubicBezTo>
                <a:cubicBezTo>
                  <a:pt x="19" y="1194"/>
                  <a:pt x="142" y="587"/>
                  <a:pt x="374" y="25"/>
                </a:cubicBezTo>
                <a:lnTo>
                  <a:pt x="356" y="17"/>
                </a:lnTo>
                <a:close/>
                <a:moveTo>
                  <a:pt x="363" y="0"/>
                </a:moveTo>
                <a:lnTo>
                  <a:pt x="360" y="8"/>
                </a:lnTo>
                <a:cubicBezTo>
                  <a:pt x="359" y="11"/>
                  <a:pt x="358" y="13"/>
                  <a:pt x="357" y="16"/>
                </a:cubicBezTo>
                <a:lnTo>
                  <a:pt x="360" y="8"/>
                </a:lnTo>
                <a:cubicBezTo>
                  <a:pt x="361" y="6"/>
                  <a:pt x="362" y="3"/>
                  <a:pt x="363" y="0"/>
                </a:cubicBezTo>
                <a:lnTo>
                  <a:pt x="363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3" name="Freeform 32"/>
          <p:cNvSpPr>
            <a:spLocks/>
          </p:cNvSpPr>
          <p:nvPr/>
        </p:nvSpPr>
        <p:spPr bwMode="auto">
          <a:xfrm>
            <a:off x="1378207" y="2099888"/>
            <a:ext cx="1276311" cy="540094"/>
          </a:xfrm>
          <a:custGeom>
            <a:avLst/>
            <a:gdLst/>
            <a:ahLst/>
            <a:cxnLst>
              <a:cxn ang="0">
                <a:pos x="7" y="0"/>
              </a:cxn>
              <a:cxn ang="0">
                <a:pos x="4" y="8"/>
              </a:cxn>
              <a:cxn ang="0">
                <a:pos x="1" y="16"/>
              </a:cxn>
              <a:cxn ang="0">
                <a:pos x="0" y="17"/>
              </a:cxn>
              <a:cxn ang="0">
                <a:pos x="18" y="25"/>
              </a:cxn>
              <a:cxn ang="0">
                <a:pos x="877" y="381"/>
              </a:cxn>
              <a:cxn ang="0">
                <a:pos x="1737" y="736"/>
              </a:cxn>
              <a:cxn ang="0">
                <a:pos x="1740" y="728"/>
              </a:cxn>
              <a:cxn ang="0">
                <a:pos x="1744" y="719"/>
              </a:cxn>
              <a:cxn ang="0">
                <a:pos x="7" y="0"/>
              </a:cxn>
            </a:cxnLst>
            <a:rect l="0" t="0" r="r" b="b"/>
            <a:pathLst>
              <a:path w="1744" h="736">
                <a:moveTo>
                  <a:pt x="7" y="0"/>
                </a:moveTo>
                <a:cubicBezTo>
                  <a:pt x="6" y="3"/>
                  <a:pt x="5" y="6"/>
                  <a:pt x="4" y="8"/>
                </a:cubicBezTo>
                <a:lnTo>
                  <a:pt x="1" y="16"/>
                </a:lnTo>
                <a:cubicBezTo>
                  <a:pt x="0" y="16"/>
                  <a:pt x="0" y="17"/>
                  <a:pt x="0" y="17"/>
                </a:cubicBezTo>
                <a:lnTo>
                  <a:pt x="18" y="25"/>
                </a:lnTo>
                <a:lnTo>
                  <a:pt x="877" y="381"/>
                </a:lnTo>
                <a:lnTo>
                  <a:pt x="1737" y="736"/>
                </a:lnTo>
                <a:cubicBezTo>
                  <a:pt x="1738" y="734"/>
                  <a:pt x="1739" y="731"/>
                  <a:pt x="1740" y="728"/>
                </a:cubicBezTo>
                <a:cubicBezTo>
                  <a:pt x="1742" y="725"/>
                  <a:pt x="1743" y="722"/>
                  <a:pt x="1744" y="719"/>
                </a:cubicBezTo>
                <a:lnTo>
                  <a:pt x="7" y="0"/>
                </a:ln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4" name="Freeform 33"/>
          <p:cNvSpPr>
            <a:spLocks/>
          </p:cNvSpPr>
          <p:nvPr/>
        </p:nvSpPr>
        <p:spPr bwMode="auto">
          <a:xfrm>
            <a:off x="1378207" y="4743027"/>
            <a:ext cx="3018" cy="603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" y="9"/>
              </a:cxn>
              <a:cxn ang="0">
                <a:pos x="0" y="0"/>
              </a:cxn>
            </a:cxnLst>
            <a:rect l="0" t="0" r="r" b="b"/>
            <a:pathLst>
              <a:path w="4" h="9">
                <a:moveTo>
                  <a:pt x="0" y="0"/>
                </a:moveTo>
                <a:lnTo>
                  <a:pt x="4" y="9"/>
                </a:lnTo>
                <a:cubicBezTo>
                  <a:pt x="3" y="6"/>
                  <a:pt x="2" y="3"/>
                  <a:pt x="0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5" name="Freeform 34"/>
          <p:cNvSpPr>
            <a:spLocks/>
          </p:cNvSpPr>
          <p:nvPr/>
        </p:nvSpPr>
        <p:spPr bwMode="auto">
          <a:xfrm>
            <a:off x="2023906" y="4221036"/>
            <a:ext cx="630613" cy="262504"/>
          </a:xfrm>
          <a:custGeom>
            <a:avLst/>
            <a:gdLst/>
            <a:ahLst/>
            <a:cxnLst>
              <a:cxn ang="0">
                <a:pos x="209" y="0"/>
              </a:cxn>
              <a:cxn ang="0">
                <a:pos x="0" y="87"/>
              </a:cxn>
              <a:cxn ang="0">
                <a:pos x="209" y="1"/>
              </a:cxn>
              <a:cxn ang="0">
                <a:pos x="209" y="0"/>
              </a:cxn>
            </a:cxnLst>
            <a:rect l="0" t="0" r="r" b="b"/>
            <a:pathLst>
              <a:path w="209" h="87">
                <a:moveTo>
                  <a:pt x="209" y="0"/>
                </a:moveTo>
                <a:lnTo>
                  <a:pt x="0" y="87"/>
                </a:lnTo>
                <a:lnTo>
                  <a:pt x="209" y="1"/>
                </a:lnTo>
                <a:lnTo>
                  <a:pt x="209" y="0"/>
                </a:lnTo>
                <a:close/>
              </a:path>
            </a:pathLst>
          </a:custGeom>
          <a:solidFill>
            <a:srgbClr val="CFED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6" name="Freeform 35"/>
          <p:cNvSpPr>
            <a:spLocks/>
          </p:cNvSpPr>
          <p:nvPr/>
        </p:nvSpPr>
        <p:spPr bwMode="auto">
          <a:xfrm>
            <a:off x="1378207" y="4208967"/>
            <a:ext cx="1276311" cy="540094"/>
          </a:xfrm>
          <a:custGeom>
            <a:avLst/>
            <a:gdLst/>
            <a:ahLst/>
            <a:cxnLst>
              <a:cxn ang="0">
                <a:pos x="1737" y="0"/>
              </a:cxn>
              <a:cxn ang="0">
                <a:pos x="1737" y="0"/>
              </a:cxn>
              <a:cxn ang="0">
                <a:pos x="1737" y="0"/>
              </a:cxn>
              <a:cxn ang="0">
                <a:pos x="601" y="470"/>
              </a:cxn>
              <a:cxn ang="0">
                <a:pos x="0" y="719"/>
              </a:cxn>
              <a:cxn ang="0">
                <a:pos x="3" y="728"/>
              </a:cxn>
              <a:cxn ang="0">
                <a:pos x="7" y="737"/>
              </a:cxn>
              <a:cxn ang="0">
                <a:pos x="884" y="373"/>
              </a:cxn>
              <a:cxn ang="0">
                <a:pos x="1744" y="17"/>
              </a:cxn>
              <a:cxn ang="0">
                <a:pos x="1744" y="17"/>
              </a:cxn>
              <a:cxn ang="0">
                <a:pos x="1740" y="9"/>
              </a:cxn>
              <a:cxn ang="0">
                <a:pos x="1737" y="0"/>
              </a:cxn>
            </a:cxnLst>
            <a:rect l="0" t="0" r="r" b="b"/>
            <a:pathLst>
              <a:path w="1744" h="737">
                <a:moveTo>
                  <a:pt x="1737" y="0"/>
                </a:moveTo>
                <a:lnTo>
                  <a:pt x="1737" y="0"/>
                </a:lnTo>
                <a:lnTo>
                  <a:pt x="1737" y="0"/>
                </a:lnTo>
                <a:lnTo>
                  <a:pt x="601" y="470"/>
                </a:lnTo>
                <a:lnTo>
                  <a:pt x="0" y="719"/>
                </a:lnTo>
                <a:cubicBezTo>
                  <a:pt x="1" y="722"/>
                  <a:pt x="2" y="725"/>
                  <a:pt x="3" y="728"/>
                </a:cubicBezTo>
                <a:cubicBezTo>
                  <a:pt x="5" y="731"/>
                  <a:pt x="6" y="734"/>
                  <a:pt x="7" y="737"/>
                </a:cubicBezTo>
                <a:lnTo>
                  <a:pt x="884" y="373"/>
                </a:lnTo>
                <a:lnTo>
                  <a:pt x="1744" y="17"/>
                </a:lnTo>
                <a:lnTo>
                  <a:pt x="1744" y="17"/>
                </a:lnTo>
                <a:cubicBezTo>
                  <a:pt x="1743" y="15"/>
                  <a:pt x="1741" y="12"/>
                  <a:pt x="1740" y="9"/>
                </a:cubicBezTo>
                <a:cubicBezTo>
                  <a:pt x="1739" y="6"/>
                  <a:pt x="1738" y="3"/>
                  <a:pt x="1737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7" name="Freeform 36"/>
          <p:cNvSpPr>
            <a:spLocks/>
          </p:cNvSpPr>
          <p:nvPr/>
        </p:nvSpPr>
        <p:spPr bwMode="auto">
          <a:xfrm>
            <a:off x="3260991" y="-6175"/>
            <a:ext cx="2619001" cy="1517694"/>
          </a:xfrm>
          <a:custGeom>
            <a:avLst/>
            <a:gdLst/>
            <a:ahLst/>
            <a:cxnLst>
              <a:cxn ang="0">
                <a:pos x="1784" y="0"/>
              </a:cxn>
              <a:cxn ang="0">
                <a:pos x="0" y="355"/>
              </a:cxn>
              <a:cxn ang="0">
                <a:pos x="712" y="2074"/>
              </a:cxn>
              <a:cxn ang="0">
                <a:pos x="1784" y="1862"/>
              </a:cxn>
              <a:cxn ang="0">
                <a:pos x="1858" y="1863"/>
              </a:cxn>
              <a:cxn ang="0">
                <a:pos x="2858" y="2074"/>
              </a:cxn>
              <a:cxn ang="0">
                <a:pos x="3047" y="1619"/>
              </a:cxn>
              <a:cxn ang="0">
                <a:pos x="3571" y="355"/>
              </a:cxn>
              <a:cxn ang="0">
                <a:pos x="1784" y="0"/>
              </a:cxn>
            </a:cxnLst>
            <a:rect l="0" t="0" r="r" b="b"/>
            <a:pathLst>
              <a:path w="3571" h="2074">
                <a:moveTo>
                  <a:pt x="1784" y="0"/>
                </a:moveTo>
                <a:cubicBezTo>
                  <a:pt x="1189" y="0"/>
                  <a:pt x="584" y="114"/>
                  <a:pt x="0" y="355"/>
                </a:cubicBezTo>
                <a:lnTo>
                  <a:pt x="712" y="2074"/>
                </a:lnTo>
                <a:cubicBezTo>
                  <a:pt x="1063" y="1930"/>
                  <a:pt x="1426" y="1862"/>
                  <a:pt x="1784" y="1862"/>
                </a:cubicBezTo>
                <a:cubicBezTo>
                  <a:pt x="1809" y="1862"/>
                  <a:pt x="1834" y="1862"/>
                  <a:pt x="1858" y="1863"/>
                </a:cubicBezTo>
                <a:cubicBezTo>
                  <a:pt x="2204" y="1872"/>
                  <a:pt x="2543" y="1945"/>
                  <a:pt x="2858" y="2074"/>
                </a:cubicBezTo>
                <a:lnTo>
                  <a:pt x="3047" y="1619"/>
                </a:lnTo>
                <a:lnTo>
                  <a:pt x="3571" y="355"/>
                </a:lnTo>
                <a:cubicBezTo>
                  <a:pt x="3008" y="123"/>
                  <a:pt x="2401" y="0"/>
                  <a:pt x="1784" y="0"/>
                </a:cubicBezTo>
              </a:path>
            </a:pathLst>
          </a:custGeom>
          <a:solidFill>
            <a:srgbClr val="FF66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600" dirty="0"/>
          </a:p>
        </p:txBody>
      </p:sp>
      <p:sp>
        <p:nvSpPr>
          <p:cNvPr id="118" name="Freeform 37"/>
          <p:cNvSpPr>
            <a:spLocks/>
          </p:cNvSpPr>
          <p:nvPr/>
        </p:nvSpPr>
        <p:spPr bwMode="auto">
          <a:xfrm>
            <a:off x="5493780" y="253312"/>
            <a:ext cx="386212" cy="923288"/>
          </a:xfrm>
          <a:custGeom>
            <a:avLst/>
            <a:gdLst/>
            <a:ahLst/>
            <a:cxnLst>
              <a:cxn ang="0">
                <a:pos x="128" y="0"/>
              </a:cxn>
              <a:cxn ang="0">
                <a:pos x="0" y="306"/>
              </a:cxn>
              <a:cxn ang="0">
                <a:pos x="128" y="0"/>
              </a:cxn>
            </a:cxnLst>
            <a:rect l="0" t="0" r="r" b="b"/>
            <a:pathLst>
              <a:path w="128" h="306">
                <a:moveTo>
                  <a:pt x="128" y="0"/>
                </a:moveTo>
                <a:lnTo>
                  <a:pt x="0" y="306"/>
                </a:lnTo>
                <a:lnTo>
                  <a:pt x="128" y="0"/>
                </a:lnTo>
                <a:close/>
              </a:path>
            </a:pathLst>
          </a:custGeom>
          <a:solidFill>
            <a:srgbClr val="B0E0ED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19" name="Freeform 38"/>
          <p:cNvSpPr>
            <a:spLocks noEditPoints="1"/>
          </p:cNvSpPr>
          <p:nvPr/>
        </p:nvSpPr>
        <p:spPr bwMode="auto">
          <a:xfrm>
            <a:off x="3239870" y="-21262"/>
            <a:ext cx="2658226" cy="1532779"/>
          </a:xfrm>
          <a:custGeom>
            <a:avLst/>
            <a:gdLst/>
            <a:ahLst/>
            <a:cxnLst>
              <a:cxn ang="0">
                <a:pos x="3072" y="1638"/>
              </a:cxn>
              <a:cxn ang="0">
                <a:pos x="2883" y="2093"/>
              </a:cxn>
              <a:cxn ang="0">
                <a:pos x="1883" y="1882"/>
              </a:cxn>
              <a:cxn ang="0">
                <a:pos x="2883" y="2093"/>
              </a:cxn>
              <a:cxn ang="0">
                <a:pos x="3072" y="1638"/>
              </a:cxn>
              <a:cxn ang="0">
                <a:pos x="9" y="360"/>
              </a:cxn>
              <a:cxn ang="0">
                <a:pos x="9" y="360"/>
              </a:cxn>
              <a:cxn ang="0">
                <a:pos x="0" y="363"/>
              </a:cxn>
              <a:cxn ang="0">
                <a:pos x="9" y="360"/>
              </a:cxn>
              <a:cxn ang="0">
                <a:pos x="3612" y="360"/>
              </a:cxn>
              <a:cxn ang="0">
                <a:pos x="3612" y="360"/>
              </a:cxn>
              <a:cxn ang="0">
                <a:pos x="3621" y="363"/>
              </a:cxn>
              <a:cxn ang="0">
                <a:pos x="3621" y="363"/>
              </a:cxn>
              <a:cxn ang="0">
                <a:pos x="3612" y="360"/>
              </a:cxn>
              <a:cxn ang="0">
                <a:pos x="1809" y="0"/>
              </a:cxn>
              <a:cxn ang="0">
                <a:pos x="18" y="356"/>
              </a:cxn>
              <a:cxn ang="0">
                <a:pos x="737" y="2093"/>
              </a:cxn>
              <a:cxn ang="0">
                <a:pos x="25" y="374"/>
              </a:cxn>
              <a:cxn ang="0">
                <a:pos x="1809" y="19"/>
              </a:cxn>
              <a:cxn ang="0">
                <a:pos x="3596" y="374"/>
              </a:cxn>
              <a:cxn ang="0">
                <a:pos x="3603" y="356"/>
              </a:cxn>
              <a:cxn ang="0">
                <a:pos x="1809" y="0"/>
              </a:cxn>
            </a:cxnLst>
            <a:rect l="0" t="0" r="r" b="b"/>
            <a:pathLst>
              <a:path w="3621" h="2093">
                <a:moveTo>
                  <a:pt x="3072" y="1638"/>
                </a:moveTo>
                <a:lnTo>
                  <a:pt x="2883" y="2093"/>
                </a:lnTo>
                <a:cubicBezTo>
                  <a:pt x="2568" y="1964"/>
                  <a:pt x="2229" y="1891"/>
                  <a:pt x="1883" y="1882"/>
                </a:cubicBezTo>
                <a:cubicBezTo>
                  <a:pt x="2229" y="1891"/>
                  <a:pt x="2568" y="1964"/>
                  <a:pt x="2883" y="2093"/>
                </a:cubicBezTo>
                <a:lnTo>
                  <a:pt x="3072" y="1638"/>
                </a:lnTo>
                <a:close/>
                <a:moveTo>
                  <a:pt x="9" y="360"/>
                </a:moveTo>
                <a:lnTo>
                  <a:pt x="9" y="360"/>
                </a:lnTo>
                <a:lnTo>
                  <a:pt x="0" y="363"/>
                </a:lnTo>
                <a:cubicBezTo>
                  <a:pt x="3" y="362"/>
                  <a:pt x="6" y="361"/>
                  <a:pt x="9" y="360"/>
                </a:cubicBezTo>
                <a:moveTo>
                  <a:pt x="3612" y="360"/>
                </a:moveTo>
                <a:lnTo>
                  <a:pt x="3612" y="360"/>
                </a:lnTo>
                <a:cubicBezTo>
                  <a:pt x="3615" y="361"/>
                  <a:pt x="3618" y="362"/>
                  <a:pt x="3621" y="363"/>
                </a:cubicBezTo>
                <a:lnTo>
                  <a:pt x="3621" y="363"/>
                </a:lnTo>
                <a:lnTo>
                  <a:pt x="3612" y="360"/>
                </a:lnTo>
                <a:close/>
                <a:moveTo>
                  <a:pt x="1809" y="0"/>
                </a:moveTo>
                <a:cubicBezTo>
                  <a:pt x="1211" y="0"/>
                  <a:pt x="604" y="115"/>
                  <a:pt x="18" y="356"/>
                </a:cubicBezTo>
                <a:lnTo>
                  <a:pt x="737" y="2093"/>
                </a:lnTo>
                <a:lnTo>
                  <a:pt x="25" y="374"/>
                </a:lnTo>
                <a:cubicBezTo>
                  <a:pt x="609" y="133"/>
                  <a:pt x="1214" y="19"/>
                  <a:pt x="1809" y="19"/>
                </a:cubicBezTo>
                <a:cubicBezTo>
                  <a:pt x="2426" y="19"/>
                  <a:pt x="3033" y="142"/>
                  <a:pt x="3596" y="374"/>
                </a:cubicBezTo>
                <a:lnTo>
                  <a:pt x="3603" y="356"/>
                </a:lnTo>
                <a:cubicBezTo>
                  <a:pt x="3038" y="124"/>
                  <a:pt x="2429" y="0"/>
                  <a:pt x="1809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20" name="Freeform 39"/>
          <p:cNvSpPr>
            <a:spLocks/>
          </p:cNvSpPr>
          <p:nvPr/>
        </p:nvSpPr>
        <p:spPr bwMode="auto">
          <a:xfrm>
            <a:off x="3351510" y="512798"/>
            <a:ext cx="416385" cy="100173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38" y="332"/>
              </a:cxn>
              <a:cxn ang="0">
                <a:pos x="0" y="0"/>
              </a:cxn>
            </a:cxnLst>
            <a:rect l="0" t="0" r="r" b="b"/>
            <a:pathLst>
              <a:path w="138" h="332">
                <a:moveTo>
                  <a:pt x="0" y="0"/>
                </a:moveTo>
                <a:lnTo>
                  <a:pt x="138" y="332"/>
                </a:lnTo>
                <a:lnTo>
                  <a:pt x="0" y="0"/>
                </a:lnTo>
                <a:close/>
              </a:path>
            </a:pathLst>
          </a:custGeom>
          <a:solidFill>
            <a:srgbClr val="CFED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21" name="Freeform 40"/>
          <p:cNvSpPr>
            <a:spLocks/>
          </p:cNvSpPr>
          <p:nvPr/>
        </p:nvSpPr>
        <p:spPr bwMode="auto">
          <a:xfrm>
            <a:off x="3239870" y="238224"/>
            <a:ext cx="543111" cy="1276311"/>
          </a:xfrm>
          <a:custGeom>
            <a:avLst/>
            <a:gdLst/>
            <a:ahLst/>
            <a:cxnLst>
              <a:cxn ang="0">
                <a:pos x="18" y="0"/>
              </a:cxn>
              <a:cxn ang="0">
                <a:pos x="9" y="4"/>
              </a:cxn>
              <a:cxn ang="0">
                <a:pos x="0" y="7"/>
              </a:cxn>
              <a:cxn ang="0">
                <a:pos x="152" y="375"/>
              </a:cxn>
              <a:cxn ang="0">
                <a:pos x="719" y="1744"/>
              </a:cxn>
              <a:cxn ang="0">
                <a:pos x="728" y="1741"/>
              </a:cxn>
              <a:cxn ang="0">
                <a:pos x="737" y="1737"/>
              </a:cxn>
              <a:cxn ang="0">
                <a:pos x="18" y="0"/>
              </a:cxn>
            </a:cxnLst>
            <a:rect l="0" t="0" r="r" b="b"/>
            <a:pathLst>
              <a:path w="737" h="1744">
                <a:moveTo>
                  <a:pt x="18" y="0"/>
                </a:moveTo>
                <a:cubicBezTo>
                  <a:pt x="15" y="1"/>
                  <a:pt x="12" y="3"/>
                  <a:pt x="9" y="4"/>
                </a:cubicBezTo>
                <a:cubicBezTo>
                  <a:pt x="6" y="5"/>
                  <a:pt x="3" y="6"/>
                  <a:pt x="0" y="7"/>
                </a:cubicBezTo>
                <a:lnTo>
                  <a:pt x="152" y="375"/>
                </a:lnTo>
                <a:lnTo>
                  <a:pt x="719" y="1744"/>
                </a:lnTo>
                <a:cubicBezTo>
                  <a:pt x="722" y="1743"/>
                  <a:pt x="725" y="1742"/>
                  <a:pt x="728" y="1741"/>
                </a:cubicBezTo>
                <a:cubicBezTo>
                  <a:pt x="731" y="1739"/>
                  <a:pt x="734" y="1738"/>
                  <a:pt x="737" y="1737"/>
                </a:cubicBezTo>
                <a:lnTo>
                  <a:pt x="18" y="0"/>
                </a:ln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22" name="Freeform 41"/>
          <p:cNvSpPr>
            <a:spLocks/>
          </p:cNvSpPr>
          <p:nvPr/>
        </p:nvSpPr>
        <p:spPr bwMode="auto">
          <a:xfrm>
            <a:off x="5629557" y="256328"/>
            <a:ext cx="262504" cy="630613"/>
          </a:xfrm>
          <a:custGeom>
            <a:avLst/>
            <a:gdLst/>
            <a:ahLst/>
            <a:cxnLst>
              <a:cxn ang="0">
                <a:pos x="87" y="0"/>
              </a:cxn>
              <a:cxn ang="0">
                <a:pos x="0" y="209"/>
              </a:cxn>
              <a:cxn ang="0">
                <a:pos x="87" y="0"/>
              </a:cxn>
              <a:cxn ang="0">
                <a:pos x="87" y="0"/>
              </a:cxn>
            </a:cxnLst>
            <a:rect l="0" t="0" r="r" b="b"/>
            <a:pathLst>
              <a:path w="87" h="209">
                <a:moveTo>
                  <a:pt x="87" y="0"/>
                </a:moveTo>
                <a:lnTo>
                  <a:pt x="0" y="209"/>
                </a:lnTo>
                <a:lnTo>
                  <a:pt x="87" y="0"/>
                </a:lnTo>
                <a:lnTo>
                  <a:pt x="87" y="0"/>
                </a:lnTo>
                <a:close/>
              </a:path>
            </a:pathLst>
          </a:custGeom>
          <a:solidFill>
            <a:srgbClr val="CFEDF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23" name="Freeform 42"/>
          <p:cNvSpPr>
            <a:spLocks/>
          </p:cNvSpPr>
          <p:nvPr/>
        </p:nvSpPr>
        <p:spPr bwMode="auto">
          <a:xfrm>
            <a:off x="5354985" y="238224"/>
            <a:ext cx="543111" cy="1279327"/>
          </a:xfrm>
          <a:custGeom>
            <a:avLst/>
            <a:gdLst/>
            <a:ahLst/>
            <a:cxnLst>
              <a:cxn ang="0">
                <a:pos x="720" y="0"/>
              </a:cxn>
              <a:cxn ang="0">
                <a:pos x="713" y="18"/>
              </a:cxn>
              <a:cxn ang="0">
                <a:pos x="189" y="1282"/>
              </a:cxn>
              <a:cxn ang="0">
                <a:pos x="0" y="1737"/>
              </a:cxn>
              <a:cxn ang="0">
                <a:pos x="9" y="1741"/>
              </a:cxn>
              <a:cxn ang="0">
                <a:pos x="18" y="1745"/>
              </a:cxn>
              <a:cxn ang="0">
                <a:pos x="374" y="885"/>
              </a:cxn>
              <a:cxn ang="0">
                <a:pos x="730" y="25"/>
              </a:cxn>
              <a:cxn ang="0">
                <a:pos x="730" y="25"/>
              </a:cxn>
              <a:cxn ang="0">
                <a:pos x="738" y="7"/>
              </a:cxn>
              <a:cxn ang="0">
                <a:pos x="729" y="4"/>
              </a:cxn>
              <a:cxn ang="0">
                <a:pos x="725" y="13"/>
              </a:cxn>
              <a:cxn ang="0">
                <a:pos x="716" y="9"/>
              </a:cxn>
              <a:cxn ang="0">
                <a:pos x="725" y="13"/>
              </a:cxn>
              <a:cxn ang="0">
                <a:pos x="729" y="4"/>
              </a:cxn>
              <a:cxn ang="0">
                <a:pos x="720" y="0"/>
              </a:cxn>
            </a:cxnLst>
            <a:rect l="0" t="0" r="r" b="b"/>
            <a:pathLst>
              <a:path w="738" h="1745">
                <a:moveTo>
                  <a:pt x="720" y="0"/>
                </a:moveTo>
                <a:lnTo>
                  <a:pt x="713" y="18"/>
                </a:lnTo>
                <a:lnTo>
                  <a:pt x="189" y="1282"/>
                </a:lnTo>
                <a:lnTo>
                  <a:pt x="0" y="1737"/>
                </a:lnTo>
                <a:cubicBezTo>
                  <a:pt x="3" y="1738"/>
                  <a:pt x="6" y="1740"/>
                  <a:pt x="9" y="1741"/>
                </a:cubicBezTo>
                <a:cubicBezTo>
                  <a:pt x="12" y="1742"/>
                  <a:pt x="15" y="1743"/>
                  <a:pt x="18" y="1745"/>
                </a:cubicBezTo>
                <a:lnTo>
                  <a:pt x="374" y="885"/>
                </a:lnTo>
                <a:lnTo>
                  <a:pt x="730" y="25"/>
                </a:lnTo>
                <a:lnTo>
                  <a:pt x="730" y="25"/>
                </a:lnTo>
                <a:lnTo>
                  <a:pt x="738" y="7"/>
                </a:lnTo>
                <a:cubicBezTo>
                  <a:pt x="735" y="6"/>
                  <a:pt x="732" y="5"/>
                  <a:pt x="729" y="4"/>
                </a:cubicBezTo>
                <a:lnTo>
                  <a:pt x="725" y="13"/>
                </a:lnTo>
                <a:lnTo>
                  <a:pt x="716" y="9"/>
                </a:lnTo>
                <a:lnTo>
                  <a:pt x="725" y="13"/>
                </a:lnTo>
                <a:lnTo>
                  <a:pt x="729" y="4"/>
                </a:lnTo>
                <a:cubicBezTo>
                  <a:pt x="726" y="3"/>
                  <a:pt x="723" y="1"/>
                  <a:pt x="720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24" name="Freeform 43"/>
          <p:cNvSpPr>
            <a:spLocks noEditPoints="1"/>
          </p:cNvSpPr>
          <p:nvPr/>
        </p:nvSpPr>
        <p:spPr bwMode="auto">
          <a:xfrm>
            <a:off x="2440291" y="1300307"/>
            <a:ext cx="4257386" cy="4248333"/>
          </a:xfrm>
          <a:custGeom>
            <a:avLst/>
            <a:gdLst/>
            <a:ahLst/>
            <a:cxnLst>
              <a:cxn ang="0">
                <a:pos x="5505" y="1823"/>
              </a:cxn>
              <a:cxn ang="0">
                <a:pos x="3980" y="299"/>
              </a:cxn>
              <a:cxn ang="0">
                <a:pos x="1823" y="298"/>
              </a:cxn>
              <a:cxn ang="0">
                <a:pos x="298" y="1823"/>
              </a:cxn>
              <a:cxn ang="0">
                <a:pos x="298" y="3980"/>
              </a:cxn>
              <a:cxn ang="0">
                <a:pos x="1823" y="5505"/>
              </a:cxn>
              <a:cxn ang="0">
                <a:pos x="3980" y="5505"/>
              </a:cxn>
              <a:cxn ang="0">
                <a:pos x="5504" y="3980"/>
              </a:cxn>
              <a:cxn ang="0">
                <a:pos x="5505" y="1823"/>
              </a:cxn>
              <a:cxn ang="0">
                <a:pos x="3261" y="3769"/>
              </a:cxn>
              <a:cxn ang="0">
                <a:pos x="2033" y="3261"/>
              </a:cxn>
              <a:cxn ang="0">
                <a:pos x="2542" y="2034"/>
              </a:cxn>
              <a:cxn ang="0">
                <a:pos x="3769" y="2542"/>
              </a:cxn>
              <a:cxn ang="0">
                <a:pos x="3261" y="3769"/>
              </a:cxn>
            </a:cxnLst>
            <a:rect l="0" t="0" r="r" b="b"/>
            <a:pathLst>
              <a:path w="5803" h="5803">
                <a:moveTo>
                  <a:pt x="5505" y="1823"/>
                </a:moveTo>
                <a:cubicBezTo>
                  <a:pt x="5207" y="1104"/>
                  <a:pt x="4646" y="574"/>
                  <a:pt x="3980" y="299"/>
                </a:cubicBezTo>
                <a:cubicBezTo>
                  <a:pt x="3313" y="22"/>
                  <a:pt x="2542" y="0"/>
                  <a:pt x="1823" y="298"/>
                </a:cubicBezTo>
                <a:cubicBezTo>
                  <a:pt x="1104" y="596"/>
                  <a:pt x="574" y="1157"/>
                  <a:pt x="298" y="1823"/>
                </a:cubicBezTo>
                <a:cubicBezTo>
                  <a:pt x="22" y="2490"/>
                  <a:pt x="0" y="3261"/>
                  <a:pt x="298" y="3980"/>
                </a:cubicBezTo>
                <a:cubicBezTo>
                  <a:pt x="596" y="4699"/>
                  <a:pt x="1157" y="5229"/>
                  <a:pt x="1823" y="5505"/>
                </a:cubicBezTo>
                <a:cubicBezTo>
                  <a:pt x="2489" y="5781"/>
                  <a:pt x="3261" y="5803"/>
                  <a:pt x="3980" y="5505"/>
                </a:cubicBezTo>
                <a:cubicBezTo>
                  <a:pt x="4699" y="5207"/>
                  <a:pt x="5229" y="4646"/>
                  <a:pt x="5504" y="3980"/>
                </a:cubicBezTo>
                <a:cubicBezTo>
                  <a:pt x="5781" y="3314"/>
                  <a:pt x="5803" y="2542"/>
                  <a:pt x="5505" y="1823"/>
                </a:cubicBezTo>
                <a:moveTo>
                  <a:pt x="3261" y="3769"/>
                </a:moveTo>
                <a:cubicBezTo>
                  <a:pt x="2781" y="3968"/>
                  <a:pt x="2232" y="3740"/>
                  <a:pt x="2033" y="3261"/>
                </a:cubicBezTo>
                <a:cubicBezTo>
                  <a:pt x="1835" y="2782"/>
                  <a:pt x="2063" y="2232"/>
                  <a:pt x="2542" y="2034"/>
                </a:cubicBezTo>
                <a:cubicBezTo>
                  <a:pt x="3021" y="1835"/>
                  <a:pt x="3570" y="2063"/>
                  <a:pt x="3769" y="2542"/>
                </a:cubicBezTo>
                <a:cubicBezTo>
                  <a:pt x="3968" y="3022"/>
                  <a:pt x="3740" y="3571"/>
                  <a:pt x="3261" y="3769"/>
                </a:cubicBezTo>
              </a:path>
            </a:pathLst>
          </a:custGeom>
          <a:solidFill>
            <a:srgbClr val="004594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600"/>
          </a:p>
        </p:txBody>
      </p:sp>
      <p:sp>
        <p:nvSpPr>
          <p:cNvPr id="125" name="Freeform 44"/>
          <p:cNvSpPr>
            <a:spLocks noEditPoints="1"/>
          </p:cNvSpPr>
          <p:nvPr/>
        </p:nvSpPr>
        <p:spPr bwMode="auto">
          <a:xfrm>
            <a:off x="2494602" y="1354618"/>
            <a:ext cx="4148764" cy="4139710"/>
          </a:xfrm>
          <a:custGeom>
            <a:avLst/>
            <a:gdLst/>
            <a:ahLst/>
            <a:cxnLst>
              <a:cxn ang="0">
                <a:pos x="5432" y="1749"/>
              </a:cxn>
              <a:cxn ang="0">
                <a:pos x="5440" y="1746"/>
              </a:cxn>
              <a:cxn ang="0">
                <a:pos x="3910" y="216"/>
              </a:cxn>
              <a:cxn ang="0">
                <a:pos x="2827" y="0"/>
              </a:cxn>
              <a:cxn ang="0">
                <a:pos x="1746" y="216"/>
              </a:cxn>
              <a:cxn ang="0">
                <a:pos x="216" y="1746"/>
              </a:cxn>
              <a:cxn ang="0">
                <a:pos x="0" y="2829"/>
              </a:cxn>
              <a:cxn ang="0">
                <a:pos x="216" y="3910"/>
              </a:cxn>
              <a:cxn ang="0">
                <a:pos x="1747" y="5440"/>
              </a:cxn>
              <a:cxn ang="0">
                <a:pos x="2829" y="5656"/>
              </a:cxn>
              <a:cxn ang="0">
                <a:pos x="3910" y="5440"/>
              </a:cxn>
              <a:cxn ang="0">
                <a:pos x="5440" y="3910"/>
              </a:cxn>
              <a:cxn ang="0">
                <a:pos x="5656" y="2826"/>
              </a:cxn>
              <a:cxn ang="0">
                <a:pos x="5440" y="1746"/>
              </a:cxn>
              <a:cxn ang="0">
                <a:pos x="5432" y="1749"/>
              </a:cxn>
              <a:cxn ang="0">
                <a:pos x="5423" y="1753"/>
              </a:cxn>
              <a:cxn ang="0">
                <a:pos x="5637" y="2826"/>
              </a:cxn>
              <a:cxn ang="0">
                <a:pos x="5422" y="3902"/>
              </a:cxn>
              <a:cxn ang="0">
                <a:pos x="3903" y="5422"/>
              </a:cxn>
              <a:cxn ang="0">
                <a:pos x="2829" y="5637"/>
              </a:cxn>
              <a:cxn ang="0">
                <a:pos x="1754" y="5422"/>
              </a:cxn>
              <a:cxn ang="0">
                <a:pos x="234" y="3902"/>
              </a:cxn>
              <a:cxn ang="0">
                <a:pos x="19" y="2829"/>
              </a:cxn>
              <a:cxn ang="0">
                <a:pos x="234" y="1753"/>
              </a:cxn>
              <a:cxn ang="0">
                <a:pos x="1754" y="233"/>
              </a:cxn>
              <a:cxn ang="0">
                <a:pos x="2827" y="19"/>
              </a:cxn>
              <a:cxn ang="0">
                <a:pos x="3903" y="234"/>
              </a:cxn>
              <a:cxn ang="0">
                <a:pos x="5423" y="1753"/>
              </a:cxn>
              <a:cxn ang="0">
                <a:pos x="5432" y="1749"/>
              </a:cxn>
              <a:cxn ang="0">
                <a:pos x="3188" y="3695"/>
              </a:cxn>
              <a:cxn ang="0">
                <a:pos x="3184" y="3686"/>
              </a:cxn>
              <a:cxn ang="0">
                <a:pos x="2828" y="3757"/>
              </a:cxn>
              <a:cxn ang="0">
                <a:pos x="1969" y="3183"/>
              </a:cxn>
              <a:cxn ang="0">
                <a:pos x="1898" y="2828"/>
              </a:cxn>
              <a:cxn ang="0">
                <a:pos x="2472" y="1969"/>
              </a:cxn>
              <a:cxn ang="0">
                <a:pos x="2828" y="1898"/>
              </a:cxn>
              <a:cxn ang="0">
                <a:pos x="3687" y="2472"/>
              </a:cxn>
              <a:cxn ang="0">
                <a:pos x="3758" y="2827"/>
              </a:cxn>
              <a:cxn ang="0">
                <a:pos x="3184" y="3686"/>
              </a:cxn>
              <a:cxn ang="0">
                <a:pos x="3188" y="3695"/>
              </a:cxn>
              <a:cxn ang="0">
                <a:pos x="3191" y="3704"/>
              </a:cxn>
              <a:cxn ang="0">
                <a:pos x="3777" y="2827"/>
              </a:cxn>
              <a:cxn ang="0">
                <a:pos x="3705" y="2465"/>
              </a:cxn>
              <a:cxn ang="0">
                <a:pos x="2828" y="1879"/>
              </a:cxn>
              <a:cxn ang="0">
                <a:pos x="2465" y="1951"/>
              </a:cxn>
              <a:cxn ang="0">
                <a:pos x="1879" y="2828"/>
              </a:cxn>
              <a:cxn ang="0">
                <a:pos x="1952" y="3191"/>
              </a:cxn>
              <a:cxn ang="0">
                <a:pos x="2828" y="3777"/>
              </a:cxn>
              <a:cxn ang="0">
                <a:pos x="3191" y="3704"/>
              </a:cxn>
              <a:cxn ang="0">
                <a:pos x="3188" y="3695"/>
              </a:cxn>
            </a:cxnLst>
            <a:rect l="0" t="0" r="r" b="b"/>
            <a:pathLst>
              <a:path w="5656" h="5656">
                <a:moveTo>
                  <a:pt x="5432" y="1749"/>
                </a:moveTo>
                <a:lnTo>
                  <a:pt x="5440" y="1746"/>
                </a:lnTo>
                <a:cubicBezTo>
                  <a:pt x="5142" y="1024"/>
                  <a:pt x="4579" y="493"/>
                  <a:pt x="3910" y="216"/>
                </a:cubicBezTo>
                <a:cubicBezTo>
                  <a:pt x="3570" y="75"/>
                  <a:pt x="3201" y="0"/>
                  <a:pt x="2827" y="0"/>
                </a:cubicBezTo>
                <a:cubicBezTo>
                  <a:pt x="2466" y="0"/>
                  <a:pt x="2100" y="69"/>
                  <a:pt x="1746" y="216"/>
                </a:cubicBezTo>
                <a:cubicBezTo>
                  <a:pt x="1025" y="514"/>
                  <a:pt x="493" y="1077"/>
                  <a:pt x="216" y="1746"/>
                </a:cubicBezTo>
                <a:cubicBezTo>
                  <a:pt x="75" y="2086"/>
                  <a:pt x="0" y="2455"/>
                  <a:pt x="0" y="2829"/>
                </a:cubicBezTo>
                <a:cubicBezTo>
                  <a:pt x="0" y="3190"/>
                  <a:pt x="70" y="3556"/>
                  <a:pt x="216" y="3910"/>
                </a:cubicBezTo>
                <a:cubicBezTo>
                  <a:pt x="515" y="4631"/>
                  <a:pt x="1078" y="5163"/>
                  <a:pt x="1747" y="5440"/>
                </a:cubicBezTo>
                <a:cubicBezTo>
                  <a:pt x="2087" y="5581"/>
                  <a:pt x="2455" y="5656"/>
                  <a:pt x="2829" y="5656"/>
                </a:cubicBezTo>
                <a:cubicBezTo>
                  <a:pt x="3190" y="5656"/>
                  <a:pt x="3556" y="5586"/>
                  <a:pt x="3910" y="5440"/>
                </a:cubicBezTo>
                <a:cubicBezTo>
                  <a:pt x="4632" y="5141"/>
                  <a:pt x="5163" y="4578"/>
                  <a:pt x="5440" y="3910"/>
                </a:cubicBezTo>
                <a:cubicBezTo>
                  <a:pt x="5581" y="3569"/>
                  <a:pt x="5656" y="3201"/>
                  <a:pt x="5656" y="2826"/>
                </a:cubicBezTo>
                <a:cubicBezTo>
                  <a:pt x="5656" y="2466"/>
                  <a:pt x="5587" y="2099"/>
                  <a:pt x="5440" y="1746"/>
                </a:cubicBezTo>
                <a:lnTo>
                  <a:pt x="5432" y="1749"/>
                </a:lnTo>
                <a:lnTo>
                  <a:pt x="5423" y="1753"/>
                </a:lnTo>
                <a:cubicBezTo>
                  <a:pt x="5568" y="2104"/>
                  <a:pt x="5637" y="2468"/>
                  <a:pt x="5637" y="2826"/>
                </a:cubicBezTo>
                <a:cubicBezTo>
                  <a:pt x="5637" y="3198"/>
                  <a:pt x="5563" y="3564"/>
                  <a:pt x="5422" y="3902"/>
                </a:cubicBezTo>
                <a:cubicBezTo>
                  <a:pt x="5148" y="4566"/>
                  <a:pt x="4619" y="5126"/>
                  <a:pt x="3903" y="5422"/>
                </a:cubicBezTo>
                <a:cubicBezTo>
                  <a:pt x="3551" y="5568"/>
                  <a:pt x="3187" y="5637"/>
                  <a:pt x="2829" y="5637"/>
                </a:cubicBezTo>
                <a:cubicBezTo>
                  <a:pt x="2457" y="5637"/>
                  <a:pt x="2092" y="5562"/>
                  <a:pt x="1754" y="5422"/>
                </a:cubicBezTo>
                <a:cubicBezTo>
                  <a:pt x="1090" y="5147"/>
                  <a:pt x="530" y="4619"/>
                  <a:pt x="234" y="3902"/>
                </a:cubicBezTo>
                <a:cubicBezTo>
                  <a:pt x="88" y="3551"/>
                  <a:pt x="19" y="3187"/>
                  <a:pt x="19" y="2829"/>
                </a:cubicBezTo>
                <a:cubicBezTo>
                  <a:pt x="19" y="2457"/>
                  <a:pt x="94" y="2091"/>
                  <a:pt x="234" y="1753"/>
                </a:cubicBezTo>
                <a:cubicBezTo>
                  <a:pt x="509" y="1089"/>
                  <a:pt x="1037" y="530"/>
                  <a:pt x="1754" y="233"/>
                </a:cubicBezTo>
                <a:cubicBezTo>
                  <a:pt x="2105" y="88"/>
                  <a:pt x="2469" y="19"/>
                  <a:pt x="2827" y="19"/>
                </a:cubicBezTo>
                <a:cubicBezTo>
                  <a:pt x="3199" y="19"/>
                  <a:pt x="3565" y="93"/>
                  <a:pt x="3903" y="234"/>
                </a:cubicBezTo>
                <a:cubicBezTo>
                  <a:pt x="4567" y="508"/>
                  <a:pt x="5126" y="1037"/>
                  <a:pt x="5423" y="1753"/>
                </a:cubicBezTo>
                <a:lnTo>
                  <a:pt x="5432" y="1749"/>
                </a:lnTo>
                <a:close/>
                <a:moveTo>
                  <a:pt x="3188" y="3695"/>
                </a:moveTo>
                <a:lnTo>
                  <a:pt x="3184" y="3686"/>
                </a:lnTo>
                <a:cubicBezTo>
                  <a:pt x="3068" y="3735"/>
                  <a:pt x="2947" y="3757"/>
                  <a:pt x="2828" y="3757"/>
                </a:cubicBezTo>
                <a:cubicBezTo>
                  <a:pt x="2464" y="3757"/>
                  <a:pt x="2118" y="3541"/>
                  <a:pt x="1969" y="3183"/>
                </a:cubicBezTo>
                <a:cubicBezTo>
                  <a:pt x="1921" y="3067"/>
                  <a:pt x="1898" y="2947"/>
                  <a:pt x="1898" y="2828"/>
                </a:cubicBezTo>
                <a:cubicBezTo>
                  <a:pt x="1898" y="2463"/>
                  <a:pt x="2114" y="2117"/>
                  <a:pt x="2472" y="1969"/>
                </a:cubicBezTo>
                <a:cubicBezTo>
                  <a:pt x="2589" y="1920"/>
                  <a:pt x="2709" y="1898"/>
                  <a:pt x="2828" y="1898"/>
                </a:cubicBezTo>
                <a:cubicBezTo>
                  <a:pt x="3193" y="1898"/>
                  <a:pt x="3539" y="2114"/>
                  <a:pt x="3687" y="2472"/>
                </a:cubicBezTo>
                <a:cubicBezTo>
                  <a:pt x="3736" y="2588"/>
                  <a:pt x="3758" y="2709"/>
                  <a:pt x="3758" y="2827"/>
                </a:cubicBezTo>
                <a:cubicBezTo>
                  <a:pt x="3758" y="3192"/>
                  <a:pt x="3542" y="3538"/>
                  <a:pt x="3184" y="3686"/>
                </a:cubicBezTo>
                <a:lnTo>
                  <a:pt x="3188" y="3695"/>
                </a:lnTo>
                <a:lnTo>
                  <a:pt x="3191" y="3704"/>
                </a:lnTo>
                <a:cubicBezTo>
                  <a:pt x="3557" y="3553"/>
                  <a:pt x="3777" y="3200"/>
                  <a:pt x="3777" y="2827"/>
                </a:cubicBezTo>
                <a:cubicBezTo>
                  <a:pt x="3777" y="2706"/>
                  <a:pt x="3754" y="2583"/>
                  <a:pt x="3705" y="2465"/>
                </a:cubicBezTo>
                <a:cubicBezTo>
                  <a:pt x="3553" y="2099"/>
                  <a:pt x="3200" y="1879"/>
                  <a:pt x="2828" y="1879"/>
                </a:cubicBezTo>
                <a:cubicBezTo>
                  <a:pt x="2707" y="1879"/>
                  <a:pt x="2584" y="1902"/>
                  <a:pt x="2465" y="1951"/>
                </a:cubicBezTo>
                <a:cubicBezTo>
                  <a:pt x="2100" y="2102"/>
                  <a:pt x="1879" y="2456"/>
                  <a:pt x="1879" y="2828"/>
                </a:cubicBezTo>
                <a:cubicBezTo>
                  <a:pt x="1879" y="2949"/>
                  <a:pt x="1902" y="3072"/>
                  <a:pt x="1952" y="3191"/>
                </a:cubicBezTo>
                <a:cubicBezTo>
                  <a:pt x="2103" y="3556"/>
                  <a:pt x="2456" y="3777"/>
                  <a:pt x="2828" y="3777"/>
                </a:cubicBezTo>
                <a:cubicBezTo>
                  <a:pt x="2949" y="3777"/>
                  <a:pt x="3073" y="3753"/>
                  <a:pt x="3191" y="3704"/>
                </a:cubicBezTo>
                <a:lnTo>
                  <a:pt x="3188" y="3695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126" name="Freeform 45"/>
          <p:cNvSpPr>
            <a:spLocks/>
          </p:cNvSpPr>
          <p:nvPr/>
        </p:nvSpPr>
        <p:spPr bwMode="auto">
          <a:xfrm>
            <a:off x="3885568" y="2745586"/>
            <a:ext cx="1363811" cy="1357777"/>
          </a:xfrm>
          <a:custGeom>
            <a:avLst/>
            <a:gdLst/>
            <a:ahLst/>
            <a:cxnLst>
              <a:cxn ang="0">
                <a:pos x="930" y="0"/>
              </a:cxn>
              <a:cxn ang="0">
                <a:pos x="574" y="71"/>
              </a:cxn>
              <a:cxn ang="0">
                <a:pos x="0" y="930"/>
              </a:cxn>
              <a:cxn ang="0">
                <a:pos x="71" y="1285"/>
              </a:cxn>
              <a:cxn ang="0">
                <a:pos x="930" y="1859"/>
              </a:cxn>
              <a:cxn ang="0">
                <a:pos x="1286" y="1788"/>
              </a:cxn>
              <a:cxn ang="0">
                <a:pos x="1860" y="929"/>
              </a:cxn>
              <a:cxn ang="0">
                <a:pos x="1789" y="574"/>
              </a:cxn>
              <a:cxn ang="0">
                <a:pos x="930" y="0"/>
              </a:cxn>
            </a:cxnLst>
            <a:rect l="0" t="0" r="r" b="b"/>
            <a:pathLst>
              <a:path w="1860" h="1859">
                <a:moveTo>
                  <a:pt x="930" y="0"/>
                </a:moveTo>
                <a:cubicBezTo>
                  <a:pt x="811" y="0"/>
                  <a:pt x="691" y="22"/>
                  <a:pt x="574" y="71"/>
                </a:cubicBezTo>
                <a:cubicBezTo>
                  <a:pt x="216" y="219"/>
                  <a:pt x="0" y="565"/>
                  <a:pt x="0" y="930"/>
                </a:cubicBezTo>
                <a:cubicBezTo>
                  <a:pt x="0" y="1049"/>
                  <a:pt x="23" y="1169"/>
                  <a:pt x="71" y="1285"/>
                </a:cubicBezTo>
                <a:cubicBezTo>
                  <a:pt x="220" y="1643"/>
                  <a:pt x="566" y="1859"/>
                  <a:pt x="930" y="1859"/>
                </a:cubicBezTo>
                <a:cubicBezTo>
                  <a:pt x="1049" y="1859"/>
                  <a:pt x="1170" y="1837"/>
                  <a:pt x="1286" y="1788"/>
                </a:cubicBezTo>
                <a:cubicBezTo>
                  <a:pt x="1644" y="1640"/>
                  <a:pt x="1860" y="1294"/>
                  <a:pt x="1860" y="929"/>
                </a:cubicBezTo>
                <a:cubicBezTo>
                  <a:pt x="1860" y="811"/>
                  <a:pt x="1838" y="690"/>
                  <a:pt x="1789" y="574"/>
                </a:cubicBezTo>
                <a:cubicBezTo>
                  <a:pt x="1641" y="216"/>
                  <a:pt x="1295" y="0"/>
                  <a:pt x="930" y="0"/>
                </a:cubicBezTo>
              </a:path>
            </a:pathLst>
          </a:custGeom>
          <a:solidFill>
            <a:srgbClr val="FF6600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 dirty="0"/>
          </a:p>
        </p:txBody>
      </p:sp>
      <p:sp>
        <p:nvSpPr>
          <p:cNvPr id="127" name="Rectangle 46"/>
          <p:cNvSpPr>
            <a:spLocks noChangeArrowheads="1"/>
          </p:cNvSpPr>
          <p:nvPr/>
        </p:nvSpPr>
        <p:spPr bwMode="auto">
          <a:xfrm>
            <a:off x="4338160" y="5916748"/>
            <a:ext cx="4712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Tier 1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Rectangle 47"/>
          <p:cNvSpPr>
            <a:spLocks noChangeArrowheads="1"/>
          </p:cNvSpPr>
          <p:nvPr/>
        </p:nvSpPr>
        <p:spPr bwMode="auto">
          <a:xfrm>
            <a:off x="4081692" y="6173218"/>
            <a:ext cx="98103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Contractors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Rectangle 48"/>
          <p:cNvSpPr>
            <a:spLocks noChangeArrowheads="1"/>
          </p:cNvSpPr>
          <p:nvPr/>
        </p:nvSpPr>
        <p:spPr bwMode="auto">
          <a:xfrm>
            <a:off x="2684690" y="5648211"/>
            <a:ext cx="4712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Tier 2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Rectangle 49"/>
          <p:cNvSpPr>
            <a:spLocks noChangeArrowheads="1"/>
          </p:cNvSpPr>
          <p:nvPr/>
        </p:nvSpPr>
        <p:spPr bwMode="auto">
          <a:xfrm>
            <a:off x="2014853" y="4803372"/>
            <a:ext cx="65723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Product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Rectangle 50"/>
          <p:cNvSpPr>
            <a:spLocks noChangeArrowheads="1"/>
          </p:cNvSpPr>
          <p:nvPr/>
        </p:nvSpPr>
        <p:spPr bwMode="auto">
          <a:xfrm>
            <a:off x="1957526" y="5059840"/>
            <a:ext cx="7646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Suppliers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Rectangle 51"/>
          <p:cNvSpPr>
            <a:spLocks noChangeArrowheads="1"/>
          </p:cNvSpPr>
          <p:nvPr/>
        </p:nvSpPr>
        <p:spPr bwMode="auto">
          <a:xfrm>
            <a:off x="1483811" y="3650771"/>
            <a:ext cx="7005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Logistics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Rectangle 52"/>
          <p:cNvSpPr>
            <a:spLocks noChangeArrowheads="1"/>
          </p:cNvSpPr>
          <p:nvPr/>
        </p:nvSpPr>
        <p:spPr bwMode="auto">
          <a:xfrm>
            <a:off x="1450622" y="3907239"/>
            <a:ext cx="76463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Suppliers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Rectangle 53"/>
          <p:cNvSpPr>
            <a:spLocks noChangeArrowheads="1"/>
          </p:cNvSpPr>
          <p:nvPr/>
        </p:nvSpPr>
        <p:spPr bwMode="auto">
          <a:xfrm>
            <a:off x="1354069" y="2646015"/>
            <a:ext cx="95859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Litigators &amp;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5" name="Rectangle 54"/>
          <p:cNvSpPr>
            <a:spLocks noChangeArrowheads="1"/>
          </p:cNvSpPr>
          <p:nvPr/>
        </p:nvSpPr>
        <p:spPr bwMode="auto">
          <a:xfrm>
            <a:off x="1378207" y="2902485"/>
            <a:ext cx="91371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Arbitrators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6" name="Rectangle 55"/>
          <p:cNvSpPr>
            <a:spLocks noChangeArrowheads="1"/>
          </p:cNvSpPr>
          <p:nvPr/>
        </p:nvSpPr>
        <p:spPr bwMode="auto">
          <a:xfrm>
            <a:off x="2123475" y="1058925"/>
            <a:ext cx="63158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Facility,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Rectangle 56"/>
          <p:cNvSpPr>
            <a:spLocks noChangeArrowheads="1"/>
          </p:cNvSpPr>
          <p:nvPr/>
        </p:nvSpPr>
        <p:spPr bwMode="auto">
          <a:xfrm>
            <a:off x="1978646" y="1318411"/>
            <a:ext cx="9169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Property &amp;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8" name="Rectangle 57"/>
          <p:cNvSpPr>
            <a:spLocks noChangeArrowheads="1"/>
          </p:cNvSpPr>
          <p:nvPr/>
        </p:nvSpPr>
        <p:spPr bwMode="auto">
          <a:xfrm>
            <a:off x="1773470" y="1574881"/>
            <a:ext cx="132568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Asset Managers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9" name="Rectangle 58"/>
          <p:cNvSpPr>
            <a:spLocks noChangeArrowheads="1"/>
          </p:cNvSpPr>
          <p:nvPr/>
        </p:nvSpPr>
        <p:spPr bwMode="auto">
          <a:xfrm>
            <a:off x="4289884" y="307623"/>
            <a:ext cx="56105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Clients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0" name="Rectangle 59"/>
          <p:cNvSpPr>
            <a:spLocks noChangeArrowheads="1"/>
          </p:cNvSpPr>
          <p:nvPr/>
        </p:nvSpPr>
        <p:spPr bwMode="auto">
          <a:xfrm>
            <a:off x="4220487" y="567109"/>
            <a:ext cx="7005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Advisers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1" name="Rectangle 60"/>
          <p:cNvSpPr>
            <a:spLocks noChangeArrowheads="1"/>
          </p:cNvSpPr>
          <p:nvPr/>
        </p:nvSpPr>
        <p:spPr bwMode="auto">
          <a:xfrm>
            <a:off x="4235573" y="823577"/>
            <a:ext cx="67165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Funders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2" name="Rectangle 61"/>
          <p:cNvSpPr>
            <a:spLocks noChangeArrowheads="1"/>
          </p:cNvSpPr>
          <p:nvPr/>
        </p:nvSpPr>
        <p:spPr bwMode="auto">
          <a:xfrm>
            <a:off x="6106287" y="1158496"/>
            <a:ext cx="82875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Managers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" name="Rectangle 62"/>
          <p:cNvSpPr>
            <a:spLocks noChangeArrowheads="1"/>
          </p:cNvSpPr>
          <p:nvPr/>
        </p:nvSpPr>
        <p:spPr bwMode="auto">
          <a:xfrm>
            <a:off x="6181720" y="1417982"/>
            <a:ext cx="6796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Lawyers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4" name="Rectangle 63"/>
          <p:cNvSpPr>
            <a:spLocks noChangeArrowheads="1"/>
          </p:cNvSpPr>
          <p:nvPr/>
        </p:nvSpPr>
        <p:spPr bwMode="auto">
          <a:xfrm>
            <a:off x="6003700" y="1674450"/>
            <a:ext cx="10291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 Consultants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Rectangle 64"/>
          <p:cNvSpPr>
            <a:spLocks noChangeArrowheads="1"/>
          </p:cNvSpPr>
          <p:nvPr/>
        </p:nvSpPr>
        <p:spPr bwMode="auto">
          <a:xfrm>
            <a:off x="6887764" y="2971881"/>
            <a:ext cx="8383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Architects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Rectangle 65"/>
          <p:cNvSpPr>
            <a:spLocks noChangeArrowheads="1"/>
          </p:cNvSpPr>
          <p:nvPr/>
        </p:nvSpPr>
        <p:spPr bwMode="auto">
          <a:xfrm>
            <a:off x="6896815" y="3228351"/>
            <a:ext cx="81592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Engineers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Rectangle 66"/>
          <p:cNvSpPr>
            <a:spLocks noChangeArrowheads="1"/>
          </p:cNvSpPr>
          <p:nvPr/>
        </p:nvSpPr>
        <p:spPr bwMode="auto">
          <a:xfrm>
            <a:off x="6896815" y="3487837"/>
            <a:ext cx="82394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Surveyors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8" name="Rectangle 67"/>
          <p:cNvSpPr>
            <a:spLocks noChangeArrowheads="1"/>
          </p:cNvSpPr>
          <p:nvPr/>
        </p:nvSpPr>
        <p:spPr bwMode="auto">
          <a:xfrm>
            <a:off x="6583018" y="4622335"/>
            <a:ext cx="4632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Town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68"/>
          <p:cNvSpPr>
            <a:spLocks noChangeArrowheads="1"/>
          </p:cNvSpPr>
          <p:nvPr/>
        </p:nvSpPr>
        <p:spPr bwMode="auto">
          <a:xfrm>
            <a:off x="6453276" y="4881822"/>
            <a:ext cx="7197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Planners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Rectangle 69"/>
          <p:cNvSpPr>
            <a:spLocks noChangeArrowheads="1"/>
          </p:cNvSpPr>
          <p:nvPr/>
        </p:nvSpPr>
        <p:spPr bwMode="auto">
          <a:xfrm>
            <a:off x="5771370" y="5584847"/>
            <a:ext cx="89287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Regulators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Rectangle 70"/>
          <p:cNvSpPr>
            <a:spLocks noChangeArrowheads="1"/>
          </p:cNvSpPr>
          <p:nvPr/>
        </p:nvSpPr>
        <p:spPr bwMode="auto">
          <a:xfrm>
            <a:off x="4066605" y="1979197"/>
            <a:ext cx="105637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Government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2" name="Rectangle 71"/>
          <p:cNvSpPr>
            <a:spLocks noChangeArrowheads="1"/>
          </p:cNvSpPr>
          <p:nvPr/>
        </p:nvSpPr>
        <p:spPr bwMode="auto">
          <a:xfrm>
            <a:off x="5237310" y="2317132"/>
            <a:ext cx="71974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Contract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" name="Rectangle 72"/>
          <p:cNvSpPr>
            <a:spLocks noChangeArrowheads="1"/>
          </p:cNvSpPr>
          <p:nvPr/>
        </p:nvSpPr>
        <p:spPr bwMode="auto">
          <a:xfrm>
            <a:off x="5285587" y="2576618"/>
            <a:ext cx="62517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Writers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4" name="Rectangle 73"/>
          <p:cNvSpPr>
            <a:spLocks noChangeArrowheads="1"/>
          </p:cNvSpPr>
          <p:nvPr/>
        </p:nvSpPr>
        <p:spPr bwMode="auto">
          <a:xfrm>
            <a:off x="4125911" y="3276861"/>
            <a:ext cx="89928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3D Repo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5" name="Rectangle 74"/>
          <p:cNvSpPr>
            <a:spLocks noChangeArrowheads="1"/>
          </p:cNvSpPr>
          <p:nvPr/>
        </p:nvSpPr>
        <p:spPr bwMode="auto">
          <a:xfrm>
            <a:off x="3095040" y="2416702"/>
            <a:ext cx="65402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Interest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Rectangle 75"/>
          <p:cNvSpPr>
            <a:spLocks noChangeArrowheads="1"/>
          </p:cNvSpPr>
          <p:nvPr/>
        </p:nvSpPr>
        <p:spPr bwMode="auto">
          <a:xfrm>
            <a:off x="3119178" y="2676188"/>
            <a:ext cx="60593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Groups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7" name="Rectangle 76"/>
          <p:cNvSpPr>
            <a:spLocks noChangeArrowheads="1"/>
          </p:cNvSpPr>
          <p:nvPr/>
        </p:nvSpPr>
        <p:spPr bwMode="auto">
          <a:xfrm>
            <a:off x="2956245" y="3379215"/>
            <a:ext cx="67326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Insurers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8" name="Rectangle 77"/>
          <p:cNvSpPr>
            <a:spLocks noChangeArrowheads="1"/>
          </p:cNvSpPr>
          <p:nvPr/>
        </p:nvSpPr>
        <p:spPr bwMode="auto">
          <a:xfrm>
            <a:off x="3336423" y="4257243"/>
            <a:ext cx="833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Standards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Rectangle 78"/>
          <p:cNvSpPr>
            <a:spLocks noChangeArrowheads="1"/>
          </p:cNvSpPr>
          <p:nvPr/>
        </p:nvSpPr>
        <p:spPr bwMode="auto">
          <a:xfrm>
            <a:off x="3460132" y="4516730"/>
            <a:ext cx="58990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Setters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Rectangle 79"/>
          <p:cNvSpPr>
            <a:spLocks noChangeArrowheads="1"/>
          </p:cNvSpPr>
          <p:nvPr/>
        </p:nvSpPr>
        <p:spPr bwMode="auto">
          <a:xfrm>
            <a:off x="4890324" y="4383969"/>
            <a:ext cx="8303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Educators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1" name="Rectangle 80"/>
          <p:cNvSpPr>
            <a:spLocks noChangeArrowheads="1"/>
          </p:cNvSpPr>
          <p:nvPr/>
        </p:nvSpPr>
        <p:spPr bwMode="auto">
          <a:xfrm>
            <a:off x="5394209" y="3364128"/>
            <a:ext cx="101951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Professional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2" name="Rectangle 81"/>
          <p:cNvSpPr>
            <a:spLocks noChangeArrowheads="1"/>
          </p:cNvSpPr>
          <p:nvPr/>
        </p:nvSpPr>
        <p:spPr bwMode="auto">
          <a:xfrm>
            <a:off x="5433434" y="3623614"/>
            <a:ext cx="94256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cs typeface="Arial" pitchFamily="34" charset="0"/>
              </a:rPr>
              <a:t>Institutions</a:t>
            </a: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Freeform 82"/>
          <p:cNvSpPr>
            <a:spLocks noEditPoints="1"/>
          </p:cNvSpPr>
          <p:nvPr/>
        </p:nvSpPr>
        <p:spPr bwMode="auto">
          <a:xfrm>
            <a:off x="3873499" y="2730499"/>
            <a:ext cx="1390968" cy="1387950"/>
          </a:xfrm>
          <a:custGeom>
            <a:avLst/>
            <a:gdLst/>
            <a:ahLst/>
            <a:cxnLst>
              <a:cxn ang="0">
                <a:pos x="19" y="949"/>
              </a:cxn>
              <a:cxn ang="0">
                <a:pos x="19" y="949"/>
              </a:cxn>
              <a:cxn ang="0">
                <a:pos x="593" y="90"/>
              </a:cxn>
              <a:cxn ang="0">
                <a:pos x="949" y="19"/>
              </a:cxn>
              <a:cxn ang="0">
                <a:pos x="1808" y="593"/>
              </a:cxn>
              <a:cxn ang="0">
                <a:pos x="1879" y="948"/>
              </a:cxn>
              <a:cxn ang="0">
                <a:pos x="1305" y="1807"/>
              </a:cxn>
              <a:cxn ang="0">
                <a:pos x="949" y="1879"/>
              </a:cxn>
              <a:cxn ang="0">
                <a:pos x="90" y="1304"/>
              </a:cxn>
              <a:cxn ang="0">
                <a:pos x="19" y="949"/>
              </a:cxn>
              <a:cxn ang="0">
                <a:pos x="949" y="0"/>
              </a:cxn>
              <a:cxn ang="0">
                <a:pos x="949" y="0"/>
              </a:cxn>
              <a:cxn ang="0">
                <a:pos x="586" y="72"/>
              </a:cxn>
              <a:cxn ang="0">
                <a:pos x="0" y="949"/>
              </a:cxn>
              <a:cxn ang="0">
                <a:pos x="73" y="1312"/>
              </a:cxn>
              <a:cxn ang="0">
                <a:pos x="949" y="1898"/>
              </a:cxn>
              <a:cxn ang="0">
                <a:pos x="1312" y="1825"/>
              </a:cxn>
              <a:cxn ang="0">
                <a:pos x="1898" y="948"/>
              </a:cxn>
              <a:cxn ang="0">
                <a:pos x="1826" y="586"/>
              </a:cxn>
              <a:cxn ang="0">
                <a:pos x="949" y="0"/>
              </a:cxn>
            </a:cxnLst>
            <a:rect l="0" t="0" r="r" b="b"/>
            <a:pathLst>
              <a:path w="1898" h="1898">
                <a:moveTo>
                  <a:pt x="19" y="949"/>
                </a:moveTo>
                <a:lnTo>
                  <a:pt x="19" y="949"/>
                </a:lnTo>
                <a:cubicBezTo>
                  <a:pt x="19" y="584"/>
                  <a:pt x="235" y="238"/>
                  <a:pt x="593" y="90"/>
                </a:cubicBezTo>
                <a:cubicBezTo>
                  <a:pt x="710" y="41"/>
                  <a:pt x="830" y="19"/>
                  <a:pt x="949" y="19"/>
                </a:cubicBezTo>
                <a:cubicBezTo>
                  <a:pt x="1314" y="19"/>
                  <a:pt x="1660" y="235"/>
                  <a:pt x="1808" y="593"/>
                </a:cubicBezTo>
                <a:cubicBezTo>
                  <a:pt x="1857" y="709"/>
                  <a:pt x="1879" y="830"/>
                  <a:pt x="1879" y="948"/>
                </a:cubicBezTo>
                <a:cubicBezTo>
                  <a:pt x="1879" y="1313"/>
                  <a:pt x="1663" y="1659"/>
                  <a:pt x="1305" y="1807"/>
                </a:cubicBezTo>
                <a:cubicBezTo>
                  <a:pt x="1189" y="1856"/>
                  <a:pt x="1068" y="1879"/>
                  <a:pt x="949" y="1879"/>
                </a:cubicBezTo>
                <a:cubicBezTo>
                  <a:pt x="585" y="1878"/>
                  <a:pt x="239" y="1662"/>
                  <a:pt x="90" y="1304"/>
                </a:cubicBezTo>
                <a:cubicBezTo>
                  <a:pt x="42" y="1188"/>
                  <a:pt x="19" y="1068"/>
                  <a:pt x="19" y="949"/>
                </a:cubicBezTo>
                <a:moveTo>
                  <a:pt x="949" y="0"/>
                </a:moveTo>
                <a:lnTo>
                  <a:pt x="949" y="0"/>
                </a:lnTo>
                <a:cubicBezTo>
                  <a:pt x="828" y="0"/>
                  <a:pt x="705" y="23"/>
                  <a:pt x="586" y="72"/>
                </a:cubicBezTo>
                <a:cubicBezTo>
                  <a:pt x="221" y="223"/>
                  <a:pt x="0" y="577"/>
                  <a:pt x="0" y="949"/>
                </a:cubicBezTo>
                <a:cubicBezTo>
                  <a:pt x="0" y="1070"/>
                  <a:pt x="23" y="1193"/>
                  <a:pt x="73" y="1312"/>
                </a:cubicBezTo>
                <a:cubicBezTo>
                  <a:pt x="224" y="1677"/>
                  <a:pt x="577" y="1898"/>
                  <a:pt x="949" y="1898"/>
                </a:cubicBezTo>
                <a:cubicBezTo>
                  <a:pt x="1070" y="1898"/>
                  <a:pt x="1194" y="1874"/>
                  <a:pt x="1312" y="1825"/>
                </a:cubicBezTo>
                <a:cubicBezTo>
                  <a:pt x="1678" y="1674"/>
                  <a:pt x="1898" y="1320"/>
                  <a:pt x="1898" y="948"/>
                </a:cubicBezTo>
                <a:cubicBezTo>
                  <a:pt x="1898" y="827"/>
                  <a:pt x="1875" y="704"/>
                  <a:pt x="1826" y="586"/>
                </a:cubicBezTo>
                <a:cubicBezTo>
                  <a:pt x="1674" y="220"/>
                  <a:pt x="1321" y="0"/>
                  <a:pt x="949" y="0"/>
                </a:cubicBezTo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100"/>
          </a:p>
        </p:txBody>
      </p:sp>
      <p:sp>
        <p:nvSpPr>
          <p:cNvPr id="8" name="Circular Arrow 7"/>
          <p:cNvSpPr/>
          <p:nvPr/>
        </p:nvSpPr>
        <p:spPr>
          <a:xfrm rot="15899623">
            <a:off x="2188148" y="1013522"/>
            <a:ext cx="4784652" cy="4794656"/>
          </a:xfrm>
          <a:prstGeom prst="circularArrow">
            <a:avLst>
              <a:gd name="adj1" fmla="val 3690"/>
              <a:gd name="adj2" fmla="val 985816"/>
              <a:gd name="adj3" fmla="val 20393587"/>
              <a:gd name="adj4" fmla="val 736933"/>
              <a:gd name="adj5" fmla="val 707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700606" y="6419439"/>
            <a:ext cx="15485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smtClean="0">
                <a:latin typeface="Calibri" panose="020F0502020204030204" pitchFamily="34" charset="0"/>
              </a:rPr>
              <a:t>Growth through BIM</a:t>
            </a:r>
            <a:br>
              <a:rPr lang="en-GB" sz="1100" dirty="0" smtClean="0">
                <a:latin typeface="Calibri" panose="020F0502020204030204" pitchFamily="34" charset="0"/>
              </a:rPr>
            </a:br>
            <a:r>
              <a:rPr lang="en-GB" sz="1100" dirty="0" smtClean="0">
                <a:latin typeface="Calibri" panose="020F0502020204030204" pitchFamily="34" charset="0"/>
              </a:rPr>
              <a:t>Richard G Saxon CBE</a:t>
            </a:r>
            <a:endParaRPr lang="en-GB" sz="11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291050"/>
            <a:ext cx="8229600" cy="435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GB" sz="4800" i="1" dirty="0"/>
              <a:t>“The one who makes </a:t>
            </a:r>
            <a:r>
              <a:rPr lang="en-GB" sz="4800" b="1" i="1" dirty="0"/>
              <a:t>the</a:t>
            </a:r>
            <a:r>
              <a:rPr lang="en-GB" sz="4800" i="1" dirty="0"/>
              <a:t> </a:t>
            </a:r>
            <a:r>
              <a:rPr lang="en-GB" sz="4800" b="1" i="1" dirty="0"/>
              <a:t>biggest mistake wins</a:t>
            </a:r>
            <a:r>
              <a:rPr lang="en-GB" sz="4800" i="1" dirty="0"/>
              <a:t>”</a:t>
            </a:r>
          </a:p>
          <a:p>
            <a:pPr marL="4572000" lvl="0" indent="-368300" algn="ctr" rtl="0">
              <a:spcBef>
                <a:spcPts val="0"/>
              </a:spcBef>
              <a:buClr>
                <a:schemeClr val="dk1"/>
              </a:buClr>
              <a:buSzPct val="100000"/>
              <a:buFont typeface="Calibri"/>
              <a:buChar char="-"/>
            </a:pPr>
            <a:r>
              <a:rPr lang="en-GB" sz="2200" dirty="0"/>
              <a:t>Industry expert</a:t>
            </a:r>
          </a:p>
        </p:txBody>
      </p:sp>
    </p:spTree>
    <p:extLst>
      <p:ext uri="{BB962C8B-B14F-4D97-AF65-F5344CB8AC3E}">
        <p14:creationId xmlns:p14="http://schemas.microsoft.com/office/powerpoint/2010/main" xmlns="" val="18933845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608527" y="1367250"/>
            <a:ext cx="7926947" cy="2592900"/>
          </a:xfrm>
          <a:prstGeom prst="rect">
            <a:avLst/>
          </a:prstGeom>
          <a:solidFill>
            <a:srgbClr val="FF6600"/>
          </a:solidFill>
          <a:ln w="19050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200"/>
              </a:spcBef>
              <a:buNone/>
            </a:pPr>
            <a:r>
              <a:rPr lang="en-GB" sz="2100" b="1" dirty="0" smtClean="0">
                <a:solidFill>
                  <a:schemeClr val="bg1"/>
                </a:solidFill>
              </a:rPr>
              <a:t>UK Government Initiative</a:t>
            </a:r>
            <a:endParaRPr lang="en-GB" sz="2100" b="1" dirty="0">
              <a:solidFill>
                <a:schemeClr val="bg1"/>
              </a:solidFill>
            </a:endParaRPr>
          </a:p>
          <a:p>
            <a:pPr marL="457200" lvl="0" indent="-304800">
              <a:buClr>
                <a:schemeClr val="bg1"/>
              </a:buClr>
              <a:buFont typeface="Arial"/>
              <a:buChar char="●"/>
            </a:pPr>
            <a:r>
              <a:rPr lang="en-GB" sz="2100" dirty="0">
                <a:solidFill>
                  <a:schemeClr val="bg1"/>
                </a:solidFill>
              </a:rPr>
              <a:t>Construction Strategy Plan </a:t>
            </a:r>
            <a:r>
              <a:rPr lang="en-GB" sz="2100" b="1" dirty="0">
                <a:solidFill>
                  <a:schemeClr val="bg1"/>
                </a:solidFill>
              </a:rPr>
              <a:t>mandates </a:t>
            </a:r>
            <a:r>
              <a:rPr lang="en-GB" sz="2100" dirty="0">
                <a:solidFill>
                  <a:schemeClr val="bg1"/>
                </a:solidFill>
              </a:rPr>
              <a:t>the use of </a:t>
            </a:r>
            <a:r>
              <a:rPr lang="en-GB" sz="2100" b="1" dirty="0">
                <a:solidFill>
                  <a:schemeClr val="bg1"/>
                </a:solidFill>
              </a:rPr>
              <a:t>collaborative 3D technology by 2016</a:t>
            </a:r>
            <a:r>
              <a:rPr lang="en-GB" sz="2100" dirty="0">
                <a:solidFill>
                  <a:schemeClr val="bg1"/>
                </a:solidFill>
              </a:rPr>
              <a:t>,</a:t>
            </a:r>
            <a:r>
              <a:rPr lang="en-GB" sz="2100" b="1" dirty="0">
                <a:solidFill>
                  <a:schemeClr val="bg1"/>
                </a:solidFill>
              </a:rPr>
              <a:t> </a:t>
            </a:r>
            <a:r>
              <a:rPr lang="en-GB" sz="2100" dirty="0" smtClean="0">
                <a:solidFill>
                  <a:schemeClr val="bg1"/>
                </a:solidFill>
              </a:rPr>
              <a:t>see </a:t>
            </a:r>
            <a:r>
              <a:rPr lang="en-GB" sz="2100" u="sng" dirty="0">
                <a:solidFill>
                  <a:schemeClr val="bg1"/>
                </a:solidFill>
              </a:rPr>
              <a:t>http://digital-built-britain.com</a:t>
            </a:r>
            <a:endParaRPr lang="en-GB" sz="2100" u="sng" dirty="0" smtClean="0">
              <a:solidFill>
                <a:schemeClr val="bg1"/>
              </a:solidFill>
              <a:hlinkClick r:id="rId3"/>
            </a:endParaRPr>
          </a:p>
          <a:p>
            <a:pPr marL="914400" lvl="1" indent="-304800" rtl="0">
              <a:spcBef>
                <a:spcPts val="0"/>
              </a:spcBef>
              <a:buClr>
                <a:schemeClr val="bg1"/>
              </a:buClr>
              <a:buSzPct val="100000"/>
              <a:buFont typeface="Courier New"/>
              <a:buChar char="o"/>
            </a:pPr>
            <a:r>
              <a:rPr lang="en-GB" sz="2100" b="1" dirty="0" smtClean="0">
                <a:solidFill>
                  <a:schemeClr val="bg1"/>
                </a:solidFill>
              </a:rPr>
              <a:t>Intelligent 3D models</a:t>
            </a:r>
            <a:r>
              <a:rPr lang="en-GB" sz="2100" dirty="0" smtClean="0">
                <a:solidFill>
                  <a:schemeClr val="bg1"/>
                </a:solidFill>
              </a:rPr>
              <a:t> to inform and communicate project decisions</a:t>
            </a:r>
          </a:p>
          <a:p>
            <a:pPr marL="457200" lvl="0" indent="-304800" rtl="0"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●"/>
            </a:pPr>
            <a:r>
              <a:rPr lang="en-GB" sz="2100" dirty="0" smtClean="0">
                <a:solidFill>
                  <a:schemeClr val="bg1"/>
                </a:solidFill>
              </a:rPr>
              <a:t>R</a:t>
            </a:r>
            <a:r>
              <a:rPr lang="en-GB" sz="2100" b="1" dirty="0" smtClean="0">
                <a:solidFill>
                  <a:schemeClr val="bg1"/>
                </a:solidFill>
              </a:rPr>
              <a:t>eduction </a:t>
            </a:r>
            <a:r>
              <a:rPr lang="en-GB" sz="2100" b="1" dirty="0">
                <a:solidFill>
                  <a:schemeClr val="bg1"/>
                </a:solidFill>
              </a:rPr>
              <a:t>of costs</a:t>
            </a:r>
            <a:r>
              <a:rPr lang="en-GB" sz="2100" dirty="0">
                <a:solidFill>
                  <a:schemeClr val="bg1"/>
                </a:solidFill>
              </a:rPr>
              <a:t> and carbon emissions in construction </a:t>
            </a:r>
            <a:r>
              <a:rPr lang="en-GB" sz="2100" b="1" dirty="0">
                <a:solidFill>
                  <a:schemeClr val="bg1"/>
                </a:solidFill>
              </a:rPr>
              <a:t>by 20%</a:t>
            </a:r>
          </a:p>
          <a:p>
            <a:pPr marL="457200" lvl="0" indent="-304800" rtl="0">
              <a:spcBef>
                <a:spcPts val="0"/>
              </a:spcBef>
              <a:buClr>
                <a:schemeClr val="bg1"/>
              </a:buClr>
              <a:buSzPct val="100000"/>
              <a:buFont typeface="Arial"/>
              <a:buChar char="●"/>
            </a:pPr>
            <a:r>
              <a:rPr lang="en-GB" sz="2100" dirty="0">
                <a:solidFill>
                  <a:schemeClr val="bg1"/>
                </a:solidFill>
              </a:rPr>
              <a:t>International </a:t>
            </a:r>
            <a:r>
              <a:rPr lang="en-GB" sz="2100" b="1" dirty="0">
                <a:solidFill>
                  <a:schemeClr val="bg1"/>
                </a:solidFill>
              </a:rPr>
              <a:t>ROI </a:t>
            </a:r>
            <a:r>
              <a:rPr lang="en-GB" sz="2100" dirty="0">
                <a:solidFill>
                  <a:schemeClr val="bg1"/>
                </a:solidFill>
              </a:rPr>
              <a:t>on BIM software is </a:t>
            </a:r>
            <a:r>
              <a:rPr lang="en-GB" sz="2100" b="1" dirty="0">
                <a:solidFill>
                  <a:schemeClr val="bg1"/>
                </a:solidFill>
              </a:rPr>
              <a:t>10-25</a:t>
            </a:r>
            <a:r>
              <a:rPr lang="en-GB" sz="2100" b="1" dirty="0" smtClean="0">
                <a:solidFill>
                  <a:schemeClr val="bg1"/>
                </a:solidFill>
              </a:rPr>
              <a:t>%</a:t>
            </a:r>
            <a:endParaRPr lang="en-GB" sz="2100" b="1" dirty="0">
              <a:solidFill>
                <a:schemeClr val="bg1"/>
              </a:solidFill>
            </a:endParaRPr>
          </a:p>
        </p:txBody>
      </p:sp>
      <p:cxnSp>
        <p:nvCxnSpPr>
          <p:cNvPr id="52" name="Shape 52"/>
          <p:cNvCxnSpPr/>
          <p:nvPr/>
        </p:nvCxnSpPr>
        <p:spPr>
          <a:xfrm>
            <a:off x="654475" y="5289400"/>
            <a:ext cx="7968900" cy="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triangle" w="lg" len="lg"/>
          </a:ln>
        </p:spPr>
      </p:cxnSp>
      <p:sp>
        <p:nvSpPr>
          <p:cNvPr id="53" name="Shape 53"/>
          <p:cNvSpPr/>
          <p:nvPr/>
        </p:nvSpPr>
        <p:spPr>
          <a:xfrm>
            <a:off x="5724132" y="5235025"/>
            <a:ext cx="139799" cy="1397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/>
          <p:nvPr/>
        </p:nvSpPr>
        <p:spPr>
          <a:xfrm>
            <a:off x="7143550" y="5222575"/>
            <a:ext cx="139799" cy="13979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5" name="Shape 55"/>
          <p:cNvSpPr txBox="1"/>
          <p:nvPr/>
        </p:nvSpPr>
        <p:spPr>
          <a:xfrm>
            <a:off x="6940085" y="5342135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solidFill>
                  <a:srgbClr val="FF6600"/>
                </a:solidFill>
              </a:rPr>
              <a:t>2016</a:t>
            </a:r>
          </a:p>
        </p:txBody>
      </p:sp>
      <p:cxnSp>
        <p:nvCxnSpPr>
          <p:cNvPr id="56" name="Shape 56"/>
          <p:cNvCxnSpPr>
            <a:stCxn id="57" idx="0"/>
            <a:endCxn id="58" idx="4"/>
          </p:cNvCxnSpPr>
          <p:nvPr/>
        </p:nvCxnSpPr>
        <p:spPr>
          <a:xfrm rot="10800000" flipH="1">
            <a:off x="1177350" y="5362250"/>
            <a:ext cx="4200" cy="3372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58" name="Shape 58"/>
          <p:cNvSpPr/>
          <p:nvPr/>
        </p:nvSpPr>
        <p:spPr>
          <a:xfrm>
            <a:off x="1111643" y="5222575"/>
            <a:ext cx="139799" cy="1397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/>
          <p:nvPr/>
        </p:nvSpPr>
        <p:spPr>
          <a:xfrm>
            <a:off x="392100" y="5699450"/>
            <a:ext cx="1570500" cy="819000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Autodesk develops </a:t>
            </a: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AutoCAD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2D drawings &amp; automated processing</a:t>
            </a:r>
          </a:p>
        </p:txBody>
      </p:sp>
      <p:sp>
        <p:nvSpPr>
          <p:cNvPr id="59" name="Shape 59"/>
          <p:cNvSpPr txBox="1"/>
          <p:nvPr/>
        </p:nvSpPr>
        <p:spPr>
          <a:xfrm>
            <a:off x="912760" y="4905141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1982</a:t>
            </a:r>
          </a:p>
        </p:txBody>
      </p:sp>
      <p:sp>
        <p:nvSpPr>
          <p:cNvPr id="60" name="Shape 60"/>
          <p:cNvSpPr txBox="1"/>
          <p:nvPr/>
        </p:nvSpPr>
        <p:spPr>
          <a:xfrm>
            <a:off x="4849251" y="5700450"/>
            <a:ext cx="1884900" cy="813600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91666"/>
              <a:buFont typeface="Arial"/>
              <a:buNone/>
            </a:pP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Autodesk launches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subscription-based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AutoCAD 360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Web, </a:t>
            </a:r>
            <a:r>
              <a:rPr lang="en-GB" sz="1200" dirty="0" err="1">
                <a:latin typeface="Calibri"/>
                <a:ea typeface="Calibri"/>
                <a:cs typeface="Calibri"/>
                <a:sym typeface="Calibri"/>
              </a:rPr>
              <a:t>iOS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 &amp; Android</a:t>
            </a:r>
          </a:p>
        </p:txBody>
      </p:sp>
      <p:sp>
        <p:nvSpPr>
          <p:cNvPr id="61" name="Shape 61"/>
          <p:cNvSpPr txBox="1"/>
          <p:nvPr/>
        </p:nvSpPr>
        <p:spPr>
          <a:xfrm>
            <a:off x="5554878" y="4915532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2009</a:t>
            </a:r>
          </a:p>
        </p:txBody>
      </p:sp>
      <p:sp>
        <p:nvSpPr>
          <p:cNvPr id="62" name="Shape 62"/>
          <p:cNvSpPr/>
          <p:nvPr/>
        </p:nvSpPr>
        <p:spPr>
          <a:xfrm>
            <a:off x="6604416" y="5235025"/>
            <a:ext cx="139799" cy="139799"/>
          </a:xfrm>
          <a:prstGeom prst="ellipse">
            <a:avLst/>
          </a:prstGeom>
          <a:solidFill>
            <a:srgbClr val="004594"/>
          </a:solidFill>
          <a:ln>
            <a:solidFill>
              <a:srgbClr val="FF6600"/>
            </a:solidFill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3" name="Shape 63"/>
          <p:cNvSpPr txBox="1"/>
          <p:nvPr/>
        </p:nvSpPr>
        <p:spPr>
          <a:xfrm>
            <a:off x="5514032" y="4216825"/>
            <a:ext cx="2324400" cy="680099"/>
          </a:xfrm>
          <a:prstGeom prst="rect">
            <a:avLst/>
          </a:prstGeom>
          <a:solidFill>
            <a:srgbClr val="FF6600"/>
          </a:solidFill>
          <a:ln w="19050" cap="flat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UK Cabinet Office mandates the use of </a:t>
            </a:r>
            <a:r>
              <a:rPr lang="en-GB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BIM </a:t>
            </a:r>
            <a:r>
              <a:rPr lang="en-GB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GB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2016</a:t>
            </a:r>
            <a:r>
              <a:rPr lang="en-GB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 and commits  </a:t>
            </a:r>
            <a:r>
              <a:rPr lang="en-GB" sz="1200" b="1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£50m in </a:t>
            </a:r>
            <a:r>
              <a:rPr lang="en-GB" sz="1200" dirty="0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rPr>
              <a:t>public funding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6404092" y="5344475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2011</a:t>
            </a:r>
          </a:p>
        </p:txBody>
      </p:sp>
      <p:sp>
        <p:nvSpPr>
          <p:cNvPr id="65" name="Shape 65"/>
          <p:cNvSpPr/>
          <p:nvPr/>
        </p:nvSpPr>
        <p:spPr>
          <a:xfrm>
            <a:off x="3344932" y="5222575"/>
            <a:ext cx="139799" cy="1397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6" name="Shape 66"/>
          <p:cNvSpPr txBox="1"/>
          <p:nvPr/>
        </p:nvSpPr>
        <p:spPr>
          <a:xfrm>
            <a:off x="3152567" y="4908387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1995</a:t>
            </a:r>
          </a:p>
        </p:txBody>
      </p:sp>
      <p:sp>
        <p:nvSpPr>
          <p:cNvPr id="67" name="Shape 67"/>
          <p:cNvSpPr txBox="1"/>
          <p:nvPr/>
        </p:nvSpPr>
        <p:spPr>
          <a:xfrm>
            <a:off x="2128742" y="5704925"/>
            <a:ext cx="2578499" cy="813600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Boeing 777 is designed entirely in 3D using </a:t>
            </a:r>
            <a:r>
              <a:rPr lang="en-GB" sz="12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Catia</a:t>
            </a:r>
            <a:r>
              <a:rPr lang="en-GB" sz="12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software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</a:t>
            </a:r>
            <a:r>
              <a:rPr lang="en-GB" sz="1200" dirty="0" err="1">
                <a:latin typeface="Calibri"/>
                <a:ea typeface="Calibri"/>
                <a:cs typeface="Calibri"/>
                <a:sym typeface="Calibri"/>
              </a:rPr>
              <a:t>Dassault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 err="1">
                <a:latin typeface="Calibri"/>
                <a:ea typeface="Calibri"/>
                <a:cs typeface="Calibri"/>
                <a:sym typeface="Calibri"/>
              </a:rPr>
              <a:t>Systèmes</a:t>
            </a:r>
            <a:r>
              <a:rPr lang="en-GB" sz="1200" dirty="0">
                <a:latin typeface="Calibri"/>
                <a:ea typeface="Calibri"/>
                <a:cs typeface="Calibri"/>
                <a:sym typeface="Calibri"/>
              </a:rPr>
              <a:t>, running on 8 mainframes &amp; 2,200 workstations</a:t>
            </a:r>
          </a:p>
        </p:txBody>
      </p:sp>
      <p:sp>
        <p:nvSpPr>
          <p:cNvPr id="68" name="Shape 68"/>
          <p:cNvSpPr/>
          <p:nvPr/>
        </p:nvSpPr>
        <p:spPr>
          <a:xfrm>
            <a:off x="1744032" y="5222575"/>
            <a:ext cx="139799" cy="1397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69"/>
          <p:cNvSpPr txBox="1"/>
          <p:nvPr/>
        </p:nvSpPr>
        <p:spPr>
          <a:xfrm>
            <a:off x="1534460" y="5337741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1987</a:t>
            </a:r>
          </a:p>
        </p:txBody>
      </p:sp>
      <p:sp>
        <p:nvSpPr>
          <p:cNvPr id="70" name="Shape 70"/>
          <p:cNvSpPr txBox="1"/>
          <p:nvPr/>
        </p:nvSpPr>
        <p:spPr>
          <a:xfrm>
            <a:off x="739700" y="4208525"/>
            <a:ext cx="2143800" cy="6800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Graphisoft introduces </a:t>
            </a:r>
            <a:r>
              <a:rPr lang="en-GB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ArchiCAD 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for Virtual Building &amp; parametric models</a:t>
            </a:r>
          </a:p>
        </p:txBody>
      </p:sp>
      <p:cxnSp>
        <p:nvCxnSpPr>
          <p:cNvPr id="71" name="Shape 71"/>
          <p:cNvCxnSpPr>
            <a:stCxn id="67" idx="0"/>
            <a:endCxn id="65" idx="4"/>
          </p:cNvCxnSpPr>
          <p:nvPr/>
        </p:nvCxnSpPr>
        <p:spPr>
          <a:xfrm rot="10800000">
            <a:off x="3414692" y="5362325"/>
            <a:ext cx="3300" cy="342600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2" name="Shape 72"/>
          <p:cNvSpPr/>
          <p:nvPr/>
        </p:nvSpPr>
        <p:spPr>
          <a:xfrm>
            <a:off x="4123255" y="5221162"/>
            <a:ext cx="139799" cy="139799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3" name="Shape 73"/>
          <p:cNvSpPr txBox="1"/>
          <p:nvPr/>
        </p:nvSpPr>
        <p:spPr>
          <a:xfrm>
            <a:off x="3085324" y="4215025"/>
            <a:ext cx="2206499" cy="680099"/>
          </a:xfrm>
          <a:prstGeom prst="rect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>
                <a:latin typeface="Calibri"/>
                <a:ea typeface="Calibri"/>
                <a:cs typeface="Calibri"/>
                <a:sym typeface="Calibri"/>
              </a:rPr>
              <a:t>Autodesk introduces BIM 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process for </a:t>
            </a:r>
            <a:r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</a:t>
            </a:r>
            <a:r>
              <a:rPr lang="en-GB" sz="1200">
                <a:latin typeface="Calibri"/>
                <a:ea typeface="Calibri"/>
                <a:cs typeface="Calibri"/>
                <a:sym typeface="Calibri"/>
              </a:rPr>
              <a:t>collaboration specific to construction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3944842" y="5333805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2003</a:t>
            </a:r>
          </a:p>
        </p:txBody>
      </p:sp>
      <p:cxnSp>
        <p:nvCxnSpPr>
          <p:cNvPr id="75" name="Shape 75"/>
          <p:cNvCxnSpPr>
            <a:stCxn id="73" idx="2"/>
            <a:endCxn id="72" idx="0"/>
          </p:cNvCxnSpPr>
          <p:nvPr/>
        </p:nvCxnSpPr>
        <p:spPr>
          <a:xfrm>
            <a:off x="4188574" y="4895124"/>
            <a:ext cx="4581" cy="326038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6" name="Shape 76"/>
          <p:cNvCxnSpPr>
            <a:stCxn id="53" idx="4"/>
            <a:endCxn id="60" idx="0"/>
          </p:cNvCxnSpPr>
          <p:nvPr/>
        </p:nvCxnSpPr>
        <p:spPr>
          <a:xfrm flipH="1">
            <a:off x="5791701" y="5374824"/>
            <a:ext cx="2331" cy="325626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7" name="Shape 77"/>
          <p:cNvCxnSpPr>
            <a:stCxn id="62" idx="0"/>
            <a:endCxn id="63" idx="2"/>
          </p:cNvCxnSpPr>
          <p:nvPr/>
        </p:nvCxnSpPr>
        <p:spPr>
          <a:xfrm flipV="1">
            <a:off x="6674316" y="4896924"/>
            <a:ext cx="1916" cy="338101"/>
          </a:xfrm>
          <a:prstGeom prst="straightConnector1">
            <a:avLst/>
          </a:prstGeom>
          <a:noFill/>
          <a:ln w="19050" cap="flat">
            <a:solidFill>
              <a:srgbClr val="FF6600"/>
            </a:solidFill>
            <a:prstDash val="solid"/>
            <a:round/>
            <a:headEnd type="none" w="lg" len="lg"/>
            <a:tailEnd type="none" w="lg" len="lg"/>
          </a:ln>
        </p:spPr>
      </p:cxnSp>
      <p:cxnSp>
        <p:nvCxnSpPr>
          <p:cNvPr id="78" name="Shape 78"/>
          <p:cNvCxnSpPr>
            <a:stCxn id="70" idx="2"/>
            <a:endCxn id="68" idx="0"/>
          </p:cNvCxnSpPr>
          <p:nvPr/>
        </p:nvCxnSpPr>
        <p:spPr>
          <a:xfrm>
            <a:off x="1811600" y="4888624"/>
            <a:ext cx="2332" cy="333951"/>
          </a:xfrm>
          <a:prstGeom prst="straightConnector1">
            <a:avLst/>
          </a:prstGeom>
          <a:noFill/>
          <a:ln w="19050" cap="flat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9" name="Shape 79"/>
          <p:cNvSpPr txBox="1"/>
          <p:nvPr/>
        </p:nvSpPr>
        <p:spPr>
          <a:xfrm>
            <a:off x="6871825" y="5695750"/>
            <a:ext cx="1823400" cy="819000"/>
          </a:xfrm>
          <a:prstGeom prst="rect">
            <a:avLst/>
          </a:prstGeom>
          <a:solidFill>
            <a:srgbClr val="0070C0"/>
          </a:solidFill>
          <a:ln w="19050" cap="flat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BIM e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xpected to become </a:t>
            </a:r>
            <a:r>
              <a:rPr lang="en-GB" sz="12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mainstream, 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with cloud at </a:t>
            </a:r>
            <a:r>
              <a:rPr lang="en-GB" sz="12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center</a:t>
            </a:r>
            <a:r>
              <a:rPr lang="en-GB" sz="12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stage &amp; VR spread among consumers</a:t>
            </a:r>
          </a:p>
        </p:txBody>
      </p:sp>
      <p:sp>
        <p:nvSpPr>
          <p:cNvPr id="80" name="Shape 80"/>
          <p:cNvSpPr/>
          <p:nvPr/>
        </p:nvSpPr>
        <p:spPr>
          <a:xfrm>
            <a:off x="7713652" y="5222575"/>
            <a:ext cx="139799" cy="139799"/>
          </a:xfrm>
          <a:prstGeom prst="ellipse">
            <a:avLst/>
          </a:prstGeom>
          <a:solidFill>
            <a:srgbClr val="0070C0"/>
          </a:solidFill>
          <a:ln w="19050" cap="flat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1" name="Shape 81"/>
          <p:cNvSpPr txBox="1"/>
          <p:nvPr/>
        </p:nvSpPr>
        <p:spPr>
          <a:xfrm>
            <a:off x="7497721" y="4908387"/>
            <a:ext cx="537599" cy="300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GB" sz="1200" b="1"/>
              <a:t>2020</a:t>
            </a:r>
          </a:p>
        </p:txBody>
      </p:sp>
      <p:cxnSp>
        <p:nvCxnSpPr>
          <p:cNvPr id="82" name="Shape 82"/>
          <p:cNvCxnSpPr>
            <a:stCxn id="80" idx="4"/>
            <a:endCxn id="79" idx="0"/>
          </p:cNvCxnSpPr>
          <p:nvPr/>
        </p:nvCxnSpPr>
        <p:spPr>
          <a:xfrm flipH="1">
            <a:off x="7783525" y="5362374"/>
            <a:ext cx="27" cy="333376"/>
          </a:xfrm>
          <a:prstGeom prst="straightConnector1">
            <a:avLst/>
          </a:prstGeom>
          <a:noFill/>
          <a:ln w="19050" cap="flat">
            <a:solidFill>
              <a:srgbClr val="0070C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7" name="Title 1"/>
          <p:cNvSpPr txBox="1">
            <a:spLocks/>
          </p:cNvSpPr>
          <p:nvPr/>
        </p:nvSpPr>
        <p:spPr>
          <a:xfrm>
            <a:off x="0" y="33350"/>
            <a:ext cx="9144000" cy="10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94"/>
              </a:buClr>
              <a:buSzPct val="100000"/>
              <a:buFont typeface="Calibri"/>
              <a:buNone/>
              <a:defRPr sz="3200" b="0" i="0" u="none" strike="noStrike" cap="none" baseline="0">
                <a:solidFill>
                  <a:srgbClr val="00459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8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r>
              <a:rPr lang="en-GB" dirty="0" smtClean="0"/>
              <a:t>The UK </a:t>
            </a:r>
            <a:r>
              <a:rPr lang="en-GB" dirty="0"/>
              <a:t>Cabinet Office mandates the use of collaborative 3D tech in </a:t>
            </a:r>
            <a:r>
              <a:rPr lang="en-GB" dirty="0" smtClean="0"/>
              <a:t>construction by </a:t>
            </a:r>
            <a:r>
              <a:rPr lang="en-GB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xmlns="" val="1228670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457200" y="1291050"/>
            <a:ext cx="8229600" cy="4357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algn="ctr" rtl="0">
              <a:spcBef>
                <a:spcPts val="0"/>
              </a:spcBef>
              <a:buNone/>
            </a:pPr>
            <a:r>
              <a:rPr lang="en-GB" sz="4800" dirty="0" smtClean="0"/>
              <a:t>Deliberate </a:t>
            </a:r>
            <a:r>
              <a:rPr lang="en-GB" sz="4800" b="1" dirty="0" smtClean="0"/>
              <a:t>vendor lock-in</a:t>
            </a:r>
            <a:r>
              <a:rPr lang="en-GB" sz="4800" dirty="0" smtClean="0"/>
              <a:t>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GB" sz="4800" dirty="0" smtClean="0"/>
              <a:t>== </a:t>
            </a:r>
          </a:p>
          <a:p>
            <a:pPr algn="ctr" rtl="0">
              <a:spcBef>
                <a:spcPts val="0"/>
              </a:spcBef>
              <a:buNone/>
            </a:pPr>
            <a:r>
              <a:rPr lang="en-GB" sz="4800" b="1" dirty="0" smtClean="0"/>
              <a:t>Lack of </a:t>
            </a:r>
            <a:r>
              <a:rPr lang="en-GB" sz="4800" dirty="0" smtClean="0"/>
              <a:t>interoperability</a:t>
            </a:r>
            <a:endParaRPr lang="en-GB" sz="2200" dirty="0"/>
          </a:p>
        </p:txBody>
      </p:sp>
    </p:spTree>
    <p:extLst>
      <p:ext uri="{BB962C8B-B14F-4D97-AF65-F5344CB8AC3E}">
        <p14:creationId xmlns:p14="http://schemas.microsoft.com/office/powerpoint/2010/main" xmlns="" val="189338453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6574</TotalTime>
  <Words>851</Words>
  <Application>Microsoft Office PowerPoint</Application>
  <PresentationFormat>On-screen Show (4:3)</PresentationFormat>
  <Paragraphs>202</Paragraphs>
  <Slides>40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simple-light</vt:lpstr>
      <vt:lpstr>3drepo.io: Building the Next Generation Web3D Repository with AngularJS and X3DOM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Industry Foundation Classes ISO 16739</vt:lpstr>
      <vt:lpstr>Contributions</vt:lpstr>
      <vt:lpstr>Related Work</vt:lpstr>
      <vt:lpstr>Architecture Overview</vt:lpstr>
      <vt:lpstr>Architecture Overview</vt:lpstr>
      <vt:lpstr>Architecture Overview</vt:lpstr>
      <vt:lpstr>Architecture Overview</vt:lpstr>
      <vt:lpstr>AngularJS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Rest API (XML3DRepo vs 3drepo.io)</vt:lpstr>
      <vt:lpstr>Slide 31</vt:lpstr>
      <vt:lpstr>Slide 32</vt:lpstr>
      <vt:lpstr>Slide 33</vt:lpstr>
      <vt:lpstr>Conclusions</vt:lpstr>
      <vt:lpstr>Slide 35</vt:lpstr>
      <vt:lpstr>Slide 36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Collaborative 3D for the Construction Industry</dc:title>
  <dc:creator>Jozef Doboš</dc:creator>
  <cp:lastModifiedBy>Jozef Doboš</cp:lastModifiedBy>
  <cp:revision>526</cp:revision>
  <dcterms:modified xsi:type="dcterms:W3CDTF">2015-06-19T22:39:05Z</dcterms:modified>
</cp:coreProperties>
</file>