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2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jpeg" ContentType="image/jpeg"/>
  <Override PartName="/ppt/media/image7.png" ContentType="image/png"/>
  <Override PartName="/ppt/media/image6.png" ContentType="image/png"/>
  <Override PartName="/ppt/media/image4.png" ContentType="image/png"/>
  <Override PartName="/ppt/media/image17.png" ContentType="image/png"/>
  <Override PartName="/ppt/media/image5.jpeg" ContentType="image/jpeg"/>
  <Override PartName="/ppt/media/image3.png" ContentType="image/png"/>
  <Override PartName="/ppt/media/image16.png" ContentType="image/png"/>
  <Override PartName="/ppt/media/image2.png" ContentType="image/png"/>
  <Override PartName="/ppt/media/image1.jpeg" ContentType="image/jpe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4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0972253-E7D4-4762-9122-F3E0BC0C4D3C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44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4402080" y="9553680"/>
            <a:ext cx="3363480" cy="49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5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0720" cy="3954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4402080" y="9553680"/>
            <a:ext cx="3362760" cy="49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1080" cy="3955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4402080" y="9553680"/>
            <a:ext cx="336312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7037280"/>
            <a:ext cx="1540800" cy="391320"/>
          </a:xfrm>
          <a:prstGeom prst="rect">
            <a:avLst/>
          </a:prstGeom>
          <a:solidFill>
            <a:srgbClr val="bf123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484160" y="7037280"/>
            <a:ext cx="4519080" cy="391320"/>
          </a:xfrm>
          <a:prstGeom prst="rect">
            <a:avLst/>
          </a:prstGeom>
          <a:solidFill>
            <a:srgbClr val="6d504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3200"/>
            <a:ext cx="510120" cy="391320"/>
          </a:xfrm>
          <a:prstGeom prst="rect">
            <a:avLst/>
          </a:prstGeom>
          <a:solidFill>
            <a:srgbClr val="bf123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515160" y="763200"/>
            <a:ext cx="510120" cy="3913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030320" y="763200"/>
            <a:ext cx="510120" cy="391320"/>
          </a:xfrm>
          <a:prstGeom prst="rect">
            <a:avLst/>
          </a:prstGeom>
          <a:solidFill>
            <a:srgbClr val="6d504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1626480" y="7034400"/>
            <a:ext cx="2773080" cy="3913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Institut Mines-Télécom</a:t>
            </a:r>
            <a:endParaRPr/>
          </a:p>
        </p:txBody>
      </p:sp>
      <p:pic>
        <p:nvPicPr>
          <p:cNvPr id="6" name="Image 11" descr=""/>
          <p:cNvPicPr/>
          <p:nvPr/>
        </p:nvPicPr>
        <p:blipFill>
          <a:blip r:embed="rId2"/>
          <a:stretch/>
        </p:blipFill>
        <p:spPr>
          <a:xfrm>
            <a:off x="9088200" y="6661080"/>
            <a:ext cx="788040" cy="788040"/>
          </a:xfrm>
          <a:prstGeom prst="rect">
            <a:avLst/>
          </a:prstGeom>
          <a:ln>
            <a:noFill/>
          </a:ln>
        </p:spPr>
      </p:pic>
      <p:sp>
        <p:nvSpPr>
          <p:cNvPr id="7" name="CustomShape 7"/>
          <p:cNvSpPr/>
          <p:nvPr/>
        </p:nvSpPr>
        <p:spPr>
          <a:xfrm>
            <a:off x="0" y="0"/>
            <a:ext cx="10074600" cy="34570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" name="Image 7" descr=""/>
          <p:cNvPicPr/>
          <p:nvPr/>
        </p:nvPicPr>
        <p:blipFill>
          <a:blip r:embed="rId3"/>
          <a:stretch/>
        </p:blipFill>
        <p:spPr>
          <a:xfrm>
            <a:off x="991440" y="842760"/>
            <a:ext cx="1692720" cy="2217240"/>
          </a:xfrm>
          <a:prstGeom prst="rect">
            <a:avLst/>
          </a:prstGeom>
          <a:ln>
            <a:noFill/>
          </a:ln>
        </p:spPr>
      </p:pic>
      <p:sp>
        <p:nvSpPr>
          <p:cNvPr id="9" name="CustomShape 8"/>
          <p:cNvSpPr/>
          <p:nvPr/>
        </p:nvSpPr>
        <p:spPr>
          <a:xfrm>
            <a:off x="0" y="6399360"/>
            <a:ext cx="10074600" cy="11800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9"/>
          <p:cNvSpPr/>
          <p:nvPr/>
        </p:nvSpPr>
        <p:spPr>
          <a:xfrm>
            <a:off x="3889080" y="6002640"/>
            <a:ext cx="2061360" cy="312120"/>
          </a:xfrm>
          <a:prstGeom prst="rect">
            <a:avLst/>
          </a:prstGeom>
          <a:solidFill>
            <a:srgbClr val="bf123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0"/>
          <p:cNvSpPr/>
          <p:nvPr/>
        </p:nvSpPr>
        <p:spPr>
          <a:xfrm>
            <a:off x="5955480" y="6002640"/>
            <a:ext cx="2061360" cy="3121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1"/>
          <p:cNvSpPr/>
          <p:nvPr/>
        </p:nvSpPr>
        <p:spPr>
          <a:xfrm>
            <a:off x="8022240" y="6002640"/>
            <a:ext cx="2061360" cy="312120"/>
          </a:xfrm>
          <a:prstGeom prst="rect">
            <a:avLst/>
          </a:prstGeom>
          <a:solidFill>
            <a:srgbClr val="6d504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PlaceHolder 1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4" name="PlaceHolder 1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7037280"/>
            <a:ext cx="1540440" cy="390960"/>
          </a:xfrm>
          <a:prstGeom prst="rect">
            <a:avLst/>
          </a:prstGeom>
          <a:solidFill>
            <a:srgbClr val="bf123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2"/>
          <p:cNvSpPr/>
          <p:nvPr/>
        </p:nvSpPr>
        <p:spPr>
          <a:xfrm>
            <a:off x="4484160" y="7037280"/>
            <a:ext cx="4518720" cy="390960"/>
          </a:xfrm>
          <a:prstGeom prst="rect">
            <a:avLst/>
          </a:prstGeom>
          <a:solidFill>
            <a:srgbClr val="6d504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3"/>
          <p:cNvSpPr/>
          <p:nvPr/>
        </p:nvSpPr>
        <p:spPr>
          <a:xfrm>
            <a:off x="0" y="763200"/>
            <a:ext cx="509760" cy="390960"/>
          </a:xfrm>
          <a:prstGeom prst="rect">
            <a:avLst/>
          </a:prstGeom>
          <a:solidFill>
            <a:srgbClr val="bf123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4"/>
          <p:cNvSpPr/>
          <p:nvPr/>
        </p:nvSpPr>
        <p:spPr>
          <a:xfrm>
            <a:off x="515160" y="763200"/>
            <a:ext cx="509760" cy="39096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5"/>
          <p:cNvSpPr/>
          <p:nvPr/>
        </p:nvSpPr>
        <p:spPr>
          <a:xfrm>
            <a:off x="1030320" y="763200"/>
            <a:ext cx="509760" cy="390960"/>
          </a:xfrm>
          <a:prstGeom prst="rect">
            <a:avLst/>
          </a:prstGeom>
          <a:solidFill>
            <a:srgbClr val="6d504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6"/>
          <p:cNvSpPr/>
          <p:nvPr/>
        </p:nvSpPr>
        <p:spPr>
          <a:xfrm>
            <a:off x="1626480" y="7034400"/>
            <a:ext cx="2772720" cy="39096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Institut Mines-Télécom</a:t>
            </a:r>
            <a:endParaRPr/>
          </a:p>
        </p:txBody>
      </p:sp>
      <p:pic>
        <p:nvPicPr>
          <p:cNvPr id="55" name="Image 11" descr=""/>
          <p:cNvPicPr/>
          <p:nvPr/>
        </p:nvPicPr>
        <p:blipFill>
          <a:blip r:embed="rId2"/>
          <a:stretch/>
        </p:blipFill>
        <p:spPr>
          <a:xfrm>
            <a:off x="9088200" y="6661080"/>
            <a:ext cx="787680" cy="787680"/>
          </a:xfrm>
          <a:prstGeom prst="rect">
            <a:avLst/>
          </a:prstGeom>
          <a:ln>
            <a:noFill/>
          </a:ln>
        </p:spPr>
      </p:pic>
      <p:sp>
        <p:nvSpPr>
          <p:cNvPr id="56" name="CustomShape 7"/>
          <p:cNvSpPr/>
          <p:nvPr/>
        </p:nvSpPr>
        <p:spPr>
          <a:xfrm>
            <a:off x="3889080" y="2033640"/>
            <a:ext cx="2061000" cy="311760"/>
          </a:xfrm>
          <a:prstGeom prst="rect">
            <a:avLst/>
          </a:prstGeom>
          <a:solidFill>
            <a:srgbClr val="bf123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8"/>
          <p:cNvSpPr/>
          <p:nvPr/>
        </p:nvSpPr>
        <p:spPr>
          <a:xfrm>
            <a:off x="5955480" y="2033640"/>
            <a:ext cx="2061000" cy="31176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9"/>
          <p:cNvSpPr/>
          <p:nvPr/>
        </p:nvSpPr>
        <p:spPr>
          <a:xfrm>
            <a:off x="8022240" y="2033640"/>
            <a:ext cx="2061000" cy="311760"/>
          </a:xfrm>
          <a:prstGeom prst="rect">
            <a:avLst/>
          </a:prstGeom>
          <a:solidFill>
            <a:srgbClr val="6d504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10"/>
          <p:cNvSpPr/>
          <p:nvPr/>
        </p:nvSpPr>
        <p:spPr>
          <a:xfrm>
            <a:off x="0" y="398160"/>
            <a:ext cx="2255760" cy="1105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PlaceHolder 1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1" name="PlaceHolder 1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7037280"/>
            <a:ext cx="1540440" cy="390960"/>
          </a:xfrm>
          <a:prstGeom prst="rect">
            <a:avLst/>
          </a:prstGeom>
          <a:solidFill>
            <a:srgbClr val="bf123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2"/>
          <p:cNvSpPr/>
          <p:nvPr/>
        </p:nvSpPr>
        <p:spPr>
          <a:xfrm>
            <a:off x="4484160" y="7037280"/>
            <a:ext cx="4518720" cy="390960"/>
          </a:xfrm>
          <a:prstGeom prst="rect">
            <a:avLst/>
          </a:prstGeom>
          <a:solidFill>
            <a:srgbClr val="6d504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0" y="763200"/>
            <a:ext cx="509760" cy="390960"/>
          </a:xfrm>
          <a:prstGeom prst="rect">
            <a:avLst/>
          </a:prstGeom>
          <a:solidFill>
            <a:srgbClr val="bf1238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4"/>
          <p:cNvSpPr/>
          <p:nvPr/>
        </p:nvSpPr>
        <p:spPr>
          <a:xfrm>
            <a:off x="515160" y="763200"/>
            <a:ext cx="509760" cy="39096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5"/>
          <p:cNvSpPr/>
          <p:nvPr/>
        </p:nvSpPr>
        <p:spPr>
          <a:xfrm>
            <a:off x="1030320" y="763200"/>
            <a:ext cx="509760" cy="390960"/>
          </a:xfrm>
          <a:prstGeom prst="rect">
            <a:avLst/>
          </a:prstGeom>
          <a:solidFill>
            <a:srgbClr val="6d504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6"/>
          <p:cNvSpPr/>
          <p:nvPr/>
        </p:nvSpPr>
        <p:spPr>
          <a:xfrm>
            <a:off x="1626480" y="7034400"/>
            <a:ext cx="2772720" cy="39096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Institut Mines-Télécom</a:t>
            </a:r>
            <a:endParaRPr/>
          </a:p>
        </p:txBody>
      </p:sp>
      <p:pic>
        <p:nvPicPr>
          <p:cNvPr id="102" name="Image 11" descr=""/>
          <p:cNvPicPr/>
          <p:nvPr/>
        </p:nvPicPr>
        <p:blipFill>
          <a:blip r:embed="rId2"/>
          <a:stretch/>
        </p:blipFill>
        <p:spPr>
          <a:xfrm>
            <a:off x="9088200" y="6661080"/>
            <a:ext cx="787680" cy="787680"/>
          </a:xfrm>
          <a:prstGeom prst="rect">
            <a:avLst/>
          </a:prstGeom>
          <a:ln>
            <a:noFill/>
          </a:ln>
        </p:spPr>
      </p:pic>
      <p:sp>
        <p:nvSpPr>
          <p:cNvPr id="103" name="PlaceHolder 7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4" name="PlaceHolder 8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928680" y="2279880"/>
            <a:ext cx="5630760" cy="149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000000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3928680" y="4443480"/>
            <a:ext cx="5630760" cy="142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b8b8b8"/>
                </a:solidFill>
                <a:latin typeface="Arial"/>
                <a:ea typeface="DejaVu Sans"/>
              </a:rPr>
              <a:t>Cyril Concolato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b8b8b8"/>
                </a:solidFill>
                <a:latin typeface="Arial"/>
                <a:ea typeface="DejaVu Sans"/>
              </a:rPr>
              <a:t>Jean Le Feuvre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b8b8b8"/>
                </a:solidFill>
                <a:latin typeface="Arial"/>
                <a:ea typeface="DejaVu Sans"/>
              </a:rPr>
              <a:t>Emmanouil Potetsianakis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en-US" sz="2000" strike="noStrike">
                <a:solidFill>
                  <a:srgbClr val="b8b8b8"/>
                </a:solidFill>
                <a:latin typeface="Arial"/>
                <a:ea typeface="DejaVu Sans"/>
              </a:rPr>
              <a:t>Web3D 2015,</a:t>
            </a:r>
            <a:endParaRPr/>
          </a:p>
          <a:p>
            <a:pPr algn="r">
              <a:lnSpc>
                <a:spcPct val="100000"/>
              </a:lnSpc>
            </a:pPr>
            <a:r>
              <a:rPr b="1" lang="en-US" sz="2000" strike="noStrike">
                <a:solidFill>
                  <a:srgbClr val="b8b8b8"/>
                </a:solidFill>
                <a:latin typeface="Arial"/>
                <a:ea typeface="DejaVu Sans"/>
              </a:rPr>
              <a:t>June 20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X3D from MP4 Algorithm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745200" y="1715760"/>
            <a:ext cx="9006480" cy="49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analyze(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MP4File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);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foreach 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track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in 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MP4File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{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if(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track.type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equals "</a:t>
            </a:r>
            <a:r>
              <a:rPr i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video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" or "</a:t>
            </a:r>
            <a:r>
              <a:rPr i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audio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") {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initMSE();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if(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track.type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equals "</a:t>
            </a:r>
            <a:r>
              <a:rPr i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video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"){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initVideoCanvas(); }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} else if(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track.type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equals "</a:t>
            </a:r>
            <a:r>
              <a:rPr i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X3D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") {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init3DCanvas(); }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} onSample(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s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) {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if(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s.type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equals "</a:t>
            </a:r>
            <a:r>
              <a:rPr i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X3D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") {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foreach 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node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in 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s.scene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{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if(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node.textureURL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equals 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MP4File.URL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) {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pointTextureURLtoVideoCanvas(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node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);}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createX3DOMScene(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s.scene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);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if(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s.dts/s.timescale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equals 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video.currentTime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) {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renderToX3DOMCanvas(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s.scene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);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}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        </a:t>
            </a: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}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} 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4"/>
          <p:cNvSpPr/>
          <p:nvPr/>
        </p:nvSpPr>
        <p:spPr>
          <a:xfrm>
            <a:off x="649080" y="704988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94" name="CustomShape 5"/>
          <p:cNvSpPr/>
          <p:nvPr/>
        </p:nvSpPr>
        <p:spPr>
          <a:xfrm>
            <a:off x="4538520" y="704988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Seamless 3D Rendering Timeline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3600" y="2592000"/>
            <a:ext cx="10079280" cy="222264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646560" y="7052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99" name="CustomShape 4"/>
          <p:cNvSpPr/>
          <p:nvPr/>
        </p:nvSpPr>
        <p:spPr>
          <a:xfrm>
            <a:off x="4536000" y="7052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Future Work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1158120" y="1715760"/>
            <a:ext cx="7943400" cy="49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 u="sng">
                <a:solidFill>
                  <a:srgbClr val="000000"/>
                </a:solidFill>
                <a:latin typeface="DejaVu Sans"/>
                <a:ea typeface="DejaVu Sans"/>
              </a:rPr>
              <a:t>Target Scenarios with stream-based animations (e.g. BIFs)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One track contains the base scene while another the animations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 u="sng">
                <a:solidFill>
                  <a:srgbClr val="000000"/>
                </a:solidFill>
                <a:latin typeface="DejaVu Sans"/>
                <a:ea typeface="DejaVu Sans"/>
              </a:rPr>
              <a:t>Tackle latency issues with complex 3D Scenes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Render scene backbone and then perform progressive enhancement of the Scene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Analyze scene in background for render time estimation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4"/>
          <p:cNvSpPr/>
          <p:nvPr/>
        </p:nvSpPr>
        <p:spPr>
          <a:xfrm>
            <a:off x="646560" y="7052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204" name="CustomShape 5"/>
          <p:cNvSpPr/>
          <p:nvPr/>
        </p:nvSpPr>
        <p:spPr>
          <a:xfrm>
            <a:off x="4536000" y="7052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The End</a:t>
            </a:r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978120" y="2615760"/>
            <a:ext cx="7943400" cy="257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More info: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GPAC: </a:t>
            </a:r>
            <a:r>
              <a:rPr b="1" i="1" lang="en-US" sz="2200" strike="noStrike">
                <a:solidFill>
                  <a:srgbClr val="000080"/>
                </a:solidFill>
                <a:latin typeface="Calibri"/>
                <a:ea typeface="DejaVu Sans"/>
              </a:rPr>
              <a:t>www.gpac.io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MP4Box.js: </a:t>
            </a:r>
            <a:r>
              <a:rPr b="1" i="1" lang="en-US" sz="2200" strike="noStrike">
                <a:solidFill>
                  <a:srgbClr val="000080"/>
                </a:solidFill>
                <a:latin typeface="Calibri"/>
                <a:ea typeface="DejaVu Sans"/>
              </a:rPr>
              <a:t>www.github.com/gpac/mp4box.js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Arial"/>
                <a:ea typeface="DejaVu Sans"/>
              </a:rPr>
              <a:t>Contact: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en-US" sz="2200" strike="noStrike">
                <a:solidFill>
                  <a:srgbClr val="000000"/>
                </a:solidFill>
                <a:latin typeface="Calibri"/>
                <a:ea typeface="DejaVu Sans"/>
              </a:rPr>
              <a:t>firstname.lastname@telecom-paristech.fr</a:t>
            </a:r>
            <a:endParaRPr/>
          </a:p>
        </p:txBody>
      </p:sp>
      <p:sp>
        <p:nvSpPr>
          <p:cNvPr id="207" name="CustomShape 3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4"/>
          <p:cNvSpPr/>
          <p:nvPr/>
        </p:nvSpPr>
        <p:spPr>
          <a:xfrm>
            <a:off x="646560" y="7052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209" name="CustomShape 5"/>
          <p:cNvSpPr/>
          <p:nvPr/>
        </p:nvSpPr>
        <p:spPr>
          <a:xfrm>
            <a:off x="4536000" y="7052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849120" y="2589120"/>
            <a:ext cx="5842800" cy="13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6d5047"/>
                </a:solidFill>
                <a:latin typeface="Arial"/>
                <a:ea typeface="DejaVu Sans"/>
              </a:rPr>
              <a:t>Outline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3D Scenes, Audio &amp; Video on the Web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Packaging 3D Scenes in MP4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Demo Application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GPAC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Algorithm for Extracting X3D Scenes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Seamless 3D Rendering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400" strike="noStrike">
                <a:solidFill>
                  <a:srgbClr val="000000"/>
                </a:solidFill>
                <a:latin typeface="Calibri"/>
                <a:ea typeface="DejaVu Sans"/>
              </a:rPr>
              <a:t>Future Work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6d5047"/>
                </a:solidFill>
                <a:latin typeface="Arial"/>
                <a:ea typeface="DejaVu Sans"/>
              </a:rPr>
              <a:t>	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594720" y="7034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4484160" y="7034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  <p:sp>
        <p:nvSpPr>
          <p:cNvPr id="149" name="CustomShape 4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5"/>
          <p:cNvSpPr/>
          <p:nvPr/>
        </p:nvSpPr>
        <p:spPr>
          <a:xfrm>
            <a:off x="676440" y="908640"/>
            <a:ext cx="5630400" cy="14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000000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3D Scenes with Audio &amp; Video on the Web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1068120" y="2399760"/>
            <a:ext cx="7943400" cy="349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DejaVu Sans"/>
                <a:ea typeface="DejaVu Sans"/>
              </a:rPr>
              <a:t>Favorable Evolutions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HTML5 Elements (</a:t>
            </a:r>
            <a:r>
              <a:rPr lang="en-US" sz="2200" strike="noStrike">
                <a:solidFill>
                  <a:srgbClr val="000000"/>
                </a:solidFill>
                <a:latin typeface="Courier New"/>
                <a:ea typeface="DejaVu Sans"/>
              </a:rPr>
              <a:t>audio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, </a:t>
            </a:r>
            <a:r>
              <a:rPr lang="en-US" sz="2200" strike="noStrike">
                <a:solidFill>
                  <a:srgbClr val="000000"/>
                </a:solidFill>
                <a:latin typeface="Courier New"/>
                <a:ea typeface="DejaVu Sans"/>
              </a:rPr>
              <a:t>video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, </a:t>
            </a:r>
            <a:r>
              <a:rPr lang="en-US" sz="2200" strike="noStrike">
                <a:solidFill>
                  <a:srgbClr val="000000"/>
                </a:solidFill>
                <a:latin typeface="Courier New"/>
                <a:ea typeface="DejaVu Sans"/>
              </a:rPr>
              <a:t>canvas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Javascript APIs (</a:t>
            </a:r>
            <a:r>
              <a:rPr lang="en-US" sz="2200" strike="noStrike">
                <a:solidFill>
                  <a:srgbClr val="000000"/>
                </a:solidFill>
                <a:latin typeface="Courier New"/>
                <a:ea typeface="DejaVu Sans"/>
              </a:rPr>
              <a:t>MediaSourceExtension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, </a:t>
            </a:r>
            <a:r>
              <a:rPr lang="en-US" sz="2200" strike="noStrike">
                <a:solidFill>
                  <a:srgbClr val="000000"/>
                </a:solidFill>
                <a:latin typeface="Courier New"/>
                <a:ea typeface="DejaVu Sans"/>
              </a:rPr>
              <a:t>Webaudio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Hardware acceleration in Graphics (WebGL)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DejaVu Sans"/>
                <a:ea typeface="DejaVu Sans"/>
              </a:rPr>
              <a:t>Distribution Methods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3D Scenes loaded statically with webpage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AJAX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Generic Compression/Packaging (e.g. ZIP)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646560" y="7052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55" name="CustomShape 5"/>
          <p:cNvSpPr/>
          <p:nvPr/>
        </p:nvSpPr>
        <p:spPr>
          <a:xfrm>
            <a:off x="4536000" y="7052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3D Scenes in MP4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1118160" y="1715760"/>
            <a:ext cx="7943400" cy="49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Packaging in MP4 containers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 </a:t>
            </a:r>
            <a:r>
              <a:rPr lang="en-US" sz="2400" strike="noStrike" u="sng">
                <a:solidFill>
                  <a:srgbClr val="000000"/>
                </a:solidFill>
                <a:latin typeface="DejaVu Sans"/>
                <a:ea typeface="DejaVu Sans"/>
              </a:rPr>
              <a:t>How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Dedicated track(s) for 3D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3D Scenes in timestamped samples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Covers common scenarios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1344240" y="4334400"/>
            <a:ext cx="6482520" cy="2656080"/>
          </a:xfrm>
          <a:prstGeom prst="rect">
            <a:avLst/>
          </a:prstGeom>
          <a:ln>
            <a:noFill/>
          </a:ln>
        </p:spPr>
      </p:pic>
      <p:sp>
        <p:nvSpPr>
          <p:cNvPr id="160" name="CustomShape 4"/>
          <p:cNvSpPr/>
          <p:nvPr/>
        </p:nvSpPr>
        <p:spPr>
          <a:xfrm>
            <a:off x="649080" y="704988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61" name="CustomShape 5"/>
          <p:cNvSpPr/>
          <p:nvPr/>
        </p:nvSpPr>
        <p:spPr>
          <a:xfrm>
            <a:off x="4538520" y="704988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3D Scenes in MP4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1068120" y="1463760"/>
            <a:ext cx="7943400" cy="49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Packaging in MP4 containers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 </a:t>
            </a:r>
            <a:r>
              <a:rPr lang="en-US" sz="2400" strike="noStrike" u="sng">
                <a:solidFill>
                  <a:srgbClr val="000000"/>
                </a:solidFill>
                <a:latin typeface="DejaVu Sans"/>
                <a:ea typeface="DejaVu Sans"/>
              </a:rPr>
              <a:t>Benefits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Synchronization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Alternative Representations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Streaming capabilities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Delivery options (over DASH, offline etc.)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AV content playable by clients without 3D support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1344240" y="4336560"/>
            <a:ext cx="6469200" cy="2650680"/>
          </a:xfrm>
          <a:prstGeom prst="rect">
            <a:avLst/>
          </a:prstGeom>
          <a:ln>
            <a:noFill/>
          </a:ln>
        </p:spPr>
      </p:pic>
      <p:sp>
        <p:nvSpPr>
          <p:cNvPr id="166" name="CustomShape 4"/>
          <p:cNvSpPr/>
          <p:nvPr/>
        </p:nvSpPr>
        <p:spPr>
          <a:xfrm>
            <a:off x="646560" y="7052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67" name="CustomShape 5"/>
          <p:cNvSpPr/>
          <p:nvPr/>
        </p:nvSpPr>
        <p:spPr>
          <a:xfrm>
            <a:off x="4536000" y="7052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Demo Application (for XML-based Scenes)</a:t>
            </a:r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1590120" y="1715760"/>
            <a:ext cx="7943400" cy="49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GPAC Project on Advanced Content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- an open source cross-platform multimedia framework.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b="1" lang="en-US" sz="2200" strike="noStrike" u="sng">
                <a:solidFill>
                  <a:srgbClr val="000000"/>
                </a:solidFill>
                <a:latin typeface="DejaVu Sans"/>
                <a:ea typeface="DejaVu Sans"/>
              </a:rPr>
              <a:t>MP4Box</a:t>
            </a:r>
            <a:r>
              <a:rPr lang="en-US" sz="2200" strike="noStrike" u="sng">
                <a:solidFill>
                  <a:srgbClr val="000000"/>
                </a:solidFill>
                <a:latin typeface="DejaVu Sans"/>
                <a:ea typeface="DejaVu Sans"/>
              </a:rPr>
              <a:t> packaging solution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Packaging into ISO file formats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XML support (using NHML descriptors)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DASH-ready content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b="1" lang="en-US" sz="2200" strike="noStrike" u="sng">
                <a:solidFill>
                  <a:srgbClr val="000000"/>
                </a:solidFill>
                <a:latin typeface="DejaVu Sans"/>
                <a:ea typeface="DejaVu Sans"/>
              </a:rPr>
              <a:t>MP4Box.js</a:t>
            </a:r>
            <a:r>
              <a:rPr lang="en-US" sz="2200" strike="noStrike" u="sng">
                <a:solidFill>
                  <a:srgbClr val="000000"/>
                </a:solidFill>
                <a:latin typeface="DejaVu Sans"/>
                <a:ea typeface="DejaVu Sans"/>
              </a:rPr>
              <a:t> browser library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Exposes information of MP4 files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Extract samples from MP4 (for 3D Scenes)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X3DOM </a:t>
            </a:r>
            <a:r>
              <a:rPr lang="en-US" sz="2200" strike="noStrike">
                <a:solidFill>
                  <a:srgbClr val="000000"/>
                </a:solidFill>
                <a:latin typeface="DejaVu Sans"/>
                <a:ea typeface="DejaVu Sans"/>
              </a:rPr>
              <a:t> - an open-source framework and runtime for 3D graphics on the Web.</a:t>
            </a:r>
            <a:endParaRPr/>
          </a:p>
        </p:txBody>
      </p:sp>
      <p:sp>
        <p:nvSpPr>
          <p:cNvPr id="170" name="CustomShape 3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4"/>
          <p:cNvSpPr/>
          <p:nvPr/>
        </p:nvSpPr>
        <p:spPr>
          <a:xfrm>
            <a:off x="646560" y="7052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72" name="CustomShape 5"/>
          <p:cNvSpPr/>
          <p:nvPr/>
        </p:nvSpPr>
        <p:spPr>
          <a:xfrm>
            <a:off x="4536000" y="7052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626480" y="360"/>
            <a:ext cx="7943040" cy="12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Packaging with MP4Box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6840" y="7034400"/>
            <a:ext cx="581400" cy="3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3"/>
          <p:cNvSpPr/>
          <p:nvPr/>
        </p:nvSpPr>
        <p:spPr>
          <a:xfrm>
            <a:off x="4752000" y="1920240"/>
            <a:ext cx="521100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DejaVu Sans"/>
                <a:ea typeface="DejaVu Sans"/>
              </a:rPr>
              <a:t>Sample NHML file for X3D packaging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&lt;NHNTStream timeScale="90000" mediaType="meta" mediaSubType="metx" xml_namespace="http://www.web3d.org/specifications/x3d-namespace" &gt;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&lt;NHNTSample DTS="0" isRAP="yes" mediaFile="first.x3d"/&gt;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&lt;NHNTSample DTS="900000" isRAP="yes" mediaFile="second.x3d" duration="9900000"/&gt;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 strike="noStrike">
                <a:solidFill>
                  <a:srgbClr val="000000"/>
                </a:solidFill>
                <a:latin typeface="Courier New"/>
                <a:ea typeface="DejaVu Sans"/>
              </a:rPr>
              <a:t>&lt;/NHNTStream&gt;</a:t>
            </a:r>
            <a:endParaRPr/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210960" y="1874520"/>
            <a:ext cx="3662640" cy="4845240"/>
          </a:xfrm>
          <a:prstGeom prst="rect">
            <a:avLst/>
          </a:prstGeom>
          <a:ln>
            <a:noFill/>
          </a:ln>
        </p:spPr>
      </p:pic>
      <p:sp>
        <p:nvSpPr>
          <p:cNvPr id="177" name="CustomShape 4"/>
          <p:cNvSpPr/>
          <p:nvPr/>
        </p:nvSpPr>
        <p:spPr>
          <a:xfrm>
            <a:off x="646560" y="7052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78" name="CustomShape 5"/>
          <p:cNvSpPr/>
          <p:nvPr/>
        </p:nvSpPr>
        <p:spPr>
          <a:xfrm>
            <a:off x="4536000" y="7052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Demo Application Screenshots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507240" y="1931040"/>
            <a:ext cx="4159440" cy="457092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5450400" y="1931040"/>
            <a:ext cx="4159440" cy="457092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646560" y="7052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84" name="CustomShape 4"/>
          <p:cNvSpPr/>
          <p:nvPr/>
        </p:nvSpPr>
        <p:spPr>
          <a:xfrm>
            <a:off x="4536000" y="7052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626480" y="360"/>
            <a:ext cx="7943400" cy="12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600" strike="noStrike">
                <a:solidFill>
                  <a:srgbClr val="bf1238"/>
                </a:solidFill>
                <a:latin typeface="Arial"/>
                <a:ea typeface="DejaVu Sans"/>
              </a:rPr>
              <a:t>Demo Application Outline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6840" y="7034400"/>
            <a:ext cx="58176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2695680" y="1294200"/>
            <a:ext cx="4688640" cy="556272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646560" y="7052400"/>
            <a:ext cx="953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800" strike="noStrike">
                <a:solidFill>
                  <a:srgbClr val="ffffff"/>
                </a:solidFill>
                <a:latin typeface="Arial"/>
                <a:ea typeface="DejaVu Sans"/>
              </a:rPr>
              <a:t>20/06/2015</a:t>
            </a:r>
            <a:endParaRPr/>
          </a:p>
        </p:txBody>
      </p:sp>
      <p:sp>
        <p:nvSpPr>
          <p:cNvPr id="189" name="CustomShape 4"/>
          <p:cNvSpPr/>
          <p:nvPr/>
        </p:nvSpPr>
        <p:spPr>
          <a:xfrm>
            <a:off x="4536000" y="7052400"/>
            <a:ext cx="45187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44000" tIns="45000" bIns="45000" anchor="ctr"/>
          <a:p>
            <a:pPr algn="r">
              <a:lnSpc>
                <a:spcPct val="100000"/>
              </a:lnSpc>
            </a:pPr>
            <a:r>
              <a:rPr b="1" lang="en-US" sz="1000" strike="noStrike">
                <a:solidFill>
                  <a:srgbClr val="ffffff"/>
                </a:solidFill>
                <a:latin typeface="Arial"/>
                <a:ea typeface="DejaVu Sans"/>
              </a:rPr>
              <a:t>Synchronized Delivery of 3D Scenes With Audio and Video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