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277" r:id="rId3"/>
    <p:sldId id="257" r:id="rId4"/>
    <p:sldId id="258" r:id="rId5"/>
    <p:sldId id="259" r:id="rId6"/>
    <p:sldId id="273" r:id="rId7"/>
    <p:sldId id="272" r:id="rId8"/>
    <p:sldId id="271" r:id="rId9"/>
    <p:sldId id="270" r:id="rId10"/>
    <p:sldId id="262" r:id="rId11"/>
    <p:sldId id="266" r:id="rId12"/>
    <p:sldId id="275" r:id="rId13"/>
    <p:sldId id="260" r:id="rId14"/>
    <p:sldId id="263" r:id="rId15"/>
    <p:sldId id="267" r:id="rId16"/>
    <p:sldId id="276" r:id="rId17"/>
    <p:sldId id="261" r:id="rId18"/>
    <p:sldId id="264" r:id="rId19"/>
    <p:sldId id="268" r:id="rId20"/>
    <p:sldId id="269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67391" autoAdjust="0"/>
  </p:normalViewPr>
  <p:slideViewPr>
    <p:cSldViewPr snapToGrid="0">
      <p:cViewPr varScale="1">
        <p:scale>
          <a:sx n="55" d="100"/>
          <a:sy n="55" d="100"/>
        </p:scale>
        <p:origin x="48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0A558-0C04-46CA-8A22-AE5A12B6C9B0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0E679-E871-4A61-AD52-2F1305199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3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0E679-E871-4A61-AD52-2F13051991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39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 smtClean="0"/>
              <a:t>Binary Transmission </a:t>
            </a:r>
            <a:r>
              <a:rPr lang="en-US" dirty="0" smtClean="0"/>
              <a:t>: Data is transmitted by encoding it in textual formats (XML or JSON). External data is requested using a </a:t>
            </a:r>
            <a:r>
              <a:rPr lang="en-US" b="1" dirty="0" smtClean="0"/>
              <a:t>XMLHttpRequest (XHR) request separately.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Image Based </a:t>
            </a:r>
            <a:r>
              <a:rPr lang="en-US" dirty="0" smtClean="0"/>
              <a:t>: Mesh data is encoded into images. Which can be provide us with the opportunity to use the GPU power.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Image decoding is done natively in the browser, totally bypassing any JavaScript based decoding.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Sequential Image Geometry (SIG) </a:t>
            </a:r>
            <a:r>
              <a:rPr lang="en-US" dirty="0" smtClean="0"/>
              <a:t>extends this approach further by adding quantization and progressive loading.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Domain Based : </a:t>
            </a:r>
            <a:r>
              <a:rPr lang="en-US" dirty="0" smtClean="0"/>
              <a:t>Different kind of 3D data requires different techniques – </a:t>
            </a:r>
            <a:r>
              <a:rPr lang="en-US" dirty="0" err="1" smtClean="0"/>
              <a:t>OpenCTM</a:t>
            </a:r>
            <a:r>
              <a:rPr lang="en-US" dirty="0" smtClean="0"/>
              <a:t>; WebGL-Loader are lossless. But these methods are comparatively slower than image based GPU solutions.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0E679-E871-4A61-AD52-2F13051991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15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domain specific solution or a standard compression algorithm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X3DOM – </a:t>
            </a:r>
            <a:r>
              <a:rPr lang="en-US" dirty="0" err="1" smtClean="0"/>
              <a:t>BinaryGeometry</a:t>
            </a:r>
            <a:r>
              <a:rPr lang="en-US" dirty="0" smtClean="0"/>
              <a:t> node.</a:t>
            </a:r>
          </a:p>
          <a:p>
            <a:endParaRPr lang="en-US" dirty="0" smtClean="0"/>
          </a:p>
          <a:p>
            <a:r>
              <a:rPr lang="en-US" dirty="0" smtClean="0"/>
              <a:t>Web is in need of a binary transmission format for 3D data. Which </a:t>
            </a:r>
            <a:r>
              <a:rPr lang="en-US" b="1" dirty="0" smtClean="0"/>
              <a:t>provides eithe</a:t>
            </a:r>
            <a:r>
              <a:rPr lang="en-US" dirty="0" smtClean="0"/>
              <a:t>r a domain specific solution or a standard compression algorithm.</a:t>
            </a:r>
          </a:p>
          <a:p>
            <a:r>
              <a:rPr lang="en-US" dirty="0" smtClean="0"/>
              <a:t>HTTP 2.0 – </a:t>
            </a:r>
            <a:r>
              <a:rPr lang="en-US" smtClean="0"/>
              <a:t>Progressive Streaming</a:t>
            </a:r>
            <a:endParaRPr lang="en-US" dirty="0" smtClean="0"/>
          </a:p>
          <a:p>
            <a:r>
              <a:rPr lang="en-US" dirty="0" smtClean="0"/>
              <a:t>Key aspects of this : </a:t>
            </a:r>
          </a:p>
          <a:p>
            <a:pPr lvl="1"/>
            <a:r>
              <a:rPr lang="en-US" dirty="0" smtClean="0"/>
              <a:t>Reduce number of requests to the server. </a:t>
            </a:r>
          </a:p>
          <a:p>
            <a:pPr lvl="1"/>
            <a:r>
              <a:rPr lang="en-US" dirty="0" smtClean="0"/>
              <a:t>[Limper et al 2014] aims to minimize the number of HTTP requests by progressively transmitting an arbitrary number of mesh data.  (Using a </a:t>
            </a:r>
            <a:r>
              <a:rPr lang="en-US" b="1" i="1" dirty="0" smtClean="0"/>
              <a:t>SRC File </a:t>
            </a:r>
            <a:r>
              <a:rPr lang="en-US" dirty="0" smtClean="0"/>
              <a:t>– Which contains the reference to all the resources of data.)</a:t>
            </a:r>
          </a:p>
          <a:p>
            <a:pPr lvl="1"/>
            <a:r>
              <a:rPr lang="en-US" dirty="0" smtClean="0"/>
              <a:t>Another approach to solve the bandwidth problem is to use the </a:t>
            </a:r>
            <a:r>
              <a:rPr lang="en-US" b="1" i="1" dirty="0" smtClean="0"/>
              <a:t>caching strategies </a:t>
            </a:r>
            <a:r>
              <a:rPr lang="en-US" dirty="0" smtClean="0"/>
              <a:t>– But requires bi-directional communication which is not available in HTTP protocol. </a:t>
            </a:r>
          </a:p>
          <a:p>
            <a:pPr lvl="1"/>
            <a:r>
              <a:rPr lang="en-US" b="1" dirty="0" err="1" smtClean="0"/>
              <a:t>Websockets</a:t>
            </a:r>
            <a:r>
              <a:rPr lang="en-US" b="1" dirty="0" smtClean="0"/>
              <a:t> </a:t>
            </a:r>
            <a:r>
              <a:rPr lang="en-US" dirty="0" smtClean="0"/>
              <a:t>– Can improve the latency and supports full duplex communications channels. </a:t>
            </a:r>
          </a:p>
          <a:p>
            <a:pPr lvl="1"/>
            <a:r>
              <a:rPr lang="en-US" dirty="0" err="1" smtClean="0"/>
              <a:t>Gobbetti</a:t>
            </a:r>
            <a:r>
              <a:rPr lang="en-US" dirty="0" smtClean="0"/>
              <a:t> et al [2012] proposed a images based mesh description format – Build a tight </a:t>
            </a:r>
            <a:r>
              <a:rPr lang="en-US" b="1" i="1" dirty="0" smtClean="0"/>
              <a:t>atlas map</a:t>
            </a:r>
            <a:r>
              <a:rPr lang="en-US" i="1" dirty="0" smtClean="0"/>
              <a:t> </a:t>
            </a:r>
            <a:r>
              <a:rPr lang="en-US" dirty="0" smtClean="0"/>
              <a:t>of the mesh geometry.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0E679-E871-4A61-AD52-2F13051991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58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0E679-E871-4A61-AD52-2F13051991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36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mesh and its animation data is defined by</a:t>
            </a:r>
          </a:p>
          <a:p>
            <a:pPr marL="457200" lvl="1" indent="0">
              <a:buNone/>
            </a:pPr>
            <a:r>
              <a:rPr lang="en-US" dirty="0" smtClean="0"/>
              <a:t>1) Geometry;  2) Connectivity; And 3) Texture/</a:t>
            </a:r>
            <a:r>
              <a:rPr lang="en-US" dirty="0" err="1" smtClean="0"/>
              <a:t>Colour</a:t>
            </a:r>
            <a:r>
              <a:rPr lang="en-US" dirty="0" smtClean="0"/>
              <a:t> data.</a:t>
            </a:r>
          </a:p>
          <a:p>
            <a:r>
              <a:rPr lang="en-US" dirty="0" smtClean="0"/>
              <a:t>Different types of Compression :</a:t>
            </a:r>
          </a:p>
          <a:p>
            <a:pPr lvl="1"/>
            <a:r>
              <a:rPr lang="en-US" dirty="0" smtClean="0"/>
              <a:t>Single Rate Compression</a:t>
            </a:r>
          </a:p>
          <a:p>
            <a:pPr lvl="2"/>
            <a:r>
              <a:rPr lang="en-US" dirty="0" smtClean="0"/>
              <a:t>Encodes and Decodes the 3D object  as a whole.</a:t>
            </a:r>
          </a:p>
          <a:p>
            <a:pPr lvl="2"/>
            <a:r>
              <a:rPr lang="en-US" dirty="0" smtClean="0"/>
              <a:t>Removes redundancy in the datasets. </a:t>
            </a:r>
          </a:p>
          <a:p>
            <a:pPr lvl="2"/>
            <a:r>
              <a:rPr lang="en-US" dirty="0" smtClean="0"/>
              <a:t>Employs good compression ratio but unsuitable for networking.</a:t>
            </a:r>
          </a:p>
          <a:p>
            <a:pPr lvl="1"/>
            <a:r>
              <a:rPr lang="en-US" dirty="0" smtClean="0"/>
              <a:t>Progressive Compression</a:t>
            </a:r>
          </a:p>
          <a:p>
            <a:pPr lvl="2"/>
            <a:r>
              <a:rPr lang="en-US" dirty="0" smtClean="0"/>
              <a:t>Refinement over time. </a:t>
            </a:r>
          </a:p>
          <a:p>
            <a:pPr lvl="2"/>
            <a:r>
              <a:rPr lang="en-US" dirty="0" smtClean="0"/>
              <a:t>Main Idea – Transmit a crude approximation first then generate refinement of mesh progressively.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0E679-E871-4A61-AD52-2F13051991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33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LOD : Reduction of quality and detail of the mesh in interactive applications. Progressive meshes [Hoppe 1996]  : </a:t>
            </a:r>
          </a:p>
          <a:p>
            <a:pPr lvl="1"/>
            <a:r>
              <a:rPr lang="en-US" sz="1800" dirty="0" smtClean="0"/>
              <a:t>Mesh simplification process; </a:t>
            </a:r>
          </a:p>
          <a:p>
            <a:pPr lvl="1"/>
            <a:r>
              <a:rPr lang="en-US" sz="1800" dirty="0" smtClean="0"/>
              <a:t>Exploiting progressive transmission and decompression schemes.</a:t>
            </a:r>
          </a:p>
          <a:p>
            <a:r>
              <a:rPr lang="en-US" sz="2400" dirty="0" smtClean="0"/>
              <a:t>Mesh &amp; Animation LOD : Representation of Object based on their distance from the camera </a:t>
            </a:r>
          </a:p>
          <a:p>
            <a:pPr lvl="1">
              <a:lnSpc>
                <a:spcPct val="120000"/>
              </a:lnSpc>
            </a:pPr>
            <a:r>
              <a:rPr lang="en-US" sz="1800" i="1" dirty="0" smtClean="0"/>
              <a:t>Deformation Sensitive Decimation </a:t>
            </a:r>
            <a:r>
              <a:rPr lang="en-US" sz="1800" dirty="0" smtClean="0"/>
              <a:t>(DSD) by Mohr and </a:t>
            </a:r>
            <a:r>
              <a:rPr lang="en-US" sz="1800" dirty="0" err="1" smtClean="0"/>
              <a:t>Gleicher</a:t>
            </a:r>
            <a:r>
              <a:rPr lang="en-US" sz="1800" dirty="0" smtClean="0"/>
              <a:t> [2003] was based on the idea of QEM </a:t>
            </a:r>
            <a:r>
              <a:rPr lang="en-US" sz="1800" b="1" dirty="0" smtClean="0"/>
              <a:t>*quadratic error metric. * [</a:t>
            </a:r>
            <a:r>
              <a:rPr lang="en-US" sz="1800" dirty="0" smtClean="0"/>
              <a:t>Garland and </a:t>
            </a:r>
            <a:r>
              <a:rPr lang="en-US" sz="1800" dirty="0" err="1" smtClean="0"/>
              <a:t>Heckbert</a:t>
            </a:r>
            <a:r>
              <a:rPr lang="en-US" sz="1800" dirty="0" smtClean="0"/>
              <a:t> 1997] for measuring the cost of edges. </a:t>
            </a:r>
          </a:p>
          <a:p>
            <a:pPr lvl="1">
              <a:lnSpc>
                <a:spcPct val="120000"/>
              </a:lnSpc>
            </a:pPr>
            <a:endParaRPr lang="en-US" sz="1800" dirty="0" smtClean="0"/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Evaluate potential collapses </a:t>
            </a:r>
            <a:r>
              <a:rPr lang="en-US" sz="1800" b="1" dirty="0" smtClean="0"/>
              <a:t>• Determine optimal </a:t>
            </a:r>
            <a:r>
              <a:rPr lang="en-US" sz="1800" dirty="0" smtClean="0"/>
              <a:t>new </a:t>
            </a:r>
            <a:r>
              <a:rPr lang="en-US" sz="1800" b="1" dirty="0" smtClean="0"/>
              <a:t>vertex locations</a:t>
            </a:r>
          </a:p>
          <a:p>
            <a:pPr lvl="1">
              <a:lnSpc>
                <a:spcPct val="120000"/>
              </a:lnSpc>
            </a:pPr>
            <a:endParaRPr lang="en-US" sz="1800" dirty="0" smtClean="0"/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Pilgrim et al.[2006] present </a:t>
            </a:r>
            <a:r>
              <a:rPr lang="en-US" sz="1800" i="1" dirty="0" smtClean="0"/>
              <a:t>Progressive Skinning </a:t>
            </a:r>
            <a:r>
              <a:rPr lang="en-US" sz="1800" dirty="0" smtClean="0"/>
              <a:t>– A view and pose independent methods for automatic skeleton simplification for the methods given in [</a:t>
            </a:r>
            <a:r>
              <a:rPr lang="en-US" sz="1800" dirty="0" err="1" smtClean="0"/>
              <a:t>DeCoro</a:t>
            </a:r>
            <a:r>
              <a:rPr lang="en-US" sz="1800" dirty="0" smtClean="0"/>
              <a:t> and </a:t>
            </a:r>
            <a:r>
              <a:rPr lang="en-US" sz="1800" dirty="0" err="1" smtClean="0"/>
              <a:t>Rusinkiewicz</a:t>
            </a:r>
            <a:r>
              <a:rPr lang="en-US" sz="1800" dirty="0" smtClean="0"/>
              <a:t> 2005]. 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Mukai and </a:t>
            </a:r>
            <a:r>
              <a:rPr lang="en-US" sz="1800" dirty="0" err="1" smtClean="0"/>
              <a:t>Kuriyama</a:t>
            </a:r>
            <a:r>
              <a:rPr lang="en-US" sz="1800" dirty="0" smtClean="0"/>
              <a:t> [2007] introduce the idea of motion level of detail using an LOD control method of motion synthesis with a multilinear model.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0E679-E871-4A61-AD52-2F13051991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2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objective of progressive compression is to speed up the transmission over the network. </a:t>
            </a:r>
          </a:p>
          <a:p>
            <a:endParaRPr lang="en-US" dirty="0" smtClean="0"/>
          </a:p>
          <a:p>
            <a:r>
              <a:rPr lang="en-US" dirty="0" smtClean="0"/>
              <a:t>But if decompression take long on the client side, then there is no point in applying fancy techniques and data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0E679-E871-4A61-AD52-2F13051991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65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0E679-E871-4A61-AD52-2F13051991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20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WebGL (Imperative Approach) uses HTML5 canvas and JavaScript to expose the low level OpenGL ES 2.0 Implementation.</a:t>
            </a:r>
            <a:endParaRPr lang="en-US" i="1" dirty="0" smtClean="0"/>
          </a:p>
          <a:p>
            <a:pPr lvl="1"/>
            <a:r>
              <a:rPr lang="en-US" b="1" dirty="0" smtClean="0"/>
              <a:t>Large Memory footprint of the declarative languages : </a:t>
            </a:r>
            <a:r>
              <a:rPr lang="en-US" dirty="0" err="1" smtClean="0"/>
              <a:t>WebKit</a:t>
            </a:r>
            <a:r>
              <a:rPr lang="en-US" dirty="0" smtClean="0"/>
              <a:t> and Mozilla currently store the full text representations of all vertex data in the DOM, which increases the memory footprint.</a:t>
            </a:r>
          </a:p>
          <a:p>
            <a:pPr lvl="1"/>
            <a:r>
              <a:rPr lang="en-US" b="1" dirty="0" smtClean="0"/>
              <a:t>DOM </a:t>
            </a:r>
            <a:r>
              <a:rPr lang="en-US" b="1" i="1" dirty="0" err="1" smtClean="0"/>
              <a:t>onProgress</a:t>
            </a:r>
            <a:r>
              <a:rPr lang="en-US" b="1" dirty="0" smtClean="0"/>
              <a:t> event : </a:t>
            </a:r>
            <a:r>
              <a:rPr lang="en-US" dirty="0" smtClean="0"/>
              <a:t>Used to use time based event, Better to have a trigger based on event.</a:t>
            </a:r>
          </a:p>
          <a:p>
            <a:pPr lvl="1"/>
            <a:r>
              <a:rPr lang="en-US" b="1" dirty="0" smtClean="0"/>
              <a:t>Indexed 16 bit array : </a:t>
            </a:r>
            <a:r>
              <a:rPr lang="en-US" dirty="0" smtClean="0"/>
              <a:t>Current limitations is with the specification of the API.</a:t>
            </a:r>
          </a:p>
          <a:p>
            <a:pPr marL="468000" lvl="1" indent="0">
              <a:buNone/>
            </a:pPr>
            <a:r>
              <a:rPr lang="en-US" i="1" dirty="0" smtClean="0"/>
              <a:t>	</a:t>
            </a:r>
            <a:r>
              <a:rPr lang="en-US" i="1" dirty="0" err="1" smtClean="0"/>
              <a:t>glDrawElement</a:t>
            </a:r>
            <a:r>
              <a:rPr lang="en-US" i="1" dirty="0" smtClean="0"/>
              <a:t>() - </a:t>
            </a:r>
            <a:r>
              <a:rPr lang="en-US" dirty="0" smtClean="0"/>
              <a:t> limiting it to a maximum of 65536 vertices.</a:t>
            </a:r>
          </a:p>
          <a:p>
            <a:pPr marL="468000" lvl="1" indent="0">
              <a:buNone/>
            </a:pPr>
            <a:r>
              <a:rPr lang="en-US" dirty="0" smtClean="0"/>
              <a:t>	 (Easily elevated using extensions)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0E679-E871-4A61-AD52-2F13051991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45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3400" dirty="0" smtClean="0"/>
              <a:t>For rendering progressive animation in WebGL, a coarse representation is rendered on the screen after the minimal transmission </a:t>
            </a:r>
          </a:p>
          <a:p>
            <a:pPr>
              <a:lnSpc>
                <a:spcPct val="120000"/>
              </a:lnSpc>
            </a:pPr>
            <a:r>
              <a:rPr lang="en-US" sz="3400" dirty="0" smtClean="0"/>
              <a:t>As more data and information is downloaded, the compressed animation is </a:t>
            </a:r>
            <a:r>
              <a:rPr lang="en-US" sz="3400" b="1" i="1" dirty="0" smtClean="0"/>
              <a:t>refined</a:t>
            </a:r>
            <a:r>
              <a:rPr lang="en-US" sz="3400" dirty="0" smtClean="0"/>
              <a:t>. Mostly these refinement methods can be classified into</a:t>
            </a:r>
          </a:p>
          <a:p>
            <a:pPr lvl="1">
              <a:lnSpc>
                <a:spcPct val="120000"/>
              </a:lnSpc>
            </a:pPr>
            <a:r>
              <a:rPr lang="en-US" sz="3000" b="1" dirty="0" smtClean="0"/>
              <a:t>Connectivity updating </a:t>
            </a:r>
            <a:r>
              <a:rPr lang="en-US" sz="3000" dirty="0" smtClean="0"/>
              <a:t>- which changes the feature shapes of an animation, and</a:t>
            </a:r>
          </a:p>
          <a:p>
            <a:pPr lvl="1">
              <a:lnSpc>
                <a:spcPct val="120000"/>
              </a:lnSpc>
            </a:pPr>
            <a:r>
              <a:rPr lang="en-US" sz="3000" b="1" dirty="0" smtClean="0"/>
              <a:t>Geometry updating </a:t>
            </a:r>
            <a:r>
              <a:rPr lang="en-US" sz="3000" dirty="0" smtClean="0"/>
              <a:t>– which changes the complexity of the object.</a:t>
            </a:r>
          </a:p>
          <a:p>
            <a:pPr>
              <a:lnSpc>
                <a:spcPct val="120000"/>
              </a:lnSpc>
            </a:pPr>
            <a:r>
              <a:rPr lang="en-US" sz="3400" dirty="0" smtClean="0"/>
              <a:t>Reduce state changes -  One approach to reduce the vertex buffer switches, is to have all the mesh data in a single image (either a texture atlas or map)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0E679-E871-4A61-AD52-2F13051991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58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Texture can also contain other data which can helpful for rendering.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Parallelism of JavaScript :</a:t>
            </a:r>
          </a:p>
          <a:p>
            <a:pPr lvl="1"/>
            <a:r>
              <a:rPr lang="en-US" dirty="0" smtClean="0"/>
              <a:t>JavaScript is single-threaded . Large amount of data processing can stall the performance. </a:t>
            </a:r>
          </a:p>
          <a:p>
            <a:pPr lvl="1"/>
            <a:r>
              <a:rPr lang="en-US" dirty="0" err="1" smtClean="0"/>
              <a:t>WebWorkers</a:t>
            </a:r>
            <a:r>
              <a:rPr lang="en-US" dirty="0" smtClean="0"/>
              <a:t> – Takes care of some task in the background and passes the processed data to the main thread using message passing. </a:t>
            </a:r>
          </a:p>
          <a:p>
            <a:pPr lvl="1"/>
            <a:r>
              <a:rPr lang="en-US" dirty="0" smtClean="0"/>
              <a:t>Another way to leverage the power of GPU – Using WebCL and River Trail.</a:t>
            </a:r>
          </a:p>
          <a:p>
            <a:r>
              <a:rPr lang="en-US" b="1" dirty="0" smtClean="0"/>
              <a:t>WebGL 2.0 : </a:t>
            </a:r>
            <a:r>
              <a:rPr lang="en-US" dirty="0" smtClean="0"/>
              <a:t>WebGL 2.0 specification approaching release. Equivalent to OpenGL ES 3.0</a:t>
            </a:r>
          </a:p>
          <a:p>
            <a:pPr lvl="1"/>
            <a:r>
              <a:rPr lang="en-US" dirty="0" smtClean="0"/>
              <a:t>Major Features Include : </a:t>
            </a:r>
          </a:p>
          <a:p>
            <a:pPr lvl="2"/>
            <a:r>
              <a:rPr lang="en-US" dirty="0" smtClean="0"/>
              <a:t>Occlusion Query; Transform Feedback; Multiple Render Targets.</a:t>
            </a:r>
          </a:p>
          <a:p>
            <a:pPr lvl="2"/>
            <a:r>
              <a:rPr lang="en-US" dirty="0" smtClean="0"/>
              <a:t>Stein et al [2014] uses some of  these features visualize medical data on the web.</a:t>
            </a:r>
          </a:p>
          <a:p>
            <a:r>
              <a:rPr lang="en-US" b="1" dirty="0" smtClean="0"/>
              <a:t>Texture Compression : </a:t>
            </a:r>
          </a:p>
          <a:p>
            <a:pPr lvl="1"/>
            <a:r>
              <a:rPr lang="en-US" dirty="0" smtClean="0"/>
              <a:t>It can drastically reduce the amount of memory consumption in a 3D scene. </a:t>
            </a:r>
          </a:p>
          <a:p>
            <a:pPr lvl="1"/>
            <a:r>
              <a:rPr lang="en-US" dirty="0" smtClean="0"/>
              <a:t>WebGL supports many compression extensions – Which allows for direct upload of the compressed textures on to the GPU without the need of any processing step.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0E679-E871-4A61-AD52-2F13051991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54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0E679-E871-4A61-AD52-2F13051991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886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overview of state of the animation over the web.</a:t>
            </a:r>
          </a:p>
          <a:p>
            <a:r>
              <a:rPr lang="en-US" dirty="0" smtClean="0"/>
              <a:t>Very little work is done on bringing animation on the web. Most of the work is focused on static and multiresolution meshes, which are extended to animation files. </a:t>
            </a:r>
          </a:p>
          <a:p>
            <a:r>
              <a:rPr lang="en-US" dirty="0" smtClean="0"/>
              <a:t>Open challenges present in the context – Such as </a:t>
            </a:r>
          </a:p>
          <a:p>
            <a:pPr lvl="1"/>
            <a:r>
              <a:rPr lang="en-US" dirty="0" smtClean="0"/>
              <a:t>Proper transmission format for animation data. </a:t>
            </a:r>
          </a:p>
          <a:p>
            <a:pPr lvl="1"/>
            <a:r>
              <a:rPr lang="en-US" dirty="0" smtClean="0"/>
              <a:t>Protecting intellectual data post transmission. </a:t>
            </a:r>
          </a:p>
          <a:p>
            <a:r>
              <a:rPr lang="en-US" dirty="0" smtClean="0"/>
              <a:t>Currently lots of research being done on rendering on the web. WebGL 2.0 and other new specification can provide new avenues for the future.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0E679-E871-4A61-AD52-2F13051991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0E679-E871-4A61-AD52-2F13051991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4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Real Time Rendering – Any object should contain</a:t>
            </a:r>
          </a:p>
          <a:p>
            <a:pPr lvl="1"/>
            <a:r>
              <a:rPr lang="en-US" dirty="0" smtClean="0"/>
              <a:t>Surface representation of object</a:t>
            </a:r>
          </a:p>
          <a:p>
            <a:pPr lvl="1"/>
            <a:r>
              <a:rPr lang="en-US" dirty="0" smtClean="0"/>
              <a:t>Mechanism for generation and fetching of object properties.</a:t>
            </a:r>
          </a:p>
          <a:p>
            <a:r>
              <a:rPr lang="en-US" dirty="0" smtClean="0"/>
              <a:t>Animation of Static Or Rigid Objects : </a:t>
            </a:r>
          </a:p>
          <a:p>
            <a:pPr lvl="1"/>
            <a:r>
              <a:rPr lang="en-US" dirty="0" smtClean="0"/>
              <a:t>Applying transformations.</a:t>
            </a:r>
          </a:p>
          <a:p>
            <a:pPr lvl="1"/>
            <a:r>
              <a:rPr lang="en-US" dirty="0" smtClean="0"/>
              <a:t>Numerically integrating object properties over time. </a:t>
            </a:r>
          </a:p>
          <a:p>
            <a:r>
              <a:rPr lang="en-US" dirty="0" smtClean="0"/>
              <a:t>Animation of  Deformable Objects :</a:t>
            </a:r>
          </a:p>
          <a:p>
            <a:pPr lvl="1"/>
            <a:r>
              <a:rPr lang="en-US" dirty="0" smtClean="0"/>
              <a:t>Deformability due to external forces.</a:t>
            </a:r>
          </a:p>
          <a:p>
            <a:pPr lvl="1"/>
            <a:r>
              <a:rPr lang="en-US" dirty="0" smtClean="0"/>
              <a:t>Need to consider object’s physical attributes.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0E679-E871-4A61-AD52-2F13051991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57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For successful animation 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sufficient control points and rules create the key frames.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Interpolation or extrapolation techniques subsequent frames are generated.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Offline animation maybe carried out by accessing key frames of the objects or by using some sort of physical based animation.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But for Web Based / Real Time Animation 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Main bottle necks – Animation file size and transmission over network.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Employ techniques to reduce transmission size and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Need to apply efficient compression algorithm and Level Of Detail techniques.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0E679-E871-4A61-AD52-2F13051991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61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0E679-E871-4A61-AD52-2F13051991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99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lack of uniformity.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0E679-E871-4A61-AD52-2F13051991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15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Devices are equipped with so much processing power that the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negative impact on the interactivity of the application mostly depends on network bandwidth and how the transmission is structured </a:t>
            </a:r>
          </a:p>
          <a:p>
            <a:r>
              <a:rPr lang="en-US" dirty="0" smtClean="0"/>
              <a:t>Animation of 3D objects requires transmitting </a:t>
            </a:r>
            <a:r>
              <a:rPr lang="en-US" b="1" dirty="0" smtClean="0"/>
              <a:t>extra data than compared to a static scene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Transmission Of data uses basic protocols such as TDP *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Transmission Control Protocol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and UDP *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 Datagram Protocol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en-US" dirty="0" smtClean="0"/>
              <a:t>.</a:t>
            </a:r>
          </a:p>
          <a:p>
            <a:r>
              <a:rPr lang="en-US" dirty="0" smtClean="0"/>
              <a:t>Basic problem associated with these protocols :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Latency – Can be perceived as time needed to fully refine 3D object since application start up.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Accuracy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Bandwidth – Mobile network still largely suffers from low bandwidth.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Devices are equipped with so much processing power : Problem depends on </a:t>
            </a:r>
            <a:r>
              <a:rPr lang="en-US" b="1" i="1" dirty="0" smtClean="0"/>
              <a:t>network bandwidth</a:t>
            </a:r>
            <a:r>
              <a:rPr lang="en-US" dirty="0" smtClean="0"/>
              <a:t> and how the </a:t>
            </a:r>
            <a:r>
              <a:rPr lang="en-US" b="1" i="1" dirty="0" smtClean="0"/>
              <a:t>transmission is structured 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0E679-E871-4A61-AD52-2F13051991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53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 - data is transmitted in structured manner and there is minimum possible interaction between server and client.</a:t>
            </a:r>
          </a:p>
          <a:p>
            <a:r>
              <a:rPr lang="en-US" dirty="0" smtClean="0"/>
              <a:t>Generally methods are used which can decimate the whole 3D objects and employ a spatial data structure to traverse the structure for various LOD </a:t>
            </a:r>
          </a:p>
          <a:p>
            <a:r>
              <a:rPr lang="en-US" dirty="0" smtClean="0"/>
              <a:t>Another would split the 3D object in coherent manner and transmit in structured manner. </a:t>
            </a:r>
          </a:p>
          <a:p>
            <a:r>
              <a:rPr lang="en-US" dirty="0" smtClean="0"/>
              <a:t>The exact method depends on the requirement – There is a need for </a:t>
            </a:r>
            <a:r>
              <a:rPr lang="en-US" b="1" i="1" dirty="0" smtClean="0"/>
              <a:t>schema-less, Encoding agnostic, structured format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0E679-E871-4A61-AD52-2F13051991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3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ound1Rect">
            <a:avLst/>
          </a:prstGeom>
          <a:ln w="381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t">
            <a:scene3d>
              <a:camera prst="orthographicFront"/>
              <a:lightRig rig="threePt" dir="t"/>
            </a:scene3d>
            <a:sp3d extrusionH="82550" prstMaterial="metal">
              <a:bevelT w="6350" h="12700"/>
              <a:bevelB h="107950"/>
              <a:extrusionClr>
                <a:srgbClr val="7030A0"/>
              </a:extrusion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000" b="1" u="none" kern="1200" cap="all" spc="-150" dirty="0" smtClean="0">
                <a:ln>
                  <a:noFill/>
                </a:ln>
                <a:solidFill>
                  <a:srgbClr val="0066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Forme libre 5"/>
          <p:cNvSpPr/>
          <p:nvPr userDrawn="1"/>
        </p:nvSpPr>
        <p:spPr>
          <a:xfrm flipV="1">
            <a:off x="1007435" y="4365104"/>
            <a:ext cx="10273141" cy="72008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7406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Forme libre 8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6309321"/>
            <a:ext cx="12192000" cy="54868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609600" y="1775194"/>
            <a:ext cx="10972800" cy="4625609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-9709" y="6291752"/>
            <a:ext cx="12192000" cy="573179"/>
            <a:chOff x="0" y="6309320"/>
            <a:chExt cx="9144000" cy="57317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9" name="Groupe 10"/>
            <p:cNvGrpSpPr/>
            <p:nvPr userDrawn="1"/>
          </p:nvGrpSpPr>
          <p:grpSpPr>
            <a:xfrm>
              <a:off x="238151" y="6317863"/>
              <a:ext cx="7129266" cy="564636"/>
              <a:chOff x="232431" y="6317863"/>
              <a:chExt cx="6958023" cy="564636"/>
            </a:xfrm>
          </p:grpSpPr>
          <p:sp>
            <p:nvSpPr>
              <p:cNvPr id="20" name="ZoneTexte 11"/>
              <p:cNvSpPr txBox="1"/>
              <p:nvPr userDrawn="1"/>
            </p:nvSpPr>
            <p:spPr>
              <a:xfrm>
                <a:off x="232431" y="6333819"/>
                <a:ext cx="1691680" cy="54868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127000" dist="50800" dir="16200000">
                  <a:prstClr val="black">
                    <a:alpha val="4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i="0" u="none" cap="none" normalizeH="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Real Time Animation :</a:t>
                </a:r>
                <a:endParaRPr lang="fr-FR" sz="1800" b="0" i="0" u="non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21" name="ZoneTexte 12"/>
              <p:cNvSpPr txBox="1"/>
              <p:nvPr userDrawn="1"/>
            </p:nvSpPr>
            <p:spPr>
              <a:xfrm>
                <a:off x="3817317" y="6317863"/>
                <a:ext cx="3373137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none" cap="none" spc="0" normalizeH="0" baseline="0" dirty="0" smtClean="0">
                    <a:ln w="3175">
                      <a:noFill/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Compression</a:t>
                </a:r>
              </a:p>
              <a:p>
                <a:pPr algn="ctr"/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Challenges </a:t>
                </a:r>
                <a:r>
                  <a:rPr lang="en-US" sz="1400" b="1" u="none" cap="none" spc="0" normalizeH="0" baseline="0" dirty="0" smtClean="0">
                    <a:ln w="3175">
                      <a:solidFill>
                        <a:srgbClr val="0070C0"/>
                      </a:solidFill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</a:rPr>
                  <a:t>– </a:t>
                </a:r>
                <a:r>
                  <a:rPr lang="en-US" sz="1400" b="1" u="none" cap="none" spc="0" normalizeH="0" baseline="0" dirty="0" smtClean="0">
                    <a:ln w="3175">
                      <a:solidFill>
                        <a:srgbClr val="008FD6"/>
                      </a:solidFill>
                    </a:ln>
                    <a:solidFill>
                      <a:srgbClr val="006699"/>
                    </a:solidFill>
                    <a:effectLst/>
                    <a:latin typeface="Century Gothic" pitchFamily="34" charset="0"/>
                  </a:rPr>
                  <a:t>CURRENT APPROACHES </a:t>
                </a:r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- Future Trends</a:t>
                </a:r>
                <a:endParaRPr lang="fr-FR" sz="1400" b="0" u="none" cap="none" spc="0" normalizeH="0" baseline="0" dirty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</p:grpSp>
      </p:grpSp>
      <p:sp>
        <p:nvSpPr>
          <p:cNvPr id="22" name="ZoneTexte 11"/>
          <p:cNvSpPr txBox="1"/>
          <p:nvPr userDrawn="1"/>
        </p:nvSpPr>
        <p:spPr>
          <a:xfrm>
            <a:off x="2784103" y="6304002"/>
            <a:ext cx="2311085" cy="548680"/>
          </a:xfrm>
          <a:prstGeom prst="rect">
            <a:avLst/>
          </a:prstGeom>
          <a:noFill/>
          <a:ln>
            <a:noFill/>
          </a:ln>
          <a:effectLst>
            <a:innerShdw blurRad="127000" dist="50800" dir="16200000">
              <a:prstClr val="black">
                <a:alpha val="4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Transmission Of</a:t>
            </a:r>
            <a:r>
              <a:rPr lang="en-US" sz="1600" b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Data</a:t>
            </a:r>
            <a:endParaRPr lang="fr-FR" sz="1800" b="0" i="0" u="non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" name="ZoneTexte 11"/>
          <p:cNvSpPr txBox="1"/>
          <p:nvPr userDrawn="1"/>
        </p:nvSpPr>
        <p:spPr>
          <a:xfrm>
            <a:off x="9898741" y="6323183"/>
            <a:ext cx="2311085" cy="548680"/>
          </a:xfrm>
          <a:prstGeom prst="rect">
            <a:avLst/>
          </a:prstGeom>
          <a:noFill/>
          <a:ln>
            <a:noFill/>
          </a:ln>
          <a:effectLst>
            <a:innerShdw blurRad="127000" dist="50800" dir="16200000">
              <a:prstClr val="black">
                <a:alpha val="4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Rendering</a:t>
            </a:r>
            <a:endParaRPr lang="fr-FR" sz="1800" b="0" i="0" u="non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5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Forme libre 8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6309321"/>
            <a:ext cx="12192000" cy="54868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609600" y="1775194"/>
            <a:ext cx="10972800" cy="4625609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17826" y="6290141"/>
            <a:ext cx="12192000" cy="573179"/>
            <a:chOff x="0" y="6309320"/>
            <a:chExt cx="9144000" cy="57317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9" name="Groupe 10"/>
            <p:cNvGrpSpPr/>
            <p:nvPr userDrawn="1"/>
          </p:nvGrpSpPr>
          <p:grpSpPr>
            <a:xfrm>
              <a:off x="238151" y="6321847"/>
              <a:ext cx="7137803" cy="560652"/>
              <a:chOff x="232431" y="6321847"/>
              <a:chExt cx="6966350" cy="560652"/>
            </a:xfrm>
          </p:grpSpPr>
          <p:sp>
            <p:nvSpPr>
              <p:cNvPr id="20" name="ZoneTexte 11"/>
              <p:cNvSpPr txBox="1"/>
              <p:nvPr userDrawn="1"/>
            </p:nvSpPr>
            <p:spPr>
              <a:xfrm>
                <a:off x="232431" y="6333819"/>
                <a:ext cx="1691680" cy="54868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127000" dist="50800" dir="16200000">
                  <a:prstClr val="black">
                    <a:alpha val="4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i="0" u="none" cap="none" normalizeH="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Real Time Animation :</a:t>
                </a:r>
                <a:endParaRPr lang="fr-FR" sz="1800" b="0" i="0" u="non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21" name="ZoneTexte 12"/>
              <p:cNvSpPr txBox="1"/>
              <p:nvPr userDrawn="1"/>
            </p:nvSpPr>
            <p:spPr>
              <a:xfrm>
                <a:off x="3825644" y="6321847"/>
                <a:ext cx="3373137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none" cap="none" spc="0" normalizeH="0" baseline="0" dirty="0" smtClean="0">
                    <a:ln w="3175">
                      <a:noFill/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Compression</a:t>
                </a:r>
              </a:p>
              <a:p>
                <a:pPr algn="ctr"/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Challenges - Current Approaches </a:t>
                </a:r>
                <a:r>
                  <a:rPr lang="en-US" sz="1400" b="1" u="none" cap="none" spc="0" normalizeH="0" baseline="0" dirty="0" smtClean="0">
                    <a:ln w="3175">
                      <a:solidFill>
                        <a:srgbClr val="0070C0"/>
                      </a:solidFill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</a:rPr>
                  <a:t>– </a:t>
                </a:r>
                <a:r>
                  <a:rPr lang="en-US" sz="1400" b="1" u="none" cap="none" spc="0" normalizeH="0" baseline="0" dirty="0" smtClean="0">
                    <a:ln w="3175">
                      <a:solidFill>
                        <a:srgbClr val="008FD6"/>
                      </a:solidFill>
                    </a:ln>
                    <a:solidFill>
                      <a:srgbClr val="006699"/>
                    </a:solidFill>
                    <a:effectLst/>
                    <a:latin typeface="Century Gothic" pitchFamily="34" charset="0"/>
                  </a:rPr>
                  <a:t>FUTURE TRENDS</a:t>
                </a:r>
                <a:endParaRPr lang="fr-FR" sz="1400" b="0" u="none" cap="none" spc="0" normalizeH="0" baseline="0" dirty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</p:grpSp>
      </p:grpSp>
      <p:sp>
        <p:nvSpPr>
          <p:cNvPr id="22" name="ZoneTexte 11"/>
          <p:cNvSpPr txBox="1"/>
          <p:nvPr userDrawn="1"/>
        </p:nvSpPr>
        <p:spPr>
          <a:xfrm>
            <a:off x="2740094" y="6304002"/>
            <a:ext cx="2311085" cy="548680"/>
          </a:xfrm>
          <a:prstGeom prst="rect">
            <a:avLst/>
          </a:prstGeom>
          <a:noFill/>
          <a:ln>
            <a:noFill/>
          </a:ln>
          <a:effectLst>
            <a:innerShdw blurRad="127000" dist="50800" dir="16200000">
              <a:prstClr val="black">
                <a:alpha val="4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Transmission</a:t>
            </a:r>
            <a:r>
              <a:rPr lang="en-US" sz="1600" b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Of Data</a:t>
            </a:r>
            <a:endParaRPr lang="fr-FR" sz="1800" b="0" i="0" u="non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" name="ZoneTexte 11"/>
          <p:cNvSpPr txBox="1"/>
          <p:nvPr userDrawn="1"/>
        </p:nvSpPr>
        <p:spPr>
          <a:xfrm>
            <a:off x="9898741" y="6323183"/>
            <a:ext cx="2311085" cy="548680"/>
          </a:xfrm>
          <a:prstGeom prst="rect">
            <a:avLst/>
          </a:prstGeom>
          <a:noFill/>
          <a:ln>
            <a:noFill/>
          </a:ln>
          <a:effectLst>
            <a:innerShdw blurRad="127000" dist="50800" dir="16200000">
              <a:prstClr val="black">
                <a:alpha val="4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Rendering</a:t>
            </a:r>
            <a:endParaRPr lang="fr-FR" sz="1800" b="0" i="0" u="non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5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Forme libre 8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6309321"/>
            <a:ext cx="12192000" cy="54868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609600" y="1775194"/>
            <a:ext cx="10972800" cy="4625609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17826" y="6290141"/>
            <a:ext cx="12192000" cy="573179"/>
            <a:chOff x="0" y="6309320"/>
            <a:chExt cx="9144000" cy="57317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9" name="Groupe 10"/>
            <p:cNvGrpSpPr/>
            <p:nvPr userDrawn="1"/>
          </p:nvGrpSpPr>
          <p:grpSpPr>
            <a:xfrm>
              <a:off x="238151" y="6323803"/>
              <a:ext cx="8868752" cy="558696"/>
              <a:chOff x="232431" y="6323803"/>
              <a:chExt cx="8655719" cy="558696"/>
            </a:xfrm>
          </p:grpSpPr>
          <p:sp>
            <p:nvSpPr>
              <p:cNvPr id="20" name="ZoneTexte 11"/>
              <p:cNvSpPr txBox="1"/>
              <p:nvPr userDrawn="1"/>
            </p:nvSpPr>
            <p:spPr>
              <a:xfrm>
                <a:off x="232431" y="6333819"/>
                <a:ext cx="1691680" cy="54868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127000" dist="50800" dir="16200000">
                  <a:prstClr val="black">
                    <a:alpha val="4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i="0" u="none" cap="none" normalizeH="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Real Time Animation :</a:t>
                </a:r>
                <a:endParaRPr lang="fr-FR" sz="1800" b="0" i="0" u="non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21" name="ZoneTexte 12"/>
              <p:cNvSpPr txBox="1"/>
              <p:nvPr userDrawn="1"/>
            </p:nvSpPr>
            <p:spPr>
              <a:xfrm>
                <a:off x="5554749" y="6323803"/>
                <a:ext cx="3333401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none" cap="none" spc="0" normalizeH="0" baseline="0" dirty="0" smtClean="0">
                    <a:ln w="3175">
                      <a:noFill/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Rendering</a:t>
                </a:r>
              </a:p>
              <a:p>
                <a:pPr algn="ctr"/>
                <a:r>
                  <a:rPr lang="en-US" sz="1400" b="1" u="none" cap="none" spc="0" normalizeH="0" baseline="0" dirty="0" smtClean="0">
                    <a:ln w="3175">
                      <a:solidFill>
                        <a:srgbClr val="008FD6"/>
                      </a:solidFill>
                    </a:ln>
                    <a:solidFill>
                      <a:srgbClr val="006699"/>
                    </a:solidFill>
                    <a:effectLst/>
                    <a:latin typeface="Century Gothic" pitchFamily="34" charset="0"/>
                  </a:rPr>
                  <a:t>CHALLENGES</a:t>
                </a:r>
                <a:r>
                  <a:rPr lang="en-US" sz="1400" b="1" u="none" cap="none" spc="0" normalizeH="0" baseline="0" dirty="0" smtClean="0">
                    <a:ln w="3175">
                      <a:solidFill>
                        <a:srgbClr val="0070C0"/>
                      </a:solidFill>
                    </a:ln>
                    <a:solidFill>
                      <a:srgbClr val="006699"/>
                    </a:solidFill>
                    <a:effectLst/>
                    <a:latin typeface="Century Gothic" pitchFamily="34" charset="0"/>
                  </a:rPr>
                  <a:t> </a:t>
                </a:r>
                <a:r>
                  <a:rPr lang="en-US" sz="1400" b="1" u="none" cap="none" spc="0" normalizeH="0" baseline="0" dirty="0" smtClean="0">
                    <a:ln w="3175">
                      <a:solidFill>
                        <a:srgbClr val="0070C0"/>
                      </a:solidFill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</a:rPr>
                  <a:t>– </a:t>
                </a:r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Current Approaches - Future Trends</a:t>
                </a:r>
                <a:endParaRPr lang="fr-FR" sz="1400" b="0" u="none" cap="none" spc="0" normalizeH="0" baseline="0" dirty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</p:grpSp>
      </p:grpSp>
      <p:sp>
        <p:nvSpPr>
          <p:cNvPr id="22" name="ZoneTexte 11"/>
          <p:cNvSpPr txBox="1"/>
          <p:nvPr userDrawn="1"/>
        </p:nvSpPr>
        <p:spPr>
          <a:xfrm>
            <a:off x="2845529" y="6300256"/>
            <a:ext cx="2311085" cy="548680"/>
          </a:xfrm>
          <a:prstGeom prst="rect">
            <a:avLst/>
          </a:prstGeom>
          <a:noFill/>
          <a:ln>
            <a:noFill/>
          </a:ln>
          <a:effectLst>
            <a:innerShdw blurRad="127000" dist="50800" dir="16200000">
              <a:prstClr val="black">
                <a:alpha val="4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Transmission Of Data</a:t>
            </a:r>
            <a:endParaRPr lang="fr-FR" sz="1800" b="0" i="0" u="non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" name="ZoneTexte 11"/>
          <p:cNvSpPr txBox="1"/>
          <p:nvPr userDrawn="1"/>
        </p:nvSpPr>
        <p:spPr>
          <a:xfrm>
            <a:off x="5394681" y="6323022"/>
            <a:ext cx="2311085" cy="548680"/>
          </a:xfrm>
          <a:prstGeom prst="rect">
            <a:avLst/>
          </a:prstGeom>
          <a:noFill/>
          <a:ln>
            <a:noFill/>
          </a:ln>
          <a:effectLst>
            <a:innerShdw blurRad="127000" dist="50800" dir="16200000">
              <a:prstClr val="black">
                <a:alpha val="4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Compression</a:t>
            </a:r>
            <a:endParaRPr lang="fr-FR" sz="1800" b="0" i="0" u="non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769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Forme libre 8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6309321"/>
            <a:ext cx="12192000" cy="54868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609600" y="1775194"/>
            <a:ext cx="10972800" cy="4625609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17826" y="6290141"/>
            <a:ext cx="12192000" cy="573179"/>
            <a:chOff x="0" y="6309320"/>
            <a:chExt cx="9144000" cy="57317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9" name="Groupe 10"/>
            <p:cNvGrpSpPr/>
            <p:nvPr userDrawn="1"/>
          </p:nvGrpSpPr>
          <p:grpSpPr>
            <a:xfrm>
              <a:off x="238151" y="6323803"/>
              <a:ext cx="8868753" cy="558696"/>
              <a:chOff x="232431" y="6323803"/>
              <a:chExt cx="8655720" cy="558696"/>
            </a:xfrm>
          </p:grpSpPr>
          <p:sp>
            <p:nvSpPr>
              <p:cNvPr id="20" name="ZoneTexte 11"/>
              <p:cNvSpPr txBox="1"/>
              <p:nvPr userDrawn="1"/>
            </p:nvSpPr>
            <p:spPr>
              <a:xfrm>
                <a:off x="232431" y="6333819"/>
                <a:ext cx="1691680" cy="54868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127000" dist="50800" dir="16200000">
                  <a:prstClr val="black">
                    <a:alpha val="4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i="0" u="none" cap="none" normalizeH="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Real Time Animation :</a:t>
                </a:r>
                <a:endParaRPr lang="fr-FR" sz="1800" b="0" i="0" u="non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21" name="ZoneTexte 12"/>
              <p:cNvSpPr txBox="1"/>
              <p:nvPr userDrawn="1"/>
            </p:nvSpPr>
            <p:spPr>
              <a:xfrm>
                <a:off x="5497436" y="6323803"/>
                <a:ext cx="3390715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none" cap="none" spc="0" normalizeH="0" baseline="0" dirty="0" smtClean="0">
                    <a:ln w="3175">
                      <a:noFill/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Rendering</a:t>
                </a:r>
              </a:p>
              <a:p>
                <a:pPr algn="ctr"/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Challenges </a:t>
                </a:r>
                <a:r>
                  <a:rPr lang="en-US" sz="1400" b="1" u="none" cap="none" spc="0" normalizeH="0" baseline="0" dirty="0" smtClean="0">
                    <a:ln w="3175">
                      <a:solidFill>
                        <a:srgbClr val="0070C0"/>
                      </a:solidFill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</a:rPr>
                  <a:t>– </a:t>
                </a:r>
                <a:r>
                  <a:rPr lang="en-US" sz="1400" b="1" u="none" cap="none" spc="0" normalizeH="0" baseline="0" dirty="0" smtClean="0">
                    <a:ln w="3175">
                      <a:solidFill>
                        <a:srgbClr val="008FD6"/>
                      </a:solidFill>
                    </a:ln>
                    <a:solidFill>
                      <a:srgbClr val="006699"/>
                    </a:solidFill>
                    <a:effectLst/>
                    <a:latin typeface="Century Gothic" pitchFamily="34" charset="0"/>
                  </a:rPr>
                  <a:t>CURRENT APPROACHES </a:t>
                </a:r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- Future Trends</a:t>
                </a:r>
                <a:endParaRPr lang="fr-FR" sz="1400" b="0" u="none" cap="none" spc="0" normalizeH="0" baseline="0" dirty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</p:grpSp>
      </p:grpSp>
      <p:sp>
        <p:nvSpPr>
          <p:cNvPr id="22" name="ZoneTexte 11"/>
          <p:cNvSpPr txBox="1"/>
          <p:nvPr userDrawn="1"/>
        </p:nvSpPr>
        <p:spPr>
          <a:xfrm>
            <a:off x="2845529" y="6300256"/>
            <a:ext cx="2311085" cy="548680"/>
          </a:xfrm>
          <a:prstGeom prst="rect">
            <a:avLst/>
          </a:prstGeom>
          <a:noFill/>
          <a:ln>
            <a:noFill/>
          </a:ln>
          <a:effectLst>
            <a:innerShdw blurRad="127000" dist="50800" dir="16200000">
              <a:prstClr val="black">
                <a:alpha val="4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Transmission Of Data</a:t>
            </a:r>
            <a:endParaRPr lang="fr-FR" sz="1800" b="0" i="0" u="non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" name="ZoneTexte 11"/>
          <p:cNvSpPr txBox="1"/>
          <p:nvPr userDrawn="1"/>
        </p:nvSpPr>
        <p:spPr>
          <a:xfrm>
            <a:off x="5394681" y="6323022"/>
            <a:ext cx="2311085" cy="548680"/>
          </a:xfrm>
          <a:prstGeom prst="rect">
            <a:avLst/>
          </a:prstGeom>
          <a:noFill/>
          <a:ln>
            <a:noFill/>
          </a:ln>
          <a:effectLst>
            <a:innerShdw blurRad="127000" dist="50800" dir="16200000">
              <a:prstClr val="black">
                <a:alpha val="4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Compression</a:t>
            </a:r>
            <a:endParaRPr lang="fr-FR" sz="1800" b="0" i="0" u="non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418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Forme libre 8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6309321"/>
            <a:ext cx="12192000" cy="54868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609600" y="1775194"/>
            <a:ext cx="10972800" cy="4625609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17826" y="6290141"/>
            <a:ext cx="12192000" cy="573179"/>
            <a:chOff x="0" y="6309320"/>
            <a:chExt cx="9144000" cy="57317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9" name="Groupe 10"/>
            <p:cNvGrpSpPr/>
            <p:nvPr userDrawn="1"/>
          </p:nvGrpSpPr>
          <p:grpSpPr>
            <a:xfrm>
              <a:off x="238151" y="6323803"/>
              <a:ext cx="8868752" cy="558696"/>
              <a:chOff x="232431" y="6323803"/>
              <a:chExt cx="8655719" cy="558696"/>
            </a:xfrm>
          </p:grpSpPr>
          <p:sp>
            <p:nvSpPr>
              <p:cNvPr id="20" name="ZoneTexte 11"/>
              <p:cNvSpPr txBox="1"/>
              <p:nvPr userDrawn="1"/>
            </p:nvSpPr>
            <p:spPr>
              <a:xfrm>
                <a:off x="232431" y="6333819"/>
                <a:ext cx="1691680" cy="54868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127000" dist="50800" dir="16200000">
                  <a:prstClr val="black">
                    <a:alpha val="4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i="0" u="none" cap="none" normalizeH="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Real Time Animation :</a:t>
                </a:r>
                <a:endParaRPr lang="fr-FR" sz="1800" b="0" i="0" u="non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21" name="ZoneTexte 12"/>
              <p:cNvSpPr txBox="1"/>
              <p:nvPr userDrawn="1"/>
            </p:nvSpPr>
            <p:spPr>
              <a:xfrm>
                <a:off x="5554749" y="6323803"/>
                <a:ext cx="3333401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none" cap="none" spc="0" normalizeH="0" baseline="0" dirty="0" smtClean="0">
                    <a:ln w="3175">
                      <a:noFill/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Rendering</a:t>
                </a:r>
              </a:p>
              <a:p>
                <a:pPr algn="ctr"/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Challenges - Current Approaches </a:t>
                </a:r>
                <a:r>
                  <a:rPr lang="en-US" sz="1400" b="1" u="none" cap="none" spc="0" normalizeH="0" baseline="0" dirty="0" smtClean="0">
                    <a:ln w="3175">
                      <a:solidFill>
                        <a:srgbClr val="0070C0"/>
                      </a:solidFill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</a:rPr>
                  <a:t>– </a:t>
                </a:r>
                <a:r>
                  <a:rPr lang="en-US" sz="1400" b="1" u="none" cap="none" spc="0" normalizeH="0" baseline="0" dirty="0" smtClean="0">
                    <a:ln w="3175">
                      <a:solidFill>
                        <a:srgbClr val="008FD6"/>
                      </a:solidFill>
                    </a:ln>
                    <a:solidFill>
                      <a:srgbClr val="006699"/>
                    </a:solidFill>
                    <a:effectLst/>
                    <a:latin typeface="Century Gothic" pitchFamily="34" charset="0"/>
                  </a:rPr>
                  <a:t>FUTURE TRENDS</a:t>
                </a:r>
                <a:endParaRPr lang="fr-FR" sz="1400" b="0" u="none" cap="none" spc="0" normalizeH="0" baseline="0" dirty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</p:grpSp>
      </p:grpSp>
      <p:sp>
        <p:nvSpPr>
          <p:cNvPr id="22" name="ZoneTexte 11"/>
          <p:cNvSpPr txBox="1"/>
          <p:nvPr userDrawn="1"/>
        </p:nvSpPr>
        <p:spPr>
          <a:xfrm>
            <a:off x="2845529" y="6300256"/>
            <a:ext cx="2311085" cy="548680"/>
          </a:xfrm>
          <a:prstGeom prst="rect">
            <a:avLst/>
          </a:prstGeom>
          <a:noFill/>
          <a:ln>
            <a:noFill/>
          </a:ln>
          <a:effectLst>
            <a:innerShdw blurRad="127000" dist="50800" dir="16200000">
              <a:prstClr val="black">
                <a:alpha val="4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Transmission Of Data</a:t>
            </a:r>
            <a:endParaRPr lang="fr-FR" sz="1800" b="0" i="0" u="non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" name="ZoneTexte 11"/>
          <p:cNvSpPr txBox="1"/>
          <p:nvPr userDrawn="1"/>
        </p:nvSpPr>
        <p:spPr>
          <a:xfrm>
            <a:off x="5394681" y="6323022"/>
            <a:ext cx="2311085" cy="548680"/>
          </a:xfrm>
          <a:prstGeom prst="rect">
            <a:avLst/>
          </a:prstGeom>
          <a:noFill/>
          <a:ln>
            <a:noFill/>
          </a:ln>
          <a:effectLst>
            <a:innerShdw blurRad="127000" dist="50800" dir="16200000">
              <a:prstClr val="black">
                <a:alpha val="4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Compression</a:t>
            </a:r>
            <a:endParaRPr lang="fr-FR" sz="1800" b="0" i="0" u="non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01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Forme libre 8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e 16"/>
          <p:cNvGrpSpPr/>
          <p:nvPr userDrawn="1"/>
        </p:nvGrpSpPr>
        <p:grpSpPr>
          <a:xfrm>
            <a:off x="0" y="6309321"/>
            <a:ext cx="12192000" cy="553999"/>
            <a:chOff x="0" y="6309320"/>
            <a:chExt cx="9144000" cy="55399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4" name="Groupe 10"/>
            <p:cNvGrpSpPr/>
            <p:nvPr userDrawn="1"/>
          </p:nvGrpSpPr>
          <p:grpSpPr>
            <a:xfrm>
              <a:off x="0" y="6309320"/>
              <a:ext cx="9144000" cy="553999"/>
              <a:chOff x="0" y="6309320"/>
              <a:chExt cx="8924362" cy="553999"/>
            </a:xfrm>
          </p:grpSpPr>
          <p:sp>
            <p:nvSpPr>
              <p:cNvPr id="12" name="ZoneTexte 11"/>
              <p:cNvSpPr txBox="1"/>
              <p:nvPr userDrawn="1"/>
            </p:nvSpPr>
            <p:spPr>
              <a:xfrm>
                <a:off x="0" y="6309320"/>
                <a:ext cx="1691680" cy="54868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127000" dist="50800" dir="16200000">
                  <a:prstClr val="black">
                    <a:alpha val="4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i="0" u="none" cap="none" normalizeH="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Introduction</a:t>
                </a:r>
                <a:endParaRPr lang="fr-FR" sz="1800" b="0" i="0" u="non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13" name="ZoneTexte 12"/>
              <p:cNvSpPr txBox="1"/>
              <p:nvPr userDrawn="1"/>
            </p:nvSpPr>
            <p:spPr>
              <a:xfrm>
                <a:off x="1691680" y="6309321"/>
                <a:ext cx="2880320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none" cap="none" spc="0" normalizeH="0" baseline="0" dirty="0" smtClean="0">
                    <a:ln w="3175">
                      <a:noFill/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Scene Graph Adapter</a:t>
                </a:r>
              </a:p>
              <a:p>
                <a:pPr algn="ctr"/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State of the Art</a:t>
                </a:r>
                <a:r>
                  <a:rPr lang="en-US" sz="1400" b="1" u="none" cap="none" spc="0" normalizeH="0" baseline="0" dirty="0" smtClean="0">
                    <a:ln w="3175">
                      <a:solidFill>
                        <a:srgbClr val="0070C0"/>
                      </a:solidFill>
                    </a:ln>
                    <a:solidFill>
                      <a:srgbClr val="006699"/>
                    </a:solidFill>
                    <a:effectLst/>
                    <a:latin typeface="Century Gothic" pitchFamily="34" charset="0"/>
                  </a:rPr>
                  <a:t> </a:t>
                </a:r>
                <a:r>
                  <a:rPr lang="en-US" sz="1400" b="1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</a:rPr>
                  <a:t>-</a:t>
                </a:r>
                <a:r>
                  <a:rPr lang="en-US" sz="1400" b="1" u="none" cap="none" spc="0" normalizeH="0" baseline="0" dirty="0" smtClean="0">
                    <a:ln w="3175">
                      <a:solidFill>
                        <a:srgbClr val="0070C0"/>
                      </a:solidFill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</a:rPr>
                  <a:t> </a:t>
                </a:r>
                <a:r>
                  <a:rPr lang="en-US" sz="1400" b="1" u="none" cap="none" spc="0" normalizeH="0" baseline="0" dirty="0" smtClean="0">
                    <a:ln w="3175">
                      <a:solidFill>
                        <a:srgbClr val="008FD6"/>
                      </a:solidFill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Contribution</a:t>
                </a:r>
                <a:endParaRPr lang="fr-FR" sz="1400" b="1" u="none" cap="none" spc="0" normalizeH="0" baseline="0" dirty="0">
                  <a:ln w="3175">
                    <a:solidFill>
                      <a:srgbClr val="008FD6"/>
                    </a:solidFill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15" name="ZoneTexte 14"/>
              <p:cNvSpPr txBox="1"/>
              <p:nvPr userDrawn="1"/>
            </p:nvSpPr>
            <p:spPr>
              <a:xfrm>
                <a:off x="7452320" y="6309320"/>
                <a:ext cx="1472042" cy="548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Conclusion</a:t>
                </a:r>
                <a:endParaRPr lang="fr-FR" sz="1800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</p:grpSp>
        <p:sp>
          <p:nvSpPr>
            <p:cNvPr id="16" name="ZoneTexte 15"/>
            <p:cNvSpPr txBox="1"/>
            <p:nvPr userDrawn="1"/>
          </p:nvSpPr>
          <p:spPr>
            <a:xfrm>
              <a:off x="4572000" y="6309320"/>
              <a:ext cx="2880320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0" u="none" cap="none" normalizeH="0" baseline="0" dirty="0" smtClean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3DFC</a:t>
              </a:r>
            </a:p>
            <a:p>
              <a:pPr algn="ctr"/>
              <a:r>
                <a:rPr lang="en-US" sz="1400" b="0" u="none" cap="none" normalizeH="0" baseline="0" dirty="0" smtClean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State of the Art - Contribution</a:t>
              </a:r>
              <a:endParaRPr lang="fr-FR" sz="1400" b="0" u="none" cap="none" normalizeH="0" baseline="0" dirty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9927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19446"/>
            <a:ext cx="12192000" cy="33265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kumimoji="0" lang="en-US" dirty="0"/>
          </a:p>
        </p:txBody>
      </p:sp>
      <p:grpSp>
        <p:nvGrpSpPr>
          <p:cNvPr id="4" name="Groupe 10"/>
          <p:cNvGrpSpPr/>
          <p:nvPr userDrawn="1"/>
        </p:nvGrpSpPr>
        <p:grpSpPr>
          <a:xfrm>
            <a:off x="343111" y="6519446"/>
            <a:ext cx="11556039" cy="338554"/>
            <a:chOff x="257333" y="6519446"/>
            <a:chExt cx="8667029" cy="338554"/>
          </a:xfrm>
        </p:grpSpPr>
        <p:sp>
          <p:nvSpPr>
            <p:cNvPr id="12" name="ZoneTexte 11"/>
            <p:cNvSpPr txBox="1"/>
            <p:nvPr userDrawn="1"/>
          </p:nvSpPr>
          <p:spPr>
            <a:xfrm>
              <a:off x="257333" y="6519446"/>
              <a:ext cx="2173574" cy="338554"/>
            </a:xfrm>
            <a:prstGeom prst="rect">
              <a:avLst/>
            </a:prstGeom>
            <a:noFill/>
            <a:ln>
              <a:noFill/>
            </a:ln>
            <a:effectLst>
              <a:innerShdw blurRad="127000" dist="50800" dir="16200000">
                <a:prstClr val="black">
                  <a:alpha val="4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u="none" cap="none" normalizeH="0" baseline="0" dirty="0" smtClean="0">
                  <a:solidFill>
                    <a:schemeClr val="tx1"/>
                  </a:solidFill>
                  <a:effectLst/>
                </a:rPr>
                <a:t>Introduction</a:t>
              </a:r>
              <a:endParaRPr lang="fr-FR" sz="1800" b="1" i="0" u="none" cap="none" normalizeH="0" baseline="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2430907" y="6519446"/>
              <a:ext cx="2166293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600" b="1" u="none" cap="none" normalizeH="0" baseline="0" dirty="0" err="1" smtClean="0">
                  <a:ln w="3175">
                    <a:solidFill>
                      <a:srgbClr val="0070C0"/>
                    </a:solidFill>
                  </a:ln>
                  <a:solidFill>
                    <a:srgbClr val="006699"/>
                  </a:solidFill>
                  <a:effectLst/>
                </a:rPr>
                <a:t>Overview</a:t>
              </a:r>
              <a:endParaRPr lang="fr-FR" sz="1600" b="1" u="none" cap="none" normalizeH="0" baseline="0" dirty="0">
                <a:ln w="3175">
                  <a:solidFill>
                    <a:srgbClr val="0070C0"/>
                  </a:solidFill>
                </a:ln>
                <a:solidFill>
                  <a:srgbClr val="006699"/>
                </a:solidFill>
                <a:effectLst/>
              </a:endParaRPr>
            </a:p>
          </p:txBody>
        </p:sp>
        <p:sp>
          <p:nvSpPr>
            <p:cNvPr id="14" name="ZoneTexte 13"/>
            <p:cNvSpPr txBox="1"/>
            <p:nvPr userDrawn="1"/>
          </p:nvSpPr>
          <p:spPr>
            <a:xfrm>
              <a:off x="4597200" y="6519446"/>
              <a:ext cx="2163581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effectLst/>
                </a:rPr>
                <a:t>Real</a:t>
              </a:r>
              <a:r>
                <a:rPr lang="en-US" sz="1600" baseline="0" dirty="0" smtClean="0">
                  <a:solidFill>
                    <a:schemeClr val="tx1"/>
                  </a:solidFill>
                  <a:effectLst/>
                </a:rPr>
                <a:t> Time Rendering</a:t>
              </a:r>
              <a:endParaRPr lang="fr-FR" sz="160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ZoneTexte 14"/>
            <p:cNvSpPr txBox="1"/>
            <p:nvPr userDrawn="1"/>
          </p:nvSpPr>
          <p:spPr>
            <a:xfrm>
              <a:off x="6760781" y="6519446"/>
              <a:ext cx="2163581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effectLst/>
                </a:rPr>
                <a:t>Conclusion</a:t>
              </a:r>
              <a:endParaRPr lang="fr-FR" sz="180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9" name="Forme libre 8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/>
          <p:cNvSpPr/>
          <p:nvPr userDrawn="1"/>
        </p:nvSpPr>
        <p:spPr>
          <a:xfrm>
            <a:off x="0" y="7154147"/>
            <a:ext cx="12192000" cy="54868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80268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Forme libre 8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e 16"/>
          <p:cNvGrpSpPr/>
          <p:nvPr userDrawn="1"/>
        </p:nvGrpSpPr>
        <p:grpSpPr>
          <a:xfrm>
            <a:off x="0" y="6309321"/>
            <a:ext cx="12192000" cy="553999"/>
            <a:chOff x="0" y="6309320"/>
            <a:chExt cx="9144000" cy="55399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4" name="Groupe 10"/>
            <p:cNvGrpSpPr/>
            <p:nvPr userDrawn="1"/>
          </p:nvGrpSpPr>
          <p:grpSpPr>
            <a:xfrm>
              <a:off x="0" y="6309320"/>
              <a:ext cx="9144000" cy="553999"/>
              <a:chOff x="0" y="6309320"/>
              <a:chExt cx="8924362" cy="553999"/>
            </a:xfrm>
          </p:grpSpPr>
          <p:sp>
            <p:nvSpPr>
              <p:cNvPr id="12" name="ZoneTexte 11"/>
              <p:cNvSpPr txBox="1"/>
              <p:nvPr userDrawn="1"/>
            </p:nvSpPr>
            <p:spPr>
              <a:xfrm>
                <a:off x="0" y="6309320"/>
                <a:ext cx="1691680" cy="54868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127000" dist="50800" dir="16200000">
                  <a:prstClr val="black">
                    <a:alpha val="4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i="0" u="none" cap="none" normalizeH="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Introduction</a:t>
                </a:r>
                <a:endParaRPr lang="fr-FR" sz="1800" b="0" i="0" u="non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13" name="ZoneTexte 12"/>
              <p:cNvSpPr txBox="1"/>
              <p:nvPr userDrawn="1"/>
            </p:nvSpPr>
            <p:spPr>
              <a:xfrm>
                <a:off x="1691680" y="6309321"/>
                <a:ext cx="2880320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none" cap="none" spc="0" normalizeH="0" baseline="0" dirty="0" smtClean="0">
                    <a:ln w="3175">
                      <a:noFill/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Scene Graph Adapter</a:t>
                </a:r>
              </a:p>
              <a:p>
                <a:pPr algn="ctr"/>
                <a:r>
                  <a:rPr lang="en-US" sz="1400" b="1" u="none" cap="none" spc="0" normalizeH="0" baseline="0" dirty="0" smtClean="0">
                    <a:ln w="3175">
                      <a:solidFill>
                        <a:srgbClr val="008FD6"/>
                      </a:solidFill>
                    </a:ln>
                    <a:solidFill>
                      <a:srgbClr val="006699"/>
                    </a:solidFill>
                    <a:effectLst/>
                    <a:latin typeface="Century Gothic" pitchFamily="34" charset="0"/>
                  </a:rPr>
                  <a:t>State of the Art</a:t>
                </a:r>
                <a:r>
                  <a:rPr lang="en-US" sz="1400" b="1" u="none" cap="none" spc="0" normalizeH="0" baseline="0" dirty="0" smtClean="0">
                    <a:ln w="3175">
                      <a:solidFill>
                        <a:srgbClr val="0070C0"/>
                      </a:solidFill>
                    </a:ln>
                    <a:solidFill>
                      <a:srgbClr val="006699"/>
                    </a:solidFill>
                    <a:effectLst/>
                    <a:latin typeface="Century Gothic" pitchFamily="34" charset="0"/>
                  </a:rPr>
                  <a:t> </a:t>
                </a:r>
                <a:r>
                  <a:rPr lang="en-US" sz="1400" b="1" u="none" cap="none" spc="0" normalizeH="0" baseline="0" dirty="0" smtClean="0">
                    <a:ln w="3175">
                      <a:solidFill>
                        <a:srgbClr val="0070C0"/>
                      </a:solidFill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</a:rPr>
                  <a:t>- </a:t>
                </a:r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Contribution</a:t>
                </a:r>
                <a:endParaRPr lang="fr-FR" sz="1400" b="0" u="none" cap="none" spc="0" normalizeH="0" baseline="0" dirty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15" name="ZoneTexte 14"/>
              <p:cNvSpPr txBox="1"/>
              <p:nvPr userDrawn="1"/>
            </p:nvSpPr>
            <p:spPr>
              <a:xfrm>
                <a:off x="7452320" y="6309320"/>
                <a:ext cx="1472042" cy="548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Conclusion</a:t>
                </a:r>
                <a:endParaRPr lang="fr-FR" sz="1800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</p:grpSp>
        <p:sp>
          <p:nvSpPr>
            <p:cNvPr id="16" name="ZoneTexte 15"/>
            <p:cNvSpPr txBox="1"/>
            <p:nvPr userDrawn="1"/>
          </p:nvSpPr>
          <p:spPr>
            <a:xfrm>
              <a:off x="4572000" y="6309320"/>
              <a:ext cx="2880320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0" u="none" cap="none" normalizeH="0" baseline="0" dirty="0" smtClean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3DFC</a:t>
              </a:r>
            </a:p>
            <a:p>
              <a:pPr algn="ctr"/>
              <a:r>
                <a:rPr lang="en-US" sz="1400" b="0" u="none" cap="none" normalizeH="0" baseline="0" dirty="0" smtClean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State of the Art - Contribution</a:t>
              </a:r>
              <a:endParaRPr lang="fr-FR" sz="1400" b="0" u="none" cap="none" normalizeH="0" baseline="0" dirty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7415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Forme libre 8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0" y="6309320"/>
            <a:ext cx="12192000" cy="554000"/>
            <a:chOff x="0" y="6309319"/>
            <a:chExt cx="9144000" cy="554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3" name="Groupe 10"/>
            <p:cNvGrpSpPr/>
            <p:nvPr userDrawn="1"/>
          </p:nvGrpSpPr>
          <p:grpSpPr>
            <a:xfrm>
              <a:off x="125427" y="6309319"/>
              <a:ext cx="5371620" cy="554000"/>
              <a:chOff x="122415" y="6309319"/>
              <a:chExt cx="5242595" cy="554000"/>
            </a:xfrm>
          </p:grpSpPr>
          <p:sp>
            <p:nvSpPr>
              <p:cNvPr id="12" name="ZoneTexte 11"/>
              <p:cNvSpPr txBox="1"/>
              <p:nvPr userDrawn="1"/>
            </p:nvSpPr>
            <p:spPr>
              <a:xfrm>
                <a:off x="122415" y="6309319"/>
                <a:ext cx="1691680" cy="54868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127000" dist="50800" dir="16200000">
                  <a:prstClr val="black">
                    <a:alpha val="4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i="0" u="none" cap="none" normalizeH="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Real Time Rendering</a:t>
                </a:r>
                <a:endParaRPr lang="fr-FR" sz="1800" b="0" i="0" u="non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13" name="ZoneTexte 12"/>
              <p:cNvSpPr txBox="1"/>
              <p:nvPr userDrawn="1"/>
            </p:nvSpPr>
            <p:spPr>
              <a:xfrm>
                <a:off x="2084545" y="6309321"/>
                <a:ext cx="3280465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none" cap="none" spc="0" normalizeH="0" baseline="0" dirty="0" smtClean="0">
                    <a:ln w="3175">
                      <a:noFill/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Transmission Of Data</a:t>
                </a:r>
              </a:p>
              <a:p>
                <a:pPr algn="ctr"/>
                <a:r>
                  <a:rPr lang="en-US" sz="1400" b="1" u="none" cap="none" spc="0" normalizeH="0" baseline="0" dirty="0" smtClean="0">
                    <a:ln w="3175">
                      <a:solidFill>
                        <a:srgbClr val="008FD6"/>
                      </a:solidFill>
                    </a:ln>
                    <a:solidFill>
                      <a:srgbClr val="006699"/>
                    </a:solidFill>
                    <a:effectLst/>
                    <a:latin typeface="Century Gothic" pitchFamily="34" charset="0"/>
                  </a:rPr>
                  <a:t>Challenges</a:t>
                </a:r>
                <a:r>
                  <a:rPr lang="en-US" sz="1400" b="1" u="none" cap="none" spc="0" normalizeH="0" baseline="0" dirty="0" smtClean="0">
                    <a:ln w="3175">
                      <a:solidFill>
                        <a:srgbClr val="0070C0"/>
                      </a:solidFill>
                    </a:ln>
                    <a:solidFill>
                      <a:srgbClr val="006699"/>
                    </a:solidFill>
                    <a:effectLst/>
                    <a:latin typeface="Century Gothic" pitchFamily="34" charset="0"/>
                  </a:rPr>
                  <a:t> </a:t>
                </a:r>
                <a:r>
                  <a:rPr lang="en-US" sz="1400" b="1" u="none" cap="none" spc="0" normalizeH="0" baseline="0" dirty="0" smtClean="0">
                    <a:ln w="3175">
                      <a:solidFill>
                        <a:srgbClr val="0070C0"/>
                      </a:solidFill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</a:rPr>
                  <a:t>– </a:t>
                </a:r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Current Approaches - Future Trends</a:t>
                </a:r>
                <a:endParaRPr lang="fr-FR" sz="1400" b="0" u="none" cap="none" spc="0" normalizeH="0" baseline="0" dirty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</p:grpSp>
      </p:grpSp>
      <p:grpSp>
        <p:nvGrpSpPr>
          <p:cNvPr id="14" name="Groupe 16"/>
          <p:cNvGrpSpPr/>
          <p:nvPr userDrawn="1"/>
        </p:nvGrpSpPr>
        <p:grpSpPr>
          <a:xfrm>
            <a:off x="-101600" y="8000236"/>
            <a:ext cx="12192004" cy="553999"/>
            <a:chOff x="0" y="6309320"/>
            <a:chExt cx="9144003" cy="55399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9" name="Groupe 10"/>
            <p:cNvGrpSpPr/>
            <p:nvPr userDrawn="1"/>
          </p:nvGrpSpPr>
          <p:grpSpPr>
            <a:xfrm>
              <a:off x="0" y="6309320"/>
              <a:ext cx="9144003" cy="553999"/>
              <a:chOff x="0" y="6309320"/>
              <a:chExt cx="8924362" cy="553999"/>
            </a:xfrm>
          </p:grpSpPr>
          <p:sp>
            <p:nvSpPr>
              <p:cNvPr id="20" name="ZoneTexte 11"/>
              <p:cNvSpPr txBox="1"/>
              <p:nvPr userDrawn="1"/>
            </p:nvSpPr>
            <p:spPr>
              <a:xfrm>
                <a:off x="0" y="6309320"/>
                <a:ext cx="1691680" cy="54868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127000" dist="50800" dir="16200000">
                  <a:prstClr val="black">
                    <a:alpha val="4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i="0" u="none" cap="none" normalizeH="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Introduction</a:t>
                </a:r>
                <a:endParaRPr lang="fr-FR" sz="1800" b="0" i="0" u="non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21" name="ZoneTexte 12"/>
              <p:cNvSpPr txBox="1"/>
              <p:nvPr userDrawn="1"/>
            </p:nvSpPr>
            <p:spPr>
              <a:xfrm>
                <a:off x="1691680" y="6309321"/>
                <a:ext cx="5760641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none" cap="none" spc="0" normalizeH="0" baseline="0" dirty="0" smtClean="0">
                    <a:ln w="3175">
                      <a:noFill/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Real Time Rendering</a:t>
                </a:r>
              </a:p>
              <a:p>
                <a:pPr algn="ctr"/>
                <a:r>
                  <a:rPr lang="en-US" sz="1400" b="1" u="none" cap="none" spc="0" normalizeH="0" baseline="0" dirty="0" smtClean="0">
                    <a:ln w="3175">
                      <a:solidFill>
                        <a:srgbClr val="008FD6"/>
                      </a:solidFill>
                    </a:ln>
                    <a:solidFill>
                      <a:srgbClr val="006699"/>
                    </a:solidFill>
                    <a:effectLst/>
                    <a:latin typeface="Century Gothic" pitchFamily="34" charset="0"/>
                  </a:rPr>
                  <a:t>Transmission </a:t>
                </a:r>
                <a:r>
                  <a:rPr lang="en-US" sz="1400" b="1" u="none" cap="none" spc="0" normalizeH="0" baseline="0" dirty="0" smtClean="0">
                    <a:ln w="3175">
                      <a:solidFill>
                        <a:srgbClr val="0070C0"/>
                      </a:solidFill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</a:rPr>
                  <a:t>– </a:t>
                </a:r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Compression - Rendering</a:t>
                </a:r>
                <a:endParaRPr lang="fr-FR" sz="1400" b="0" u="none" cap="none" spc="0" normalizeH="0" baseline="0" dirty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22" name="ZoneTexte 14"/>
              <p:cNvSpPr txBox="1"/>
              <p:nvPr userDrawn="1"/>
            </p:nvSpPr>
            <p:spPr>
              <a:xfrm>
                <a:off x="7452320" y="6309320"/>
                <a:ext cx="1472042" cy="548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Conclusion</a:t>
                </a:r>
                <a:endParaRPr lang="fr-FR" sz="1800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</p:grpSp>
      </p:grpSp>
      <p:sp>
        <p:nvSpPr>
          <p:cNvPr id="32" name="ZoneTexte 11"/>
          <p:cNvSpPr txBox="1"/>
          <p:nvPr userDrawn="1"/>
        </p:nvSpPr>
        <p:spPr>
          <a:xfrm>
            <a:off x="7587656" y="6304002"/>
            <a:ext cx="2311085" cy="548680"/>
          </a:xfrm>
          <a:prstGeom prst="rect">
            <a:avLst/>
          </a:prstGeom>
          <a:noFill/>
          <a:ln>
            <a:noFill/>
          </a:ln>
          <a:effectLst>
            <a:innerShdw blurRad="127000" dist="50800" dir="16200000">
              <a:prstClr val="black">
                <a:alpha val="4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Compression</a:t>
            </a:r>
            <a:endParaRPr lang="fr-FR" sz="1800" b="0" i="0" u="non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3" name="ZoneTexte 11"/>
          <p:cNvSpPr txBox="1"/>
          <p:nvPr userDrawn="1"/>
        </p:nvSpPr>
        <p:spPr>
          <a:xfrm>
            <a:off x="9898741" y="6323183"/>
            <a:ext cx="2311085" cy="548680"/>
          </a:xfrm>
          <a:prstGeom prst="rect">
            <a:avLst/>
          </a:prstGeom>
          <a:noFill/>
          <a:ln>
            <a:noFill/>
          </a:ln>
          <a:effectLst>
            <a:innerShdw blurRad="127000" dist="50800" dir="16200000">
              <a:prstClr val="black">
                <a:alpha val="4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Rendering</a:t>
            </a:r>
            <a:endParaRPr lang="fr-FR" sz="1800" b="0" i="0" u="non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8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Forme libre 8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3" name="Groupe 16"/>
          <p:cNvGrpSpPr/>
          <p:nvPr userDrawn="1"/>
        </p:nvGrpSpPr>
        <p:grpSpPr>
          <a:xfrm>
            <a:off x="0" y="6309321"/>
            <a:ext cx="12192000" cy="553999"/>
            <a:chOff x="0" y="6309320"/>
            <a:chExt cx="9144000" cy="55399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4" name="Groupe 10"/>
            <p:cNvGrpSpPr/>
            <p:nvPr userDrawn="1"/>
          </p:nvGrpSpPr>
          <p:grpSpPr>
            <a:xfrm>
              <a:off x="0" y="6309320"/>
              <a:ext cx="9144000" cy="553999"/>
              <a:chOff x="0" y="6309320"/>
              <a:chExt cx="8924362" cy="553999"/>
            </a:xfrm>
          </p:grpSpPr>
          <p:sp>
            <p:nvSpPr>
              <p:cNvPr id="12" name="ZoneTexte 11"/>
              <p:cNvSpPr txBox="1"/>
              <p:nvPr userDrawn="1"/>
            </p:nvSpPr>
            <p:spPr>
              <a:xfrm>
                <a:off x="0" y="6309320"/>
                <a:ext cx="1691680" cy="54868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127000" dist="50800" dir="16200000">
                  <a:prstClr val="black">
                    <a:alpha val="4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i="0" u="none" cap="none" normalizeH="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Introduction</a:t>
                </a:r>
                <a:endParaRPr lang="fr-FR" sz="1800" b="0" i="0" u="non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13" name="ZoneTexte 12"/>
              <p:cNvSpPr txBox="1"/>
              <p:nvPr userDrawn="1"/>
            </p:nvSpPr>
            <p:spPr>
              <a:xfrm>
                <a:off x="1691680" y="6309321"/>
                <a:ext cx="2880320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none" cap="none" spc="0" normalizeH="0" baseline="0" dirty="0" smtClean="0">
                    <a:ln w="3175">
                      <a:noFill/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Scene Graph Adapter</a:t>
                </a:r>
              </a:p>
              <a:p>
                <a:pPr algn="ctr"/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State of the Art</a:t>
                </a:r>
                <a:r>
                  <a:rPr lang="en-US" sz="1400" b="1" u="none" cap="none" spc="0" normalizeH="0" baseline="0" dirty="0" smtClean="0">
                    <a:ln w="3175">
                      <a:solidFill>
                        <a:srgbClr val="0070C0"/>
                      </a:solidFill>
                    </a:ln>
                    <a:solidFill>
                      <a:srgbClr val="006699"/>
                    </a:solidFill>
                    <a:effectLst/>
                    <a:latin typeface="Century Gothic" pitchFamily="34" charset="0"/>
                  </a:rPr>
                  <a:t> </a:t>
                </a:r>
                <a:r>
                  <a:rPr lang="en-US" sz="1400" b="1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</a:rPr>
                  <a:t>-</a:t>
                </a:r>
                <a:r>
                  <a:rPr lang="en-US" sz="1400" b="1" u="none" cap="none" spc="0" normalizeH="0" baseline="0" dirty="0" smtClean="0">
                    <a:ln w="3175">
                      <a:solidFill>
                        <a:srgbClr val="0070C0"/>
                      </a:solidFill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</a:rPr>
                  <a:t> </a:t>
                </a:r>
                <a:r>
                  <a:rPr lang="en-US" sz="1400" b="1" u="none" cap="none" spc="0" normalizeH="0" baseline="0" dirty="0" smtClean="0">
                    <a:ln w="3175">
                      <a:solidFill>
                        <a:srgbClr val="008FD6"/>
                      </a:solidFill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Contribution</a:t>
                </a:r>
                <a:endParaRPr lang="fr-FR" sz="1400" b="1" u="none" cap="none" spc="0" normalizeH="0" baseline="0" dirty="0">
                  <a:ln w="3175">
                    <a:solidFill>
                      <a:srgbClr val="008FD6"/>
                    </a:solidFill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15" name="ZoneTexte 14"/>
              <p:cNvSpPr txBox="1"/>
              <p:nvPr userDrawn="1"/>
            </p:nvSpPr>
            <p:spPr>
              <a:xfrm>
                <a:off x="7452320" y="6309320"/>
                <a:ext cx="1472042" cy="548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Conclusion</a:t>
                </a:r>
                <a:endParaRPr lang="fr-FR" sz="1800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</p:grpSp>
        <p:sp>
          <p:nvSpPr>
            <p:cNvPr id="16" name="ZoneTexte 15"/>
            <p:cNvSpPr txBox="1"/>
            <p:nvPr userDrawn="1"/>
          </p:nvSpPr>
          <p:spPr>
            <a:xfrm>
              <a:off x="4572000" y="6309320"/>
              <a:ext cx="2880320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0" u="none" cap="none" normalizeH="0" baseline="0" dirty="0" smtClean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3DFC</a:t>
              </a:r>
            </a:p>
            <a:p>
              <a:pPr algn="ctr"/>
              <a:r>
                <a:rPr lang="en-US" sz="1400" b="0" u="none" cap="none" normalizeH="0" baseline="0" dirty="0" smtClean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State of the Art - Contribution</a:t>
              </a:r>
              <a:endParaRPr lang="fr-FR" sz="1400" b="0" u="none" cap="none" normalizeH="0" baseline="0" dirty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8631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e 10"/>
          <p:cNvGrpSpPr/>
          <p:nvPr userDrawn="1"/>
        </p:nvGrpSpPr>
        <p:grpSpPr>
          <a:xfrm>
            <a:off x="198096" y="6519446"/>
            <a:ext cx="11701055" cy="338554"/>
            <a:chOff x="148571" y="6519446"/>
            <a:chExt cx="8775791" cy="338554"/>
          </a:xfrm>
        </p:grpSpPr>
        <p:sp>
          <p:nvSpPr>
            <p:cNvPr id="13" name="ZoneTexte 12"/>
            <p:cNvSpPr txBox="1"/>
            <p:nvPr userDrawn="1"/>
          </p:nvSpPr>
          <p:spPr>
            <a:xfrm>
              <a:off x="148571" y="6519446"/>
              <a:ext cx="2166293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cap="small" normalizeH="0" baseline="0" dirty="0" smtClean="0">
                  <a:ln w="3175">
                    <a:solidFill>
                      <a:srgbClr val="0070C0"/>
                    </a:solidFill>
                  </a:ln>
                  <a:solidFill>
                    <a:srgbClr val="006699"/>
                  </a:solidFill>
                  <a:effectLst/>
                </a:rPr>
                <a:t>INTRODUCTION</a:t>
              </a:r>
              <a:endParaRPr lang="fr-FR" sz="1600" b="1" cap="small" normalizeH="0" baseline="0" dirty="0">
                <a:ln w="3175">
                  <a:solidFill>
                    <a:srgbClr val="0070C0"/>
                  </a:solidFill>
                </a:ln>
                <a:solidFill>
                  <a:srgbClr val="006699"/>
                </a:solidFill>
                <a:effectLst/>
              </a:endParaRPr>
            </a:p>
          </p:txBody>
        </p:sp>
        <p:sp>
          <p:nvSpPr>
            <p:cNvPr id="14" name="ZoneTexte 13"/>
            <p:cNvSpPr txBox="1"/>
            <p:nvPr userDrawn="1"/>
          </p:nvSpPr>
          <p:spPr>
            <a:xfrm>
              <a:off x="4597200" y="6519446"/>
              <a:ext cx="2163581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effectLst/>
                </a:rPr>
                <a:t>Real Time Animation</a:t>
              </a:r>
              <a:endParaRPr lang="fr-FR" sz="160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ZoneTexte 14"/>
            <p:cNvSpPr txBox="1"/>
            <p:nvPr userDrawn="1"/>
          </p:nvSpPr>
          <p:spPr>
            <a:xfrm>
              <a:off x="6760781" y="6519446"/>
              <a:ext cx="2163581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effectLst/>
                </a:rPr>
                <a:t>Conclusion</a:t>
              </a:r>
              <a:endParaRPr lang="fr-FR" sz="180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0" name="Forme libre 9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ZoneTexte 13"/>
          <p:cNvSpPr txBox="1"/>
          <p:nvPr userDrawn="1"/>
        </p:nvSpPr>
        <p:spPr>
          <a:xfrm>
            <a:off x="3086487" y="6519446"/>
            <a:ext cx="2884775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effectLst/>
              </a:rPr>
              <a:t>Overview</a:t>
            </a:r>
            <a:endParaRPr lang="fr-FR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4232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Forme libre 8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6309321"/>
            <a:ext cx="12192000" cy="54868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609600" y="1775194"/>
            <a:ext cx="10972800" cy="4625609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ZoneTexte 11"/>
          <p:cNvSpPr txBox="1"/>
          <p:nvPr userDrawn="1"/>
        </p:nvSpPr>
        <p:spPr>
          <a:xfrm>
            <a:off x="136939" y="6309321"/>
            <a:ext cx="2311086" cy="548680"/>
          </a:xfrm>
          <a:prstGeom prst="rect">
            <a:avLst/>
          </a:prstGeom>
          <a:noFill/>
          <a:ln>
            <a:noFill/>
          </a:ln>
          <a:effectLst>
            <a:innerShdw blurRad="127000" dist="50800" dir="16200000">
              <a:prstClr val="black">
                <a:alpha val="4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b="0" i="0" u="non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  <a:endParaRPr lang="fr-FR" sz="1800" b="0" i="0" u="non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7" name="ZoneTexte 12"/>
          <p:cNvSpPr txBox="1"/>
          <p:nvPr userDrawn="1"/>
        </p:nvSpPr>
        <p:spPr>
          <a:xfrm>
            <a:off x="2161054" y="6304002"/>
            <a:ext cx="7869891" cy="5539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0" u="none" cap="none" spc="0" normalizeH="0" baseline="0" dirty="0" smtClean="0">
                <a:ln w="3175"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Real Time Rendering</a:t>
            </a:r>
          </a:p>
          <a:p>
            <a:pPr algn="ctr"/>
            <a:r>
              <a:rPr lang="en-US" sz="1400" b="1" u="none" cap="none" spc="0" normalizeH="0" baseline="0" dirty="0" smtClean="0">
                <a:ln w="3175">
                  <a:solidFill>
                    <a:srgbClr val="008FD6"/>
                  </a:solidFill>
                </a:ln>
                <a:solidFill>
                  <a:srgbClr val="006699"/>
                </a:solidFill>
                <a:effectLst/>
                <a:latin typeface="Century Gothic" pitchFamily="34" charset="0"/>
              </a:rPr>
              <a:t>Transmission </a:t>
            </a:r>
            <a:r>
              <a:rPr lang="en-US" sz="1400" b="1" u="none" cap="none" spc="0" normalizeH="0" baseline="0" dirty="0" smtClean="0">
                <a:ln w="3175">
                  <a:solidFill>
                    <a:srgbClr val="0070C0"/>
                  </a:solidFill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– </a:t>
            </a:r>
            <a:r>
              <a:rPr lang="en-US" sz="1400" b="0" u="none" cap="none" spc="0" normalizeH="0" baseline="0" dirty="0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Compression - Rendering</a:t>
            </a:r>
            <a:endParaRPr lang="fr-FR" sz="1400" b="0" u="none" cap="none" spc="0" normalizeH="0" baseline="0" dirty="0">
              <a:ln w="31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ZoneTexte 14"/>
          <p:cNvSpPr txBox="1"/>
          <p:nvPr userDrawn="1"/>
        </p:nvSpPr>
        <p:spPr>
          <a:xfrm>
            <a:off x="9845612" y="6304001"/>
            <a:ext cx="2011028" cy="5486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</a:t>
            </a:r>
            <a:endParaRPr lang="fr-FR" sz="1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00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Forme libre 8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3" name="Groupe 16"/>
          <p:cNvGrpSpPr/>
          <p:nvPr userDrawn="1"/>
        </p:nvGrpSpPr>
        <p:grpSpPr>
          <a:xfrm>
            <a:off x="0" y="6309321"/>
            <a:ext cx="12192000" cy="553999"/>
            <a:chOff x="0" y="6309320"/>
            <a:chExt cx="9144000" cy="55399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4" name="Groupe 10"/>
            <p:cNvGrpSpPr/>
            <p:nvPr userDrawn="1"/>
          </p:nvGrpSpPr>
          <p:grpSpPr>
            <a:xfrm>
              <a:off x="0" y="6309320"/>
              <a:ext cx="9144000" cy="553999"/>
              <a:chOff x="0" y="6309320"/>
              <a:chExt cx="8924362" cy="553999"/>
            </a:xfrm>
          </p:grpSpPr>
          <p:sp>
            <p:nvSpPr>
              <p:cNvPr id="12" name="ZoneTexte 11"/>
              <p:cNvSpPr txBox="1"/>
              <p:nvPr userDrawn="1"/>
            </p:nvSpPr>
            <p:spPr>
              <a:xfrm>
                <a:off x="0" y="6309320"/>
                <a:ext cx="1691680" cy="54868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127000" dist="50800" dir="16200000">
                  <a:prstClr val="black">
                    <a:alpha val="4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i="0" u="none" cap="none" normalizeH="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Introduction</a:t>
                </a:r>
                <a:endParaRPr lang="fr-FR" sz="1800" b="0" i="0" u="non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13" name="ZoneTexte 12"/>
              <p:cNvSpPr txBox="1"/>
              <p:nvPr userDrawn="1"/>
            </p:nvSpPr>
            <p:spPr>
              <a:xfrm>
                <a:off x="1691680" y="6309321"/>
                <a:ext cx="2880320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Scene Graph Adapter</a:t>
                </a:r>
              </a:p>
              <a:p>
                <a:pPr algn="ctr"/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State of the Art</a:t>
                </a:r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</a:rPr>
                  <a:t> - </a:t>
                </a:r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Contribution</a:t>
                </a:r>
                <a:endParaRPr lang="fr-FR" sz="1400" b="0" u="none" cap="none" spc="0" normalizeH="0" baseline="0" dirty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15" name="ZoneTexte 14"/>
              <p:cNvSpPr txBox="1"/>
              <p:nvPr userDrawn="1"/>
            </p:nvSpPr>
            <p:spPr>
              <a:xfrm>
                <a:off x="7452320" y="6309320"/>
                <a:ext cx="1472042" cy="548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Conclusion</a:t>
                </a:r>
                <a:endParaRPr lang="fr-FR" sz="1800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</p:grpSp>
        <p:sp>
          <p:nvSpPr>
            <p:cNvPr id="16" name="ZoneTexte 15"/>
            <p:cNvSpPr txBox="1"/>
            <p:nvPr userDrawn="1"/>
          </p:nvSpPr>
          <p:spPr>
            <a:xfrm>
              <a:off x="4572000" y="6309320"/>
              <a:ext cx="2880320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0" u="none" cap="none" normalizeH="0" baseline="0" dirty="0" smtClean="0">
                  <a:ln w="3175"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3DFC</a:t>
              </a:r>
            </a:p>
            <a:p>
              <a:pPr algn="ctr"/>
              <a:r>
                <a:rPr lang="en-US" sz="1400" b="1" u="none" cap="none" normalizeH="0" baseline="0" dirty="0" smtClean="0">
                  <a:ln w="3175">
                    <a:solidFill>
                      <a:srgbClr val="008FD6"/>
                    </a:solidFill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State of the Art </a:t>
              </a:r>
              <a:r>
                <a:rPr lang="en-US" sz="1400" b="0" u="none" cap="none" normalizeH="0" baseline="0" dirty="0" smtClean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- Contribution</a:t>
              </a:r>
              <a:endParaRPr lang="fr-FR" sz="1400" b="0" u="none" cap="none" normalizeH="0" baseline="0" dirty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73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Forme libre 8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e 16"/>
          <p:cNvGrpSpPr/>
          <p:nvPr userDrawn="1"/>
        </p:nvGrpSpPr>
        <p:grpSpPr>
          <a:xfrm>
            <a:off x="0" y="6309321"/>
            <a:ext cx="12192000" cy="553999"/>
            <a:chOff x="0" y="6309320"/>
            <a:chExt cx="9144000" cy="55399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4" name="Groupe 10"/>
            <p:cNvGrpSpPr/>
            <p:nvPr userDrawn="1"/>
          </p:nvGrpSpPr>
          <p:grpSpPr>
            <a:xfrm>
              <a:off x="0" y="6309320"/>
              <a:ext cx="9144000" cy="553999"/>
              <a:chOff x="0" y="6309320"/>
              <a:chExt cx="8924362" cy="553999"/>
            </a:xfrm>
          </p:grpSpPr>
          <p:sp>
            <p:nvSpPr>
              <p:cNvPr id="12" name="ZoneTexte 11"/>
              <p:cNvSpPr txBox="1"/>
              <p:nvPr userDrawn="1"/>
            </p:nvSpPr>
            <p:spPr>
              <a:xfrm>
                <a:off x="0" y="6309320"/>
                <a:ext cx="1691680" cy="54868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127000" dist="50800" dir="16200000">
                  <a:prstClr val="black">
                    <a:alpha val="4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i="0" u="none" cap="none" normalizeH="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Introduction</a:t>
                </a:r>
                <a:endParaRPr lang="fr-FR" sz="1800" b="0" i="0" u="non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13" name="ZoneTexte 12"/>
              <p:cNvSpPr txBox="1"/>
              <p:nvPr userDrawn="1"/>
            </p:nvSpPr>
            <p:spPr>
              <a:xfrm>
                <a:off x="1691680" y="6309321"/>
                <a:ext cx="2880320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Scene Graph Adapter</a:t>
                </a:r>
              </a:p>
              <a:p>
                <a:pPr algn="ctr"/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State of the Art</a:t>
                </a:r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</a:rPr>
                  <a:t> - </a:t>
                </a:r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Contribution</a:t>
                </a:r>
                <a:endParaRPr lang="fr-FR" sz="1400" b="0" u="none" cap="none" spc="0" normalizeH="0" baseline="0" dirty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15" name="ZoneTexte 14"/>
              <p:cNvSpPr txBox="1"/>
              <p:nvPr userDrawn="1"/>
            </p:nvSpPr>
            <p:spPr>
              <a:xfrm>
                <a:off x="7452320" y="6309320"/>
                <a:ext cx="1472042" cy="548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Conclusion</a:t>
                </a:r>
                <a:endParaRPr lang="fr-FR" sz="1800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</p:grpSp>
        <p:sp>
          <p:nvSpPr>
            <p:cNvPr id="16" name="ZoneTexte 15"/>
            <p:cNvSpPr txBox="1"/>
            <p:nvPr userDrawn="1"/>
          </p:nvSpPr>
          <p:spPr>
            <a:xfrm>
              <a:off x="4572000" y="6309320"/>
              <a:ext cx="2880320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0" u="none" cap="none" normalizeH="0" baseline="0" dirty="0" smtClean="0">
                  <a:ln w="3175"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3DFC</a:t>
              </a:r>
            </a:p>
            <a:p>
              <a:pPr algn="ctr"/>
              <a:r>
                <a:rPr lang="en-US" sz="1400" b="1" u="none" cap="none" normalizeH="0" baseline="0" dirty="0" smtClean="0">
                  <a:ln w="3175">
                    <a:solidFill>
                      <a:srgbClr val="008FD6"/>
                    </a:solidFill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State of the Art </a:t>
              </a:r>
              <a:r>
                <a:rPr lang="en-US" sz="1400" b="0" u="none" cap="none" normalizeH="0" baseline="0" dirty="0" smtClean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- Contribution</a:t>
              </a:r>
              <a:endParaRPr lang="fr-FR" sz="1400" b="0" u="none" cap="none" normalizeH="0" baseline="0" dirty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0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Forme libre 8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e 16"/>
          <p:cNvGrpSpPr/>
          <p:nvPr userDrawn="1"/>
        </p:nvGrpSpPr>
        <p:grpSpPr>
          <a:xfrm>
            <a:off x="0" y="6309321"/>
            <a:ext cx="12192000" cy="553999"/>
            <a:chOff x="0" y="6309320"/>
            <a:chExt cx="9144000" cy="55399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4" name="Groupe 10"/>
            <p:cNvGrpSpPr/>
            <p:nvPr userDrawn="1"/>
          </p:nvGrpSpPr>
          <p:grpSpPr>
            <a:xfrm>
              <a:off x="0" y="6309320"/>
              <a:ext cx="9144000" cy="553999"/>
              <a:chOff x="0" y="6309320"/>
              <a:chExt cx="8924362" cy="553999"/>
            </a:xfrm>
          </p:grpSpPr>
          <p:sp>
            <p:nvSpPr>
              <p:cNvPr id="12" name="ZoneTexte 11"/>
              <p:cNvSpPr txBox="1"/>
              <p:nvPr userDrawn="1"/>
            </p:nvSpPr>
            <p:spPr>
              <a:xfrm>
                <a:off x="0" y="6309320"/>
                <a:ext cx="1691680" cy="54868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127000" dist="50800" dir="16200000">
                  <a:prstClr val="black">
                    <a:alpha val="4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i="0" u="none" cap="none" normalizeH="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Introduction</a:t>
                </a:r>
                <a:endParaRPr lang="fr-FR" sz="1800" b="0" i="0" u="non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13" name="ZoneTexte 12"/>
              <p:cNvSpPr txBox="1"/>
              <p:nvPr userDrawn="1"/>
            </p:nvSpPr>
            <p:spPr>
              <a:xfrm>
                <a:off x="1691680" y="6309321"/>
                <a:ext cx="2880320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Scene Graph Adapter</a:t>
                </a:r>
              </a:p>
              <a:p>
                <a:pPr algn="ctr"/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State of the Art</a:t>
                </a:r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</a:rPr>
                  <a:t> - </a:t>
                </a:r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Contribution</a:t>
                </a:r>
                <a:endParaRPr lang="fr-FR" sz="1400" b="0" u="none" cap="none" spc="0" normalizeH="0" baseline="0" dirty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15" name="ZoneTexte 14"/>
              <p:cNvSpPr txBox="1"/>
              <p:nvPr userDrawn="1"/>
            </p:nvSpPr>
            <p:spPr>
              <a:xfrm>
                <a:off x="7452320" y="6309320"/>
                <a:ext cx="1472042" cy="548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Conclusion</a:t>
                </a:r>
                <a:endParaRPr lang="fr-FR" sz="1800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</p:grpSp>
        <p:sp>
          <p:nvSpPr>
            <p:cNvPr id="16" name="ZoneTexte 15"/>
            <p:cNvSpPr txBox="1"/>
            <p:nvPr userDrawn="1"/>
          </p:nvSpPr>
          <p:spPr>
            <a:xfrm>
              <a:off x="4572000" y="6309320"/>
              <a:ext cx="2880320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0" u="none" cap="none" normalizeH="0" baseline="0" dirty="0" smtClean="0">
                  <a:ln w="3175"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3DFC</a:t>
              </a:r>
            </a:p>
            <a:p>
              <a:pPr algn="ctr"/>
              <a:r>
                <a:rPr lang="en-US" sz="1400" b="1" u="none" cap="none" normalizeH="0" baseline="0" dirty="0" smtClean="0">
                  <a:ln w="3175">
                    <a:solidFill>
                      <a:srgbClr val="008FD6"/>
                    </a:solidFill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State of the Art </a:t>
              </a:r>
              <a:r>
                <a:rPr lang="en-US" sz="1400" b="0" u="none" cap="none" normalizeH="0" baseline="0" dirty="0" smtClean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- Contribution</a:t>
              </a:r>
              <a:endParaRPr lang="fr-FR" sz="1400" b="0" u="none" cap="none" normalizeH="0" baseline="0" dirty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609600" y="1775194"/>
            <a:ext cx="10972800" cy="4625609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09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Forme libre 8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3" name="Groupe 16"/>
          <p:cNvGrpSpPr/>
          <p:nvPr userDrawn="1"/>
        </p:nvGrpSpPr>
        <p:grpSpPr>
          <a:xfrm>
            <a:off x="0" y="6309321"/>
            <a:ext cx="12192000" cy="553999"/>
            <a:chOff x="0" y="6309320"/>
            <a:chExt cx="9144000" cy="55399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4" name="Groupe 10"/>
            <p:cNvGrpSpPr/>
            <p:nvPr userDrawn="1"/>
          </p:nvGrpSpPr>
          <p:grpSpPr>
            <a:xfrm>
              <a:off x="0" y="6309320"/>
              <a:ext cx="9144000" cy="553999"/>
              <a:chOff x="0" y="6309320"/>
              <a:chExt cx="8924362" cy="553999"/>
            </a:xfrm>
          </p:grpSpPr>
          <p:sp>
            <p:nvSpPr>
              <p:cNvPr id="12" name="ZoneTexte 11"/>
              <p:cNvSpPr txBox="1"/>
              <p:nvPr userDrawn="1"/>
            </p:nvSpPr>
            <p:spPr>
              <a:xfrm>
                <a:off x="0" y="6309320"/>
                <a:ext cx="1691680" cy="54868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127000" dist="50800" dir="16200000">
                  <a:prstClr val="black">
                    <a:alpha val="4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i="0" u="none" cap="none" normalizeH="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Introduction</a:t>
                </a:r>
                <a:endParaRPr lang="fr-FR" sz="1800" b="0" i="0" u="non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13" name="ZoneTexte 12"/>
              <p:cNvSpPr txBox="1"/>
              <p:nvPr userDrawn="1"/>
            </p:nvSpPr>
            <p:spPr>
              <a:xfrm>
                <a:off x="1691680" y="6309321"/>
                <a:ext cx="2880320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Scene Graph Adapter</a:t>
                </a:r>
              </a:p>
              <a:p>
                <a:pPr algn="ctr"/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State of the Art</a:t>
                </a:r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</a:rPr>
                  <a:t> - </a:t>
                </a:r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Contribution</a:t>
                </a:r>
                <a:endParaRPr lang="fr-FR" sz="1400" b="0" u="none" cap="none" spc="0" normalizeH="0" baseline="0" dirty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15" name="ZoneTexte 14"/>
              <p:cNvSpPr txBox="1"/>
              <p:nvPr userDrawn="1"/>
            </p:nvSpPr>
            <p:spPr>
              <a:xfrm>
                <a:off x="7452320" y="6309320"/>
                <a:ext cx="1472042" cy="548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Conclusion</a:t>
                </a:r>
                <a:endParaRPr lang="fr-FR" sz="1800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</p:grpSp>
        <p:sp>
          <p:nvSpPr>
            <p:cNvPr id="16" name="ZoneTexte 15"/>
            <p:cNvSpPr txBox="1"/>
            <p:nvPr userDrawn="1"/>
          </p:nvSpPr>
          <p:spPr>
            <a:xfrm>
              <a:off x="4572000" y="6309320"/>
              <a:ext cx="2880320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0" u="none" cap="none" normalizeH="0" baseline="0" dirty="0" smtClean="0">
                  <a:ln w="3175"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3DFC</a:t>
              </a:r>
            </a:p>
            <a:p>
              <a:pPr algn="ctr"/>
              <a:r>
                <a:rPr lang="en-US" sz="1400" b="0" u="none" cap="none" normalizeH="0" baseline="0" dirty="0" smtClean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State of the Art - </a:t>
              </a:r>
              <a:r>
                <a:rPr lang="en-US" sz="1400" b="1" u="none" cap="none" normalizeH="0" baseline="0" dirty="0" smtClean="0">
                  <a:ln w="3175">
                    <a:solidFill>
                      <a:srgbClr val="008FD6"/>
                    </a:solidFill>
                  </a:ln>
                  <a:solidFill>
                    <a:srgbClr val="006699"/>
                  </a:solidFill>
                  <a:effectLst/>
                  <a:latin typeface="Century Gothic" pitchFamily="34" charset="0"/>
                </a:rPr>
                <a:t>Contribution</a:t>
              </a:r>
              <a:endParaRPr lang="fr-FR" sz="1400" b="1" u="none" cap="none" normalizeH="0" baseline="0" dirty="0">
                <a:ln w="3175">
                  <a:solidFill>
                    <a:srgbClr val="008FD6"/>
                  </a:solidFill>
                </a:ln>
                <a:solidFill>
                  <a:srgbClr val="006699"/>
                </a:solidFill>
                <a:effectLst/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83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Forme libre 8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e 16"/>
          <p:cNvGrpSpPr/>
          <p:nvPr userDrawn="1"/>
        </p:nvGrpSpPr>
        <p:grpSpPr>
          <a:xfrm>
            <a:off x="0" y="6309321"/>
            <a:ext cx="12192000" cy="553999"/>
            <a:chOff x="0" y="6309320"/>
            <a:chExt cx="9144000" cy="55399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4" name="Groupe 10"/>
            <p:cNvGrpSpPr/>
            <p:nvPr userDrawn="1"/>
          </p:nvGrpSpPr>
          <p:grpSpPr>
            <a:xfrm>
              <a:off x="0" y="6309320"/>
              <a:ext cx="9144000" cy="553999"/>
              <a:chOff x="0" y="6309320"/>
              <a:chExt cx="8924362" cy="553999"/>
            </a:xfrm>
          </p:grpSpPr>
          <p:sp>
            <p:nvSpPr>
              <p:cNvPr id="12" name="ZoneTexte 11"/>
              <p:cNvSpPr txBox="1"/>
              <p:nvPr userDrawn="1"/>
            </p:nvSpPr>
            <p:spPr>
              <a:xfrm>
                <a:off x="0" y="6309320"/>
                <a:ext cx="1691680" cy="54868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127000" dist="50800" dir="16200000">
                  <a:prstClr val="black">
                    <a:alpha val="4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i="0" u="none" cap="none" normalizeH="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Introduction</a:t>
                </a:r>
                <a:endParaRPr lang="fr-FR" sz="1800" b="0" i="0" u="non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13" name="ZoneTexte 12"/>
              <p:cNvSpPr txBox="1"/>
              <p:nvPr userDrawn="1"/>
            </p:nvSpPr>
            <p:spPr>
              <a:xfrm>
                <a:off x="1691680" y="6309321"/>
                <a:ext cx="2880320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Scene Graph Adapter</a:t>
                </a:r>
              </a:p>
              <a:p>
                <a:pPr algn="ctr"/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State of the Art</a:t>
                </a:r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</a:rPr>
                  <a:t> - </a:t>
                </a:r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Contribution</a:t>
                </a:r>
                <a:endParaRPr lang="fr-FR" sz="1400" b="0" u="none" cap="none" spc="0" normalizeH="0" baseline="0" dirty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15" name="ZoneTexte 14"/>
              <p:cNvSpPr txBox="1"/>
              <p:nvPr userDrawn="1"/>
            </p:nvSpPr>
            <p:spPr>
              <a:xfrm>
                <a:off x="7452320" y="6309320"/>
                <a:ext cx="1472042" cy="548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Conclusion</a:t>
                </a:r>
                <a:endParaRPr lang="fr-FR" sz="1800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</p:grpSp>
        <p:sp>
          <p:nvSpPr>
            <p:cNvPr id="16" name="ZoneTexte 15"/>
            <p:cNvSpPr txBox="1"/>
            <p:nvPr userDrawn="1"/>
          </p:nvSpPr>
          <p:spPr>
            <a:xfrm>
              <a:off x="4572000" y="6309320"/>
              <a:ext cx="2880320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0" u="none" cap="none" normalizeH="0" baseline="0" dirty="0" smtClean="0">
                  <a:ln w="3175"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3DFC</a:t>
              </a:r>
            </a:p>
            <a:p>
              <a:pPr algn="ctr"/>
              <a:r>
                <a:rPr lang="en-US" sz="1400" b="0" u="none" cap="none" normalizeH="0" baseline="0" dirty="0" smtClean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State of the Art - </a:t>
              </a:r>
              <a:r>
                <a:rPr lang="en-US" sz="1400" b="1" u="none" cap="none" normalizeH="0" baseline="0" dirty="0" smtClean="0">
                  <a:ln w="3175">
                    <a:solidFill>
                      <a:srgbClr val="008FD6"/>
                    </a:solidFill>
                  </a:ln>
                  <a:solidFill>
                    <a:srgbClr val="006699"/>
                  </a:solidFill>
                  <a:effectLst/>
                  <a:latin typeface="Century Gothic" pitchFamily="34" charset="0"/>
                </a:rPr>
                <a:t>Contribution</a:t>
              </a:r>
              <a:endParaRPr lang="fr-FR" sz="1400" b="1" u="none" cap="none" normalizeH="0" baseline="0" dirty="0">
                <a:ln w="3175">
                  <a:solidFill>
                    <a:srgbClr val="008FD6"/>
                  </a:solidFill>
                </a:ln>
                <a:solidFill>
                  <a:srgbClr val="006699"/>
                </a:solidFill>
                <a:effectLst/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58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Forme libre 8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e 16"/>
          <p:cNvGrpSpPr/>
          <p:nvPr userDrawn="1"/>
        </p:nvGrpSpPr>
        <p:grpSpPr>
          <a:xfrm>
            <a:off x="0" y="6309321"/>
            <a:ext cx="12192000" cy="553999"/>
            <a:chOff x="0" y="6309320"/>
            <a:chExt cx="9144000" cy="55399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4" name="Groupe 10"/>
            <p:cNvGrpSpPr/>
            <p:nvPr userDrawn="1"/>
          </p:nvGrpSpPr>
          <p:grpSpPr>
            <a:xfrm>
              <a:off x="0" y="6309320"/>
              <a:ext cx="9144000" cy="553999"/>
              <a:chOff x="0" y="6309320"/>
              <a:chExt cx="8924362" cy="553999"/>
            </a:xfrm>
          </p:grpSpPr>
          <p:sp>
            <p:nvSpPr>
              <p:cNvPr id="12" name="ZoneTexte 11"/>
              <p:cNvSpPr txBox="1"/>
              <p:nvPr userDrawn="1"/>
            </p:nvSpPr>
            <p:spPr>
              <a:xfrm>
                <a:off x="0" y="6309320"/>
                <a:ext cx="1691680" cy="54868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127000" dist="50800" dir="16200000">
                  <a:prstClr val="black">
                    <a:alpha val="4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i="0" u="none" cap="none" normalizeH="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Introduction</a:t>
                </a:r>
                <a:endParaRPr lang="fr-FR" sz="1800" b="0" i="0" u="non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13" name="ZoneTexte 12"/>
              <p:cNvSpPr txBox="1"/>
              <p:nvPr userDrawn="1"/>
            </p:nvSpPr>
            <p:spPr>
              <a:xfrm>
                <a:off x="1691680" y="6309321"/>
                <a:ext cx="2880320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Scene Graph Adapter</a:t>
                </a:r>
              </a:p>
              <a:p>
                <a:pPr algn="ctr"/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State of the Art</a:t>
                </a:r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</a:rPr>
                  <a:t> - </a:t>
                </a:r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Contribution</a:t>
                </a:r>
                <a:endParaRPr lang="fr-FR" sz="1400" b="0" u="none" cap="none" spc="0" normalizeH="0" baseline="0" dirty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15" name="ZoneTexte 14"/>
              <p:cNvSpPr txBox="1"/>
              <p:nvPr userDrawn="1"/>
            </p:nvSpPr>
            <p:spPr>
              <a:xfrm>
                <a:off x="7452320" y="6309320"/>
                <a:ext cx="1472042" cy="548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Conclusion</a:t>
                </a:r>
                <a:endParaRPr lang="fr-FR" sz="1800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</p:grpSp>
        <p:sp>
          <p:nvSpPr>
            <p:cNvPr id="16" name="ZoneTexte 15"/>
            <p:cNvSpPr txBox="1"/>
            <p:nvPr userDrawn="1"/>
          </p:nvSpPr>
          <p:spPr>
            <a:xfrm>
              <a:off x="4572000" y="6309320"/>
              <a:ext cx="2880320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0" u="none" cap="none" normalizeH="0" baseline="0" dirty="0" smtClean="0">
                  <a:ln w="3175"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3DFC</a:t>
              </a:r>
            </a:p>
            <a:p>
              <a:pPr algn="ctr"/>
              <a:r>
                <a:rPr lang="en-US" sz="1400" b="0" u="none" cap="none" normalizeH="0" baseline="0" dirty="0" smtClean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State of the Art - </a:t>
              </a:r>
              <a:r>
                <a:rPr lang="en-US" sz="1400" b="1" u="none" cap="none" normalizeH="0" baseline="0" dirty="0" smtClean="0">
                  <a:ln w="3175">
                    <a:solidFill>
                      <a:srgbClr val="008FD6"/>
                    </a:solidFill>
                  </a:ln>
                  <a:solidFill>
                    <a:srgbClr val="006699"/>
                  </a:solidFill>
                  <a:effectLst/>
                  <a:latin typeface="Century Gothic" pitchFamily="34" charset="0"/>
                </a:rPr>
                <a:t>Contribution</a:t>
              </a:r>
              <a:endParaRPr lang="fr-FR" sz="1400" b="1" u="none" cap="none" normalizeH="0" baseline="0" dirty="0">
                <a:ln w="3175">
                  <a:solidFill>
                    <a:srgbClr val="008FD6"/>
                  </a:solidFill>
                </a:ln>
                <a:solidFill>
                  <a:srgbClr val="006699"/>
                </a:solidFill>
                <a:effectLst/>
                <a:latin typeface="Century Gothic" pitchFamily="34" charset="0"/>
              </a:endParaRPr>
            </a:p>
          </p:txBody>
        </p:sp>
      </p:grp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609600" y="1775194"/>
            <a:ext cx="10972800" cy="4625609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97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Forme libre 8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3" name="Groupe 16"/>
          <p:cNvGrpSpPr/>
          <p:nvPr userDrawn="1"/>
        </p:nvGrpSpPr>
        <p:grpSpPr>
          <a:xfrm>
            <a:off x="0" y="6309321"/>
            <a:ext cx="12192000" cy="553999"/>
            <a:chOff x="0" y="6309320"/>
            <a:chExt cx="9144000" cy="55399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4" name="Groupe 10"/>
            <p:cNvGrpSpPr/>
            <p:nvPr userDrawn="1"/>
          </p:nvGrpSpPr>
          <p:grpSpPr>
            <a:xfrm>
              <a:off x="0" y="6309320"/>
              <a:ext cx="9144000" cy="553999"/>
              <a:chOff x="0" y="6309320"/>
              <a:chExt cx="8924362" cy="553999"/>
            </a:xfrm>
          </p:grpSpPr>
          <p:sp>
            <p:nvSpPr>
              <p:cNvPr id="12" name="ZoneTexte 11"/>
              <p:cNvSpPr txBox="1"/>
              <p:nvPr userDrawn="1"/>
            </p:nvSpPr>
            <p:spPr>
              <a:xfrm>
                <a:off x="0" y="6309320"/>
                <a:ext cx="1691680" cy="54868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127000" dist="50800" dir="16200000">
                  <a:prstClr val="black">
                    <a:alpha val="4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i="0" u="none" cap="none" normalizeH="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Introduction</a:t>
                </a:r>
                <a:endParaRPr lang="fr-FR" sz="1800" b="0" i="0" u="non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13" name="ZoneTexte 12"/>
              <p:cNvSpPr txBox="1"/>
              <p:nvPr userDrawn="1"/>
            </p:nvSpPr>
            <p:spPr>
              <a:xfrm>
                <a:off x="1691680" y="6309321"/>
                <a:ext cx="2880320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Scene Graph Adapter</a:t>
                </a:r>
              </a:p>
              <a:p>
                <a:pPr algn="ctr"/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State of the Art</a:t>
                </a:r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</a:rPr>
                  <a:t> - </a:t>
                </a:r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Contribution</a:t>
                </a:r>
                <a:endParaRPr lang="fr-FR" sz="1400" b="0" u="none" cap="none" spc="0" normalizeH="0" baseline="0" dirty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15" name="ZoneTexte 14"/>
              <p:cNvSpPr txBox="1"/>
              <p:nvPr userDrawn="1"/>
            </p:nvSpPr>
            <p:spPr>
              <a:xfrm>
                <a:off x="7452320" y="6309320"/>
                <a:ext cx="1472042" cy="548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1" dirty="0" smtClean="0">
                    <a:ln>
                      <a:solidFill>
                        <a:srgbClr val="008FD6"/>
                      </a:solidFill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Conclusion</a:t>
                </a:r>
                <a:endParaRPr lang="fr-FR" sz="1800" b="1" dirty="0">
                  <a:ln>
                    <a:solidFill>
                      <a:srgbClr val="008FD6"/>
                    </a:solidFill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</p:grpSp>
        <p:sp>
          <p:nvSpPr>
            <p:cNvPr id="16" name="ZoneTexte 15"/>
            <p:cNvSpPr txBox="1"/>
            <p:nvPr userDrawn="1"/>
          </p:nvSpPr>
          <p:spPr>
            <a:xfrm>
              <a:off x="4572000" y="6309320"/>
              <a:ext cx="2880320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0" u="none" cap="none" normalizeH="0" baseline="0" dirty="0" smtClean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3DFC</a:t>
              </a:r>
            </a:p>
            <a:p>
              <a:pPr algn="ctr"/>
              <a:r>
                <a:rPr lang="en-US" sz="1400" b="0" u="none" cap="none" normalizeH="0" baseline="0" dirty="0" smtClean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State of the Art - Contribution</a:t>
              </a:r>
              <a:endParaRPr lang="fr-FR" sz="1400" b="0" u="none" cap="none" normalizeH="0" baseline="0" dirty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68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Forme libre 8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e 16"/>
          <p:cNvGrpSpPr/>
          <p:nvPr userDrawn="1"/>
        </p:nvGrpSpPr>
        <p:grpSpPr>
          <a:xfrm>
            <a:off x="0" y="6309321"/>
            <a:ext cx="12192000" cy="553999"/>
            <a:chOff x="0" y="6309320"/>
            <a:chExt cx="9144000" cy="55399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4" name="Groupe 10"/>
            <p:cNvGrpSpPr/>
            <p:nvPr userDrawn="1"/>
          </p:nvGrpSpPr>
          <p:grpSpPr>
            <a:xfrm>
              <a:off x="0" y="6309320"/>
              <a:ext cx="9144000" cy="553999"/>
              <a:chOff x="0" y="6309320"/>
              <a:chExt cx="8924362" cy="553999"/>
            </a:xfrm>
          </p:grpSpPr>
          <p:sp>
            <p:nvSpPr>
              <p:cNvPr id="12" name="ZoneTexte 11"/>
              <p:cNvSpPr txBox="1"/>
              <p:nvPr userDrawn="1"/>
            </p:nvSpPr>
            <p:spPr>
              <a:xfrm>
                <a:off x="0" y="6309320"/>
                <a:ext cx="1691680" cy="54868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127000" dist="50800" dir="16200000">
                  <a:prstClr val="black">
                    <a:alpha val="4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i="0" u="none" cap="none" normalizeH="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Introduction</a:t>
                </a:r>
                <a:endParaRPr lang="fr-FR" sz="1800" b="0" i="0" u="non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13" name="ZoneTexte 12"/>
              <p:cNvSpPr txBox="1"/>
              <p:nvPr userDrawn="1"/>
            </p:nvSpPr>
            <p:spPr>
              <a:xfrm>
                <a:off x="1691680" y="6309321"/>
                <a:ext cx="2880320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Scene Graph Adapter</a:t>
                </a:r>
              </a:p>
              <a:p>
                <a:pPr algn="ctr"/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State of the Art</a:t>
                </a:r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</a:rPr>
                  <a:t> - </a:t>
                </a:r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Contribution</a:t>
                </a:r>
                <a:endParaRPr lang="fr-FR" sz="1400" b="0" u="none" cap="none" spc="0" normalizeH="0" baseline="0" dirty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15" name="ZoneTexte 14"/>
              <p:cNvSpPr txBox="1"/>
              <p:nvPr userDrawn="1"/>
            </p:nvSpPr>
            <p:spPr>
              <a:xfrm>
                <a:off x="7452320" y="6309320"/>
                <a:ext cx="1472042" cy="548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1" dirty="0" smtClean="0">
                    <a:ln>
                      <a:solidFill>
                        <a:srgbClr val="008FD6"/>
                      </a:solidFill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Conclusion</a:t>
                </a:r>
                <a:endParaRPr lang="fr-FR" sz="1800" b="1" dirty="0">
                  <a:ln>
                    <a:solidFill>
                      <a:srgbClr val="008FD6"/>
                    </a:solidFill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</p:grpSp>
        <p:sp>
          <p:nvSpPr>
            <p:cNvPr id="16" name="ZoneTexte 15"/>
            <p:cNvSpPr txBox="1"/>
            <p:nvPr userDrawn="1"/>
          </p:nvSpPr>
          <p:spPr>
            <a:xfrm>
              <a:off x="4572000" y="6309320"/>
              <a:ext cx="2880320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0" u="none" cap="none" normalizeH="0" baseline="0" dirty="0" smtClean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3DFC</a:t>
              </a:r>
            </a:p>
            <a:p>
              <a:pPr algn="ctr"/>
              <a:r>
                <a:rPr lang="en-US" sz="1400" b="0" u="none" cap="none" normalizeH="0" baseline="0" dirty="0" smtClean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State of the Art - Contribution</a:t>
              </a:r>
              <a:endParaRPr lang="fr-FR" sz="1400" b="0" u="none" cap="none" normalizeH="0" baseline="0" dirty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609600" y="1775194"/>
            <a:ext cx="10972800" cy="4625609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4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Forme libre 8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3" name="Groupe 16"/>
          <p:cNvGrpSpPr/>
          <p:nvPr userDrawn="1"/>
        </p:nvGrpSpPr>
        <p:grpSpPr>
          <a:xfrm>
            <a:off x="0" y="6309321"/>
            <a:ext cx="12192000" cy="553999"/>
            <a:chOff x="0" y="6309320"/>
            <a:chExt cx="9144000" cy="55399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4" name="Groupe 10"/>
            <p:cNvGrpSpPr/>
            <p:nvPr userDrawn="1"/>
          </p:nvGrpSpPr>
          <p:grpSpPr>
            <a:xfrm>
              <a:off x="0" y="6309320"/>
              <a:ext cx="9144000" cy="553999"/>
              <a:chOff x="0" y="6309320"/>
              <a:chExt cx="8924362" cy="553999"/>
            </a:xfrm>
          </p:grpSpPr>
          <p:sp>
            <p:nvSpPr>
              <p:cNvPr id="12" name="ZoneTexte 11"/>
              <p:cNvSpPr txBox="1"/>
              <p:nvPr userDrawn="1"/>
            </p:nvSpPr>
            <p:spPr>
              <a:xfrm>
                <a:off x="0" y="6309320"/>
                <a:ext cx="1691680" cy="54868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127000" dist="50800" dir="16200000">
                  <a:prstClr val="black">
                    <a:alpha val="4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i="0" u="none" cap="none" normalizeH="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Introduction</a:t>
                </a:r>
                <a:endParaRPr lang="fr-FR" sz="1800" b="0" i="0" u="non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13" name="ZoneTexte 12"/>
              <p:cNvSpPr txBox="1"/>
              <p:nvPr userDrawn="1"/>
            </p:nvSpPr>
            <p:spPr>
              <a:xfrm>
                <a:off x="1691680" y="6309321"/>
                <a:ext cx="2880320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Scene Graph Adapter</a:t>
                </a:r>
              </a:p>
              <a:p>
                <a:pPr algn="ctr"/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State of the Art</a:t>
                </a:r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</a:rPr>
                  <a:t> - </a:t>
                </a:r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Contribution</a:t>
                </a:r>
                <a:endParaRPr lang="fr-FR" sz="1400" b="0" u="none" cap="none" spc="0" normalizeH="0" baseline="0" dirty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15" name="ZoneTexte 14"/>
              <p:cNvSpPr txBox="1"/>
              <p:nvPr userDrawn="1"/>
            </p:nvSpPr>
            <p:spPr>
              <a:xfrm>
                <a:off x="7452320" y="6309320"/>
                <a:ext cx="1472042" cy="548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Conclusion</a:t>
                </a:r>
                <a:endParaRPr lang="fr-FR" sz="1800" b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</p:grpSp>
        <p:sp>
          <p:nvSpPr>
            <p:cNvPr id="16" name="ZoneTexte 15"/>
            <p:cNvSpPr txBox="1"/>
            <p:nvPr userDrawn="1"/>
          </p:nvSpPr>
          <p:spPr>
            <a:xfrm>
              <a:off x="4572000" y="6309320"/>
              <a:ext cx="2880320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0" u="none" cap="none" normalizeH="0" baseline="0" dirty="0" smtClean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3DFC</a:t>
              </a:r>
            </a:p>
            <a:p>
              <a:pPr algn="ctr"/>
              <a:r>
                <a:rPr lang="en-US" sz="1400" b="0" u="none" cap="none" normalizeH="0" baseline="0" dirty="0" smtClean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State of the Art - Contribution</a:t>
              </a:r>
              <a:endParaRPr lang="fr-FR" sz="1400" b="0" u="none" cap="none" normalizeH="0" baseline="0" dirty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120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e 10"/>
          <p:cNvGrpSpPr/>
          <p:nvPr userDrawn="1"/>
        </p:nvGrpSpPr>
        <p:grpSpPr>
          <a:xfrm>
            <a:off x="3207609" y="6519446"/>
            <a:ext cx="8691542" cy="338554"/>
            <a:chOff x="2405706" y="6519446"/>
            <a:chExt cx="6518656" cy="338554"/>
          </a:xfrm>
        </p:grpSpPr>
        <p:sp>
          <p:nvSpPr>
            <p:cNvPr id="13" name="ZoneTexte 12"/>
            <p:cNvSpPr txBox="1"/>
            <p:nvPr userDrawn="1"/>
          </p:nvSpPr>
          <p:spPr>
            <a:xfrm>
              <a:off x="2405706" y="6519446"/>
              <a:ext cx="2166293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cap="small" normalizeH="0" baseline="0" dirty="0" smtClean="0">
                  <a:ln w="3175">
                    <a:solidFill>
                      <a:srgbClr val="0070C0"/>
                    </a:solidFill>
                  </a:ln>
                  <a:solidFill>
                    <a:srgbClr val="006699"/>
                  </a:solidFill>
                  <a:effectLst/>
                </a:rPr>
                <a:t>Overview</a:t>
              </a:r>
              <a:endParaRPr lang="fr-FR" sz="1600" b="1" cap="small" normalizeH="0" baseline="0" dirty="0">
                <a:ln w="3175">
                  <a:solidFill>
                    <a:srgbClr val="0070C0"/>
                  </a:solidFill>
                </a:ln>
                <a:solidFill>
                  <a:srgbClr val="006699"/>
                </a:solidFill>
                <a:effectLst/>
              </a:endParaRPr>
            </a:p>
          </p:txBody>
        </p:sp>
        <p:sp>
          <p:nvSpPr>
            <p:cNvPr id="14" name="ZoneTexte 13"/>
            <p:cNvSpPr txBox="1"/>
            <p:nvPr userDrawn="1"/>
          </p:nvSpPr>
          <p:spPr>
            <a:xfrm>
              <a:off x="4597200" y="6519446"/>
              <a:ext cx="2163581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effectLst/>
                </a:rPr>
                <a:t>Real Time Animation</a:t>
              </a:r>
              <a:endParaRPr lang="fr-FR" sz="160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ZoneTexte 14"/>
            <p:cNvSpPr txBox="1"/>
            <p:nvPr userDrawn="1"/>
          </p:nvSpPr>
          <p:spPr>
            <a:xfrm>
              <a:off x="6760781" y="6519446"/>
              <a:ext cx="2163581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effectLst/>
                </a:rPr>
                <a:t>Conclusion</a:t>
              </a:r>
              <a:endParaRPr lang="fr-FR" sz="180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0" name="Forme libre 9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ZoneTexte 11"/>
          <p:cNvSpPr txBox="1"/>
          <p:nvPr userDrawn="1"/>
        </p:nvSpPr>
        <p:spPr>
          <a:xfrm>
            <a:off x="448262" y="6414383"/>
            <a:ext cx="2311085" cy="548680"/>
          </a:xfrm>
          <a:prstGeom prst="rect">
            <a:avLst/>
          </a:prstGeom>
          <a:noFill/>
          <a:ln>
            <a:noFill/>
          </a:ln>
          <a:effectLst>
            <a:innerShdw blurRad="127000" dist="50800" dir="16200000">
              <a:prstClr val="black">
                <a:alpha val="4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b="0" i="0" u="non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  <a:endParaRPr lang="fr-FR" sz="1800" b="0" i="0" u="non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451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Forme libre 8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3" name="Groupe 16"/>
          <p:cNvGrpSpPr/>
          <p:nvPr userDrawn="1"/>
        </p:nvGrpSpPr>
        <p:grpSpPr>
          <a:xfrm>
            <a:off x="0" y="6309321"/>
            <a:ext cx="12192000" cy="553999"/>
            <a:chOff x="0" y="6309320"/>
            <a:chExt cx="9144000" cy="55399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4" name="Groupe 10"/>
            <p:cNvGrpSpPr/>
            <p:nvPr userDrawn="1"/>
          </p:nvGrpSpPr>
          <p:grpSpPr>
            <a:xfrm>
              <a:off x="0" y="6309320"/>
              <a:ext cx="9144000" cy="553999"/>
              <a:chOff x="0" y="6309320"/>
              <a:chExt cx="8924362" cy="553999"/>
            </a:xfrm>
          </p:grpSpPr>
          <p:sp>
            <p:nvSpPr>
              <p:cNvPr id="12" name="ZoneTexte 11"/>
              <p:cNvSpPr txBox="1"/>
              <p:nvPr userDrawn="1"/>
            </p:nvSpPr>
            <p:spPr>
              <a:xfrm>
                <a:off x="0" y="6309320"/>
                <a:ext cx="1691680" cy="54868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127000" dist="50800" dir="16200000">
                  <a:prstClr val="black">
                    <a:alpha val="4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1" i="0" u="none" cap="none" normalizeH="0" baseline="0" dirty="0" smtClean="0">
                    <a:ln>
                      <a:solidFill>
                        <a:srgbClr val="008FD6"/>
                      </a:solidFill>
                    </a:ln>
                    <a:solidFill>
                      <a:srgbClr val="006699"/>
                    </a:solidFill>
                    <a:effectLst/>
                    <a:latin typeface="Century Gothic" pitchFamily="34" charset="0"/>
                  </a:rPr>
                  <a:t>Introduction</a:t>
                </a:r>
                <a:endParaRPr lang="fr-FR" sz="1800" b="1" i="0" u="none" cap="none" normalizeH="0" baseline="0" dirty="0">
                  <a:ln>
                    <a:solidFill>
                      <a:srgbClr val="008FD6"/>
                    </a:solidFill>
                  </a:ln>
                  <a:solidFill>
                    <a:srgbClr val="006699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13" name="ZoneTexte 12"/>
              <p:cNvSpPr txBox="1"/>
              <p:nvPr userDrawn="1"/>
            </p:nvSpPr>
            <p:spPr>
              <a:xfrm>
                <a:off x="1691680" y="6309321"/>
                <a:ext cx="2880320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Scene Graph Adapter</a:t>
                </a:r>
              </a:p>
              <a:p>
                <a:pPr algn="ctr"/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State of the Art</a:t>
                </a:r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</a:rPr>
                  <a:t> - </a:t>
                </a:r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Contribution</a:t>
                </a:r>
                <a:endParaRPr lang="fr-FR" sz="1400" b="0" u="none" cap="none" spc="0" normalizeH="0" baseline="0" dirty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15" name="ZoneTexte 14"/>
              <p:cNvSpPr txBox="1"/>
              <p:nvPr userDrawn="1"/>
            </p:nvSpPr>
            <p:spPr>
              <a:xfrm>
                <a:off x="7452320" y="6309320"/>
                <a:ext cx="1472042" cy="548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Conclusion</a:t>
                </a:r>
                <a:endParaRPr lang="fr-FR" sz="1800" b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</p:grpSp>
        <p:sp>
          <p:nvSpPr>
            <p:cNvPr id="16" name="ZoneTexte 15"/>
            <p:cNvSpPr txBox="1"/>
            <p:nvPr userDrawn="1"/>
          </p:nvSpPr>
          <p:spPr>
            <a:xfrm>
              <a:off x="4572000" y="6309320"/>
              <a:ext cx="2880320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0" u="none" cap="none" normalizeH="0" baseline="0" dirty="0" smtClean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3DFC</a:t>
              </a:r>
            </a:p>
            <a:p>
              <a:pPr algn="ctr"/>
              <a:r>
                <a:rPr lang="en-US" sz="1400" b="0" u="none" cap="none" normalizeH="0" baseline="0" dirty="0" smtClean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State of the Art - Contribution</a:t>
              </a:r>
              <a:endParaRPr lang="fr-FR" sz="1400" b="0" u="none" cap="none" normalizeH="0" baseline="0" dirty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4654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Forme libre 8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e 16"/>
          <p:cNvGrpSpPr/>
          <p:nvPr userDrawn="1"/>
        </p:nvGrpSpPr>
        <p:grpSpPr>
          <a:xfrm>
            <a:off x="0" y="6309321"/>
            <a:ext cx="12192000" cy="553999"/>
            <a:chOff x="0" y="6309320"/>
            <a:chExt cx="9144000" cy="55399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4" name="Groupe 10"/>
            <p:cNvGrpSpPr/>
            <p:nvPr userDrawn="1"/>
          </p:nvGrpSpPr>
          <p:grpSpPr>
            <a:xfrm>
              <a:off x="0" y="6309320"/>
              <a:ext cx="9144000" cy="553999"/>
              <a:chOff x="0" y="6309320"/>
              <a:chExt cx="8924362" cy="553999"/>
            </a:xfrm>
          </p:grpSpPr>
          <p:sp>
            <p:nvSpPr>
              <p:cNvPr id="12" name="ZoneTexte 11"/>
              <p:cNvSpPr txBox="1"/>
              <p:nvPr userDrawn="1"/>
            </p:nvSpPr>
            <p:spPr>
              <a:xfrm>
                <a:off x="0" y="6309320"/>
                <a:ext cx="1691680" cy="54868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127000" dist="50800" dir="16200000">
                  <a:prstClr val="black">
                    <a:alpha val="4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1" i="0" u="none" cap="none" normalizeH="0" baseline="0" dirty="0" smtClean="0">
                    <a:ln>
                      <a:solidFill>
                        <a:srgbClr val="008FD6"/>
                      </a:solidFill>
                    </a:ln>
                    <a:solidFill>
                      <a:srgbClr val="006699"/>
                    </a:solidFill>
                    <a:effectLst/>
                    <a:latin typeface="Century Gothic" pitchFamily="34" charset="0"/>
                  </a:rPr>
                  <a:t>Introduction</a:t>
                </a:r>
                <a:endParaRPr lang="fr-FR" sz="1800" b="1" i="0" u="none" cap="none" normalizeH="0" baseline="0" dirty="0">
                  <a:ln>
                    <a:solidFill>
                      <a:srgbClr val="008FD6"/>
                    </a:solidFill>
                  </a:ln>
                  <a:solidFill>
                    <a:srgbClr val="006699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13" name="ZoneTexte 12"/>
              <p:cNvSpPr txBox="1"/>
              <p:nvPr userDrawn="1"/>
            </p:nvSpPr>
            <p:spPr>
              <a:xfrm>
                <a:off x="1691680" y="6309321"/>
                <a:ext cx="2880320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Scene Graph Adapter</a:t>
                </a:r>
              </a:p>
              <a:p>
                <a:pPr algn="ctr"/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State of the Art</a:t>
                </a:r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</a:rPr>
                  <a:t> - </a:t>
                </a:r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Contribution</a:t>
                </a:r>
                <a:endParaRPr lang="fr-FR" sz="1400" b="0" u="none" cap="none" spc="0" normalizeH="0" baseline="0" dirty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15" name="ZoneTexte 14"/>
              <p:cNvSpPr txBox="1"/>
              <p:nvPr userDrawn="1"/>
            </p:nvSpPr>
            <p:spPr>
              <a:xfrm>
                <a:off x="7452320" y="6309320"/>
                <a:ext cx="1472042" cy="548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Conclusion</a:t>
                </a:r>
                <a:endParaRPr lang="fr-FR" sz="1800" b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</p:grpSp>
        <p:sp>
          <p:nvSpPr>
            <p:cNvPr id="16" name="ZoneTexte 15"/>
            <p:cNvSpPr txBox="1"/>
            <p:nvPr userDrawn="1"/>
          </p:nvSpPr>
          <p:spPr>
            <a:xfrm>
              <a:off x="4572000" y="6309320"/>
              <a:ext cx="2880320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0" u="none" cap="none" normalizeH="0" baseline="0" dirty="0" smtClean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3DFC</a:t>
              </a:r>
            </a:p>
            <a:p>
              <a:pPr algn="ctr"/>
              <a:r>
                <a:rPr lang="en-US" sz="1400" b="0" u="none" cap="none" normalizeH="0" baseline="0" dirty="0" smtClean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State of the Art - Contribution</a:t>
              </a:r>
              <a:endParaRPr lang="fr-FR" sz="1400" b="0" u="none" cap="none" normalizeH="0" baseline="0" dirty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609600" y="1775194"/>
            <a:ext cx="10972800" cy="4625609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14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e 10"/>
          <p:cNvGrpSpPr/>
          <p:nvPr userDrawn="1"/>
        </p:nvGrpSpPr>
        <p:grpSpPr>
          <a:xfrm>
            <a:off x="343111" y="6519446"/>
            <a:ext cx="11556039" cy="338554"/>
            <a:chOff x="257333" y="6519446"/>
            <a:chExt cx="8667029" cy="338554"/>
          </a:xfrm>
        </p:grpSpPr>
        <p:sp>
          <p:nvSpPr>
            <p:cNvPr id="12" name="ZoneTexte 11"/>
            <p:cNvSpPr txBox="1"/>
            <p:nvPr userDrawn="1"/>
          </p:nvSpPr>
          <p:spPr>
            <a:xfrm>
              <a:off x="257333" y="6519446"/>
              <a:ext cx="2173574" cy="338554"/>
            </a:xfrm>
            <a:prstGeom prst="rect">
              <a:avLst/>
            </a:prstGeom>
            <a:noFill/>
            <a:ln>
              <a:noFill/>
            </a:ln>
            <a:effectLst>
              <a:innerShdw blurRad="127000" dist="50800" dir="16200000">
                <a:prstClr val="black">
                  <a:alpha val="4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0" u="none" cap="none" normalizeH="0" baseline="0" dirty="0" smtClean="0">
                  <a:solidFill>
                    <a:schemeClr val="tx1"/>
                  </a:solidFill>
                  <a:effectLst/>
                </a:rPr>
                <a:t>Introduction</a:t>
              </a:r>
              <a:endParaRPr lang="fr-FR" sz="1800" b="0" u="none" cap="none" normalizeH="0" baseline="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2430907" y="6519446"/>
              <a:ext cx="2166293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0" cap="none" normalizeH="0" baseline="0" dirty="0" smtClean="0">
                  <a:ln w="3175">
                    <a:noFill/>
                  </a:ln>
                  <a:solidFill>
                    <a:schemeClr val="tx1"/>
                  </a:solidFill>
                  <a:effectLst/>
                </a:rPr>
                <a:t>State of the art</a:t>
              </a:r>
              <a:endParaRPr lang="fr-FR" sz="1600" b="0" cap="none" normalizeH="0" baseline="0" dirty="0">
                <a:ln w="3175"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ZoneTexte 13"/>
            <p:cNvSpPr txBox="1"/>
            <p:nvPr userDrawn="1"/>
          </p:nvSpPr>
          <p:spPr>
            <a:xfrm>
              <a:off x="4597200" y="6519446"/>
              <a:ext cx="2163581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cap="small" baseline="0" dirty="0" smtClean="0">
                  <a:ln>
                    <a:solidFill>
                      <a:srgbClr val="0070C0"/>
                    </a:solidFill>
                  </a:ln>
                  <a:solidFill>
                    <a:srgbClr val="006699"/>
                  </a:solidFill>
                  <a:effectLst/>
                </a:rPr>
                <a:t>Contribution</a:t>
              </a:r>
              <a:endParaRPr lang="fr-FR" sz="1600" b="1" cap="small" baseline="0" dirty="0">
                <a:ln>
                  <a:solidFill>
                    <a:srgbClr val="0070C0"/>
                  </a:solidFill>
                </a:ln>
                <a:solidFill>
                  <a:srgbClr val="006699"/>
                </a:solidFill>
                <a:effectLst/>
              </a:endParaRPr>
            </a:p>
          </p:txBody>
        </p:sp>
        <p:sp>
          <p:nvSpPr>
            <p:cNvPr id="15" name="ZoneTexte 14"/>
            <p:cNvSpPr txBox="1"/>
            <p:nvPr userDrawn="1"/>
          </p:nvSpPr>
          <p:spPr>
            <a:xfrm>
              <a:off x="6760781" y="6519446"/>
              <a:ext cx="2163581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effectLst/>
                </a:rPr>
                <a:t>Conclusion</a:t>
              </a:r>
              <a:endParaRPr lang="fr-FR" sz="180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0" name="Forme libre 9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6846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kumimoji="0" lang="en-US" dirty="0"/>
          </a:p>
        </p:txBody>
      </p:sp>
      <p:grpSp>
        <p:nvGrpSpPr>
          <p:cNvPr id="4" name="Groupe 10"/>
          <p:cNvGrpSpPr/>
          <p:nvPr userDrawn="1"/>
        </p:nvGrpSpPr>
        <p:grpSpPr>
          <a:xfrm>
            <a:off x="343111" y="6519446"/>
            <a:ext cx="11556039" cy="338554"/>
            <a:chOff x="257333" y="6519446"/>
            <a:chExt cx="8667029" cy="338554"/>
          </a:xfrm>
        </p:grpSpPr>
        <p:sp>
          <p:nvSpPr>
            <p:cNvPr id="12" name="ZoneTexte 11"/>
            <p:cNvSpPr txBox="1"/>
            <p:nvPr userDrawn="1"/>
          </p:nvSpPr>
          <p:spPr>
            <a:xfrm>
              <a:off x="257333" y="6519446"/>
              <a:ext cx="2173574" cy="338554"/>
            </a:xfrm>
            <a:prstGeom prst="rect">
              <a:avLst/>
            </a:prstGeom>
            <a:noFill/>
            <a:ln>
              <a:noFill/>
            </a:ln>
            <a:effectLst>
              <a:innerShdw blurRad="127000" dist="50800" dir="16200000">
                <a:prstClr val="black">
                  <a:alpha val="4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0" u="none" cap="none" normalizeH="0" baseline="0" dirty="0" smtClean="0">
                  <a:solidFill>
                    <a:schemeClr val="tx1"/>
                  </a:solidFill>
                  <a:effectLst/>
                </a:rPr>
                <a:t>Introduction</a:t>
              </a:r>
              <a:endParaRPr lang="fr-FR" sz="1800" b="0" u="none" cap="none" normalizeH="0" baseline="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2430907" y="6519446"/>
              <a:ext cx="2166293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0" cap="none" normalizeH="0" baseline="0" dirty="0" smtClean="0">
                  <a:ln w="3175">
                    <a:noFill/>
                  </a:ln>
                  <a:solidFill>
                    <a:schemeClr val="tx1"/>
                  </a:solidFill>
                  <a:effectLst/>
                </a:rPr>
                <a:t>State of the art</a:t>
              </a:r>
              <a:endParaRPr lang="fr-FR" sz="1600" b="0" cap="none" normalizeH="0" baseline="0" dirty="0">
                <a:ln w="3175"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ZoneTexte 13"/>
            <p:cNvSpPr txBox="1"/>
            <p:nvPr userDrawn="1"/>
          </p:nvSpPr>
          <p:spPr>
            <a:xfrm>
              <a:off x="4597200" y="6519446"/>
              <a:ext cx="2163581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cap="small" baseline="0" dirty="0" smtClean="0">
                  <a:ln>
                    <a:solidFill>
                      <a:srgbClr val="0070C0"/>
                    </a:solidFill>
                  </a:ln>
                  <a:solidFill>
                    <a:srgbClr val="006699"/>
                  </a:solidFill>
                  <a:effectLst/>
                </a:rPr>
                <a:t>Contribution</a:t>
              </a:r>
              <a:endParaRPr lang="fr-FR" sz="1600" b="1" cap="small" baseline="0" dirty="0">
                <a:ln>
                  <a:solidFill>
                    <a:srgbClr val="0070C0"/>
                  </a:solidFill>
                </a:ln>
                <a:solidFill>
                  <a:srgbClr val="006699"/>
                </a:solidFill>
                <a:effectLst/>
              </a:endParaRPr>
            </a:p>
          </p:txBody>
        </p:sp>
        <p:sp>
          <p:nvSpPr>
            <p:cNvPr id="15" name="ZoneTexte 14"/>
            <p:cNvSpPr txBox="1"/>
            <p:nvPr userDrawn="1"/>
          </p:nvSpPr>
          <p:spPr>
            <a:xfrm>
              <a:off x="6760781" y="6519446"/>
              <a:ext cx="2163581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effectLst/>
                </a:rPr>
                <a:t>Conclusion</a:t>
              </a:r>
              <a:endParaRPr lang="fr-FR" sz="180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9" name="Forme libre 8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9614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e 10"/>
          <p:cNvGrpSpPr/>
          <p:nvPr userDrawn="1"/>
        </p:nvGrpSpPr>
        <p:grpSpPr>
          <a:xfrm>
            <a:off x="343111" y="6519446"/>
            <a:ext cx="11556039" cy="338554"/>
            <a:chOff x="257333" y="6519446"/>
            <a:chExt cx="8667029" cy="338554"/>
          </a:xfrm>
        </p:grpSpPr>
        <p:sp>
          <p:nvSpPr>
            <p:cNvPr id="12" name="ZoneTexte 11"/>
            <p:cNvSpPr txBox="1"/>
            <p:nvPr userDrawn="1"/>
          </p:nvSpPr>
          <p:spPr>
            <a:xfrm>
              <a:off x="257333" y="6519446"/>
              <a:ext cx="2173574" cy="338554"/>
            </a:xfrm>
            <a:prstGeom prst="rect">
              <a:avLst/>
            </a:prstGeom>
            <a:noFill/>
            <a:ln>
              <a:noFill/>
            </a:ln>
            <a:effectLst>
              <a:innerShdw blurRad="127000" dist="50800" dir="16200000">
                <a:prstClr val="black">
                  <a:alpha val="4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0" u="none" cap="none" normalizeH="0" baseline="0" dirty="0" smtClean="0">
                  <a:solidFill>
                    <a:schemeClr val="tx1"/>
                  </a:solidFill>
                  <a:effectLst/>
                </a:rPr>
                <a:t>Introduction</a:t>
              </a:r>
              <a:endParaRPr lang="fr-FR" sz="1800" b="0" u="none" cap="none" normalizeH="0" baseline="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2430907" y="6519446"/>
              <a:ext cx="2166293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0" cap="none" normalizeH="0" baseline="0" dirty="0" smtClean="0">
                  <a:ln w="3175">
                    <a:noFill/>
                  </a:ln>
                  <a:solidFill>
                    <a:schemeClr val="tx1"/>
                  </a:solidFill>
                  <a:effectLst/>
                </a:rPr>
                <a:t>State of the art</a:t>
              </a:r>
              <a:endParaRPr lang="fr-FR" sz="1600" b="0" cap="none" normalizeH="0" baseline="0" dirty="0">
                <a:ln w="3175"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ZoneTexte 13"/>
            <p:cNvSpPr txBox="1"/>
            <p:nvPr userDrawn="1"/>
          </p:nvSpPr>
          <p:spPr>
            <a:xfrm>
              <a:off x="4597200" y="6519446"/>
              <a:ext cx="2163581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0" cap="none" baseline="0" dirty="0" smtClean="0">
                  <a:solidFill>
                    <a:schemeClr val="tx1"/>
                  </a:solidFill>
                  <a:effectLst/>
                </a:rPr>
                <a:t>Contribution</a:t>
              </a:r>
              <a:endParaRPr lang="fr-FR" sz="1600" b="0" cap="none" baseline="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ZoneTexte 14"/>
            <p:cNvSpPr txBox="1"/>
            <p:nvPr userDrawn="1"/>
          </p:nvSpPr>
          <p:spPr>
            <a:xfrm>
              <a:off x="6760781" y="6519446"/>
              <a:ext cx="2163581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cap="small" baseline="0" dirty="0" smtClean="0">
                  <a:ln>
                    <a:solidFill>
                      <a:srgbClr val="0070C0"/>
                    </a:solidFill>
                  </a:ln>
                  <a:solidFill>
                    <a:srgbClr val="006699"/>
                  </a:solidFill>
                  <a:effectLst/>
                </a:rPr>
                <a:t>Conclusion</a:t>
              </a:r>
              <a:endParaRPr lang="fr-FR" sz="1800" b="1" cap="small" baseline="0" dirty="0">
                <a:ln>
                  <a:solidFill>
                    <a:srgbClr val="0070C0"/>
                  </a:solidFill>
                </a:ln>
                <a:solidFill>
                  <a:srgbClr val="006699"/>
                </a:solidFill>
                <a:effectLst/>
              </a:endParaRPr>
            </a:p>
          </p:txBody>
        </p:sp>
      </p:grpSp>
      <p:sp>
        <p:nvSpPr>
          <p:cNvPr id="10" name="Forme libre 9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139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kumimoji="0" lang="en-US" dirty="0"/>
          </a:p>
        </p:txBody>
      </p:sp>
      <p:grpSp>
        <p:nvGrpSpPr>
          <p:cNvPr id="4" name="Groupe 10"/>
          <p:cNvGrpSpPr/>
          <p:nvPr userDrawn="1"/>
        </p:nvGrpSpPr>
        <p:grpSpPr>
          <a:xfrm>
            <a:off x="343111" y="6519446"/>
            <a:ext cx="11556039" cy="338554"/>
            <a:chOff x="257333" y="6519446"/>
            <a:chExt cx="8667029" cy="338554"/>
          </a:xfrm>
        </p:grpSpPr>
        <p:sp>
          <p:nvSpPr>
            <p:cNvPr id="12" name="ZoneTexte 11"/>
            <p:cNvSpPr txBox="1"/>
            <p:nvPr userDrawn="1"/>
          </p:nvSpPr>
          <p:spPr>
            <a:xfrm>
              <a:off x="257333" y="6519446"/>
              <a:ext cx="2173574" cy="338554"/>
            </a:xfrm>
            <a:prstGeom prst="rect">
              <a:avLst/>
            </a:prstGeom>
            <a:noFill/>
            <a:ln>
              <a:noFill/>
            </a:ln>
            <a:effectLst>
              <a:innerShdw blurRad="127000" dist="50800" dir="16200000">
                <a:prstClr val="black">
                  <a:alpha val="4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0" u="none" cap="none" normalizeH="0" baseline="0" dirty="0" smtClean="0">
                  <a:solidFill>
                    <a:schemeClr val="tx1"/>
                  </a:solidFill>
                  <a:effectLst/>
                </a:rPr>
                <a:t>Introduction</a:t>
              </a:r>
              <a:endParaRPr lang="fr-FR" sz="1800" b="0" u="none" cap="none" normalizeH="0" baseline="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2430907" y="6519446"/>
              <a:ext cx="2166293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0" cap="none" normalizeH="0" baseline="0" dirty="0" smtClean="0">
                  <a:ln w="3175">
                    <a:noFill/>
                  </a:ln>
                  <a:solidFill>
                    <a:schemeClr val="tx1"/>
                  </a:solidFill>
                  <a:effectLst/>
                </a:rPr>
                <a:t>State of the art</a:t>
              </a:r>
              <a:endParaRPr lang="fr-FR" sz="1600" b="0" cap="none" normalizeH="0" baseline="0" dirty="0">
                <a:ln w="3175"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ZoneTexte 13"/>
            <p:cNvSpPr txBox="1"/>
            <p:nvPr userDrawn="1"/>
          </p:nvSpPr>
          <p:spPr>
            <a:xfrm>
              <a:off x="4597200" y="6519446"/>
              <a:ext cx="2163581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0" cap="none" baseline="0" dirty="0" smtClean="0">
                  <a:solidFill>
                    <a:schemeClr val="tx1"/>
                  </a:solidFill>
                  <a:effectLst/>
                </a:rPr>
                <a:t>Contribution</a:t>
              </a:r>
              <a:endParaRPr lang="fr-FR" sz="1600" b="0" cap="none" baseline="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ZoneTexte 14"/>
            <p:cNvSpPr txBox="1"/>
            <p:nvPr userDrawn="1"/>
          </p:nvSpPr>
          <p:spPr>
            <a:xfrm>
              <a:off x="6760781" y="6519446"/>
              <a:ext cx="2163581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cap="small" baseline="0" dirty="0" smtClean="0">
                  <a:ln>
                    <a:solidFill>
                      <a:srgbClr val="0070C0"/>
                    </a:solidFill>
                  </a:ln>
                  <a:solidFill>
                    <a:srgbClr val="006699"/>
                  </a:solidFill>
                  <a:effectLst/>
                </a:rPr>
                <a:t>Conclusion</a:t>
              </a:r>
              <a:endParaRPr lang="fr-FR" sz="1800" b="1" cap="small" baseline="0" dirty="0">
                <a:ln>
                  <a:solidFill>
                    <a:srgbClr val="0070C0"/>
                  </a:solidFill>
                </a:ln>
                <a:solidFill>
                  <a:srgbClr val="006699"/>
                </a:solidFill>
                <a:effectLst/>
              </a:endParaRPr>
            </a:p>
          </p:txBody>
        </p:sp>
      </p:grpSp>
      <p:sp>
        <p:nvSpPr>
          <p:cNvPr id="9" name="Forme libre 8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7844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72E2-7C98-4734-B1D1-2B6C857EF9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075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72E2-7C98-4734-B1D1-2B6C857EF9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8567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174E-BC68-43C4-9622-32C529840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66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e 10"/>
          <p:cNvGrpSpPr/>
          <p:nvPr userDrawn="1"/>
        </p:nvGrpSpPr>
        <p:grpSpPr>
          <a:xfrm>
            <a:off x="6125985" y="6519446"/>
            <a:ext cx="5773166" cy="338554"/>
            <a:chOff x="4594488" y="6519446"/>
            <a:chExt cx="4329874" cy="338554"/>
          </a:xfrm>
        </p:grpSpPr>
        <p:sp>
          <p:nvSpPr>
            <p:cNvPr id="13" name="ZoneTexte 12"/>
            <p:cNvSpPr txBox="1"/>
            <p:nvPr userDrawn="1"/>
          </p:nvSpPr>
          <p:spPr>
            <a:xfrm>
              <a:off x="4594488" y="6519446"/>
              <a:ext cx="2166293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cap="small" normalizeH="0" baseline="0" dirty="0" smtClean="0">
                  <a:ln w="3175">
                    <a:solidFill>
                      <a:srgbClr val="0070C0"/>
                    </a:solidFill>
                  </a:ln>
                  <a:solidFill>
                    <a:srgbClr val="006699"/>
                  </a:solidFill>
                  <a:effectLst/>
                </a:rPr>
                <a:t>Real Time Animation</a:t>
              </a:r>
              <a:endParaRPr lang="fr-FR" sz="1600" b="1" cap="small" normalizeH="0" baseline="0" dirty="0">
                <a:ln w="3175">
                  <a:solidFill>
                    <a:srgbClr val="0070C0"/>
                  </a:solidFill>
                </a:ln>
                <a:solidFill>
                  <a:srgbClr val="006699"/>
                </a:solidFill>
                <a:effectLst/>
              </a:endParaRPr>
            </a:p>
          </p:txBody>
        </p:sp>
        <p:sp>
          <p:nvSpPr>
            <p:cNvPr id="15" name="ZoneTexte 14"/>
            <p:cNvSpPr txBox="1"/>
            <p:nvPr userDrawn="1"/>
          </p:nvSpPr>
          <p:spPr>
            <a:xfrm>
              <a:off x="6760781" y="6519446"/>
              <a:ext cx="2163581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effectLst/>
                </a:rPr>
                <a:t>Conclusion</a:t>
              </a:r>
              <a:endParaRPr lang="fr-FR" sz="180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0" name="Forme libre 9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ZoneTexte 11"/>
          <p:cNvSpPr txBox="1"/>
          <p:nvPr userDrawn="1"/>
        </p:nvSpPr>
        <p:spPr>
          <a:xfrm>
            <a:off x="448262" y="6414383"/>
            <a:ext cx="2311085" cy="548680"/>
          </a:xfrm>
          <a:prstGeom prst="rect">
            <a:avLst/>
          </a:prstGeom>
          <a:noFill/>
          <a:ln>
            <a:noFill/>
          </a:ln>
          <a:effectLst>
            <a:innerShdw blurRad="127000" dist="50800" dir="16200000">
              <a:prstClr val="black">
                <a:alpha val="4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b="0" i="0" u="non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  <a:endParaRPr lang="fr-FR" sz="1800" b="0" i="0" u="non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ZoneTexte 13"/>
          <p:cNvSpPr txBox="1"/>
          <p:nvPr userDrawn="1"/>
        </p:nvSpPr>
        <p:spPr>
          <a:xfrm>
            <a:off x="3086487" y="6519446"/>
            <a:ext cx="2884775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effectLst/>
              </a:rPr>
              <a:t>Overview</a:t>
            </a:r>
            <a:endParaRPr lang="fr-FR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1823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e 10"/>
          <p:cNvGrpSpPr/>
          <p:nvPr userDrawn="1"/>
        </p:nvGrpSpPr>
        <p:grpSpPr>
          <a:xfrm>
            <a:off x="5619830" y="6519446"/>
            <a:ext cx="6282950" cy="338554"/>
            <a:chOff x="4214865" y="6519446"/>
            <a:chExt cx="4712209" cy="338554"/>
          </a:xfrm>
        </p:grpSpPr>
        <p:sp>
          <p:nvSpPr>
            <p:cNvPr id="13" name="ZoneTexte 12"/>
            <p:cNvSpPr txBox="1"/>
            <p:nvPr userDrawn="1"/>
          </p:nvSpPr>
          <p:spPr>
            <a:xfrm>
              <a:off x="6760781" y="6519446"/>
              <a:ext cx="2166293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cap="small" normalizeH="0" baseline="0" dirty="0" smtClean="0">
                  <a:ln w="3175">
                    <a:solidFill>
                      <a:srgbClr val="0070C0"/>
                    </a:solidFill>
                  </a:ln>
                  <a:solidFill>
                    <a:srgbClr val="006699"/>
                  </a:solidFill>
                  <a:effectLst/>
                </a:rPr>
                <a:t>CONCLUSION</a:t>
              </a:r>
              <a:endParaRPr lang="fr-FR" sz="1600" b="1" cap="small" normalizeH="0" baseline="0" dirty="0">
                <a:ln w="3175">
                  <a:solidFill>
                    <a:srgbClr val="0070C0"/>
                  </a:solidFill>
                </a:ln>
                <a:solidFill>
                  <a:srgbClr val="006699"/>
                </a:solidFill>
                <a:effectLst/>
              </a:endParaRPr>
            </a:p>
          </p:txBody>
        </p:sp>
        <p:sp>
          <p:nvSpPr>
            <p:cNvPr id="15" name="ZoneTexte 14"/>
            <p:cNvSpPr txBox="1"/>
            <p:nvPr userDrawn="1"/>
          </p:nvSpPr>
          <p:spPr>
            <a:xfrm>
              <a:off x="4214865" y="6519446"/>
              <a:ext cx="2163581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effectLst/>
                </a:rPr>
                <a:t>Real Time</a:t>
              </a:r>
              <a:r>
                <a:rPr lang="en-US" sz="1600" baseline="0" dirty="0" smtClean="0">
                  <a:solidFill>
                    <a:schemeClr val="tx1"/>
                  </a:solidFill>
                  <a:effectLst/>
                </a:rPr>
                <a:t> Animation</a:t>
              </a:r>
              <a:endParaRPr lang="fr-FR" sz="180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0" name="Forme libre 9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ZoneTexte 11"/>
          <p:cNvSpPr txBox="1"/>
          <p:nvPr userDrawn="1"/>
        </p:nvSpPr>
        <p:spPr>
          <a:xfrm>
            <a:off x="448262" y="6414383"/>
            <a:ext cx="2311085" cy="548680"/>
          </a:xfrm>
          <a:prstGeom prst="rect">
            <a:avLst/>
          </a:prstGeom>
          <a:noFill/>
          <a:ln>
            <a:noFill/>
          </a:ln>
          <a:effectLst>
            <a:innerShdw blurRad="127000" dist="50800" dir="16200000">
              <a:prstClr val="black">
                <a:alpha val="4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b="0" i="0" u="non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Introduction</a:t>
            </a:r>
            <a:endParaRPr lang="fr-FR" sz="1800" b="0" i="0" u="non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ZoneTexte 13"/>
          <p:cNvSpPr txBox="1"/>
          <p:nvPr userDrawn="1"/>
        </p:nvSpPr>
        <p:spPr>
          <a:xfrm>
            <a:off x="3086487" y="6519446"/>
            <a:ext cx="2884775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effectLst/>
              </a:rPr>
              <a:t>Overview</a:t>
            </a:r>
            <a:endParaRPr lang="fr-FR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6445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Forme libre 8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6309321"/>
            <a:ext cx="12192000" cy="54868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609600" y="1775194"/>
            <a:ext cx="10972800" cy="4625609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17826" y="6290141"/>
            <a:ext cx="12192000" cy="573179"/>
            <a:chOff x="0" y="6309320"/>
            <a:chExt cx="9144000" cy="57317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9" name="Groupe 10"/>
            <p:cNvGrpSpPr/>
            <p:nvPr userDrawn="1"/>
          </p:nvGrpSpPr>
          <p:grpSpPr>
            <a:xfrm>
              <a:off x="238151" y="6309321"/>
              <a:ext cx="5258897" cy="573178"/>
              <a:chOff x="232431" y="6309321"/>
              <a:chExt cx="5132580" cy="573178"/>
            </a:xfrm>
          </p:grpSpPr>
          <p:sp>
            <p:nvSpPr>
              <p:cNvPr id="20" name="ZoneTexte 11"/>
              <p:cNvSpPr txBox="1"/>
              <p:nvPr userDrawn="1"/>
            </p:nvSpPr>
            <p:spPr>
              <a:xfrm>
                <a:off x="232431" y="6333819"/>
                <a:ext cx="1691680" cy="54868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127000" dist="50800" dir="16200000">
                  <a:prstClr val="black">
                    <a:alpha val="4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i="0" u="none" cap="none" normalizeH="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Real Time Animation :</a:t>
                </a:r>
                <a:endParaRPr lang="fr-FR" sz="1800" b="0" i="0" u="non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21" name="ZoneTexte 12"/>
              <p:cNvSpPr txBox="1"/>
              <p:nvPr userDrawn="1"/>
            </p:nvSpPr>
            <p:spPr>
              <a:xfrm>
                <a:off x="2031610" y="6309321"/>
                <a:ext cx="3333401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none" cap="none" spc="0" normalizeH="0" baseline="0" dirty="0" smtClean="0">
                    <a:ln w="3175">
                      <a:noFill/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Transmission Of Data</a:t>
                </a:r>
              </a:p>
              <a:p>
                <a:pPr algn="ctr"/>
                <a:r>
                  <a:rPr lang="en-US" sz="1400" b="1" u="none" cap="none" spc="0" normalizeH="0" baseline="0" dirty="0" smtClean="0">
                    <a:ln w="3175">
                      <a:solidFill>
                        <a:srgbClr val="008FD6"/>
                      </a:solidFill>
                    </a:ln>
                    <a:solidFill>
                      <a:srgbClr val="006699"/>
                    </a:solidFill>
                    <a:effectLst/>
                    <a:latin typeface="Century Gothic" pitchFamily="34" charset="0"/>
                  </a:rPr>
                  <a:t>CHALLENGES</a:t>
                </a:r>
                <a:r>
                  <a:rPr lang="en-US" sz="1400" b="1" u="none" cap="none" spc="0" normalizeH="0" baseline="0" dirty="0" smtClean="0">
                    <a:ln w="3175">
                      <a:solidFill>
                        <a:srgbClr val="0070C0"/>
                      </a:solidFill>
                    </a:ln>
                    <a:solidFill>
                      <a:srgbClr val="006699"/>
                    </a:solidFill>
                    <a:effectLst/>
                    <a:latin typeface="Century Gothic" pitchFamily="34" charset="0"/>
                  </a:rPr>
                  <a:t> </a:t>
                </a:r>
                <a:r>
                  <a:rPr lang="en-US" sz="1400" b="1" u="none" cap="none" spc="0" normalizeH="0" baseline="0" dirty="0" smtClean="0">
                    <a:ln w="3175">
                      <a:solidFill>
                        <a:srgbClr val="0070C0"/>
                      </a:solidFill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</a:rPr>
                  <a:t>– </a:t>
                </a:r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Current Approaches - Future Trends</a:t>
                </a:r>
                <a:endParaRPr lang="fr-FR" sz="1400" b="0" u="none" cap="none" spc="0" normalizeH="0" baseline="0" dirty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</p:grpSp>
      </p:grpSp>
      <p:sp>
        <p:nvSpPr>
          <p:cNvPr id="22" name="ZoneTexte 11"/>
          <p:cNvSpPr txBox="1"/>
          <p:nvPr userDrawn="1"/>
        </p:nvSpPr>
        <p:spPr>
          <a:xfrm>
            <a:off x="7587656" y="6304002"/>
            <a:ext cx="2311085" cy="548680"/>
          </a:xfrm>
          <a:prstGeom prst="rect">
            <a:avLst/>
          </a:prstGeom>
          <a:noFill/>
          <a:ln>
            <a:noFill/>
          </a:ln>
          <a:effectLst>
            <a:innerShdw blurRad="127000" dist="50800" dir="16200000">
              <a:prstClr val="black">
                <a:alpha val="4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Compression</a:t>
            </a:r>
            <a:endParaRPr lang="fr-FR" sz="1800" b="0" i="0" u="non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" name="ZoneTexte 11"/>
          <p:cNvSpPr txBox="1"/>
          <p:nvPr userDrawn="1"/>
        </p:nvSpPr>
        <p:spPr>
          <a:xfrm>
            <a:off x="9898741" y="6323183"/>
            <a:ext cx="2311085" cy="548680"/>
          </a:xfrm>
          <a:prstGeom prst="rect">
            <a:avLst/>
          </a:prstGeom>
          <a:noFill/>
          <a:ln>
            <a:noFill/>
          </a:ln>
          <a:effectLst>
            <a:innerShdw blurRad="127000" dist="50800" dir="16200000">
              <a:prstClr val="black">
                <a:alpha val="4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Rendering</a:t>
            </a:r>
            <a:endParaRPr lang="fr-FR" sz="1800" b="0" i="0" u="non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651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Forme libre 8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6309321"/>
            <a:ext cx="12192000" cy="54868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609600" y="1775194"/>
            <a:ext cx="10972800" cy="4625609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17826" y="6290141"/>
            <a:ext cx="12192000" cy="573179"/>
            <a:chOff x="0" y="6309320"/>
            <a:chExt cx="9144000" cy="57317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9" name="Groupe 10"/>
            <p:cNvGrpSpPr/>
            <p:nvPr userDrawn="1"/>
          </p:nvGrpSpPr>
          <p:grpSpPr>
            <a:xfrm>
              <a:off x="238151" y="6309321"/>
              <a:ext cx="5258896" cy="573178"/>
              <a:chOff x="232431" y="6309321"/>
              <a:chExt cx="5132579" cy="573178"/>
            </a:xfrm>
          </p:grpSpPr>
          <p:sp>
            <p:nvSpPr>
              <p:cNvPr id="20" name="ZoneTexte 11"/>
              <p:cNvSpPr txBox="1"/>
              <p:nvPr userDrawn="1"/>
            </p:nvSpPr>
            <p:spPr>
              <a:xfrm>
                <a:off x="232431" y="6333819"/>
                <a:ext cx="1691680" cy="54868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127000" dist="50800" dir="16200000">
                  <a:prstClr val="black">
                    <a:alpha val="4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i="0" u="none" cap="none" normalizeH="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Real Time Animation :</a:t>
                </a:r>
                <a:endParaRPr lang="fr-FR" sz="1800" b="0" i="0" u="non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21" name="ZoneTexte 12"/>
              <p:cNvSpPr txBox="1"/>
              <p:nvPr userDrawn="1"/>
            </p:nvSpPr>
            <p:spPr>
              <a:xfrm>
                <a:off x="1991873" y="6309321"/>
                <a:ext cx="3373137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none" cap="none" spc="0" normalizeH="0" baseline="0" dirty="0" smtClean="0">
                    <a:ln w="3175">
                      <a:noFill/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Transmission Of Data</a:t>
                </a:r>
              </a:p>
              <a:p>
                <a:pPr algn="ctr"/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Challenges </a:t>
                </a:r>
                <a:r>
                  <a:rPr lang="en-US" sz="1400" b="1" u="none" cap="none" spc="0" normalizeH="0" baseline="0" dirty="0" smtClean="0">
                    <a:ln w="3175">
                      <a:solidFill>
                        <a:srgbClr val="0070C0"/>
                      </a:solidFill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</a:rPr>
                  <a:t>– </a:t>
                </a:r>
                <a:r>
                  <a:rPr lang="en-US" sz="1400" b="1" u="none" cap="none" spc="0" normalizeH="0" baseline="0" dirty="0" smtClean="0">
                    <a:ln w="3175">
                      <a:solidFill>
                        <a:srgbClr val="008FD6"/>
                      </a:solidFill>
                    </a:ln>
                    <a:solidFill>
                      <a:srgbClr val="006699"/>
                    </a:solidFill>
                    <a:effectLst/>
                    <a:latin typeface="Century Gothic" pitchFamily="34" charset="0"/>
                  </a:rPr>
                  <a:t>CURRENT APPROACHES </a:t>
                </a:r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- Future Trends</a:t>
                </a:r>
                <a:endParaRPr lang="fr-FR" sz="1400" b="0" u="none" cap="none" spc="0" normalizeH="0" baseline="0" dirty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</p:grpSp>
      </p:grpSp>
      <p:sp>
        <p:nvSpPr>
          <p:cNvPr id="22" name="ZoneTexte 11"/>
          <p:cNvSpPr txBox="1"/>
          <p:nvPr userDrawn="1"/>
        </p:nvSpPr>
        <p:spPr>
          <a:xfrm>
            <a:off x="7587656" y="6304002"/>
            <a:ext cx="2311085" cy="548680"/>
          </a:xfrm>
          <a:prstGeom prst="rect">
            <a:avLst/>
          </a:prstGeom>
          <a:noFill/>
          <a:ln>
            <a:noFill/>
          </a:ln>
          <a:effectLst>
            <a:innerShdw blurRad="127000" dist="50800" dir="16200000">
              <a:prstClr val="black">
                <a:alpha val="4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Compression</a:t>
            </a:r>
            <a:endParaRPr lang="fr-FR" sz="1800" b="0" i="0" u="non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" name="ZoneTexte 11"/>
          <p:cNvSpPr txBox="1"/>
          <p:nvPr userDrawn="1"/>
        </p:nvSpPr>
        <p:spPr>
          <a:xfrm>
            <a:off x="9898741" y="6323183"/>
            <a:ext cx="2311085" cy="548680"/>
          </a:xfrm>
          <a:prstGeom prst="rect">
            <a:avLst/>
          </a:prstGeom>
          <a:noFill/>
          <a:ln>
            <a:noFill/>
          </a:ln>
          <a:effectLst>
            <a:innerShdw blurRad="127000" dist="50800" dir="16200000">
              <a:prstClr val="black">
                <a:alpha val="4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Rendering</a:t>
            </a:r>
            <a:endParaRPr lang="fr-FR" sz="1800" b="0" i="0" u="non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443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Forme libre 8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6309321"/>
            <a:ext cx="12192000" cy="54868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609600" y="1775194"/>
            <a:ext cx="10972800" cy="4625609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17826" y="6290141"/>
            <a:ext cx="12192000" cy="573179"/>
            <a:chOff x="0" y="6309320"/>
            <a:chExt cx="9144000" cy="57317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9" name="Groupe 10"/>
            <p:cNvGrpSpPr/>
            <p:nvPr userDrawn="1"/>
          </p:nvGrpSpPr>
          <p:grpSpPr>
            <a:xfrm>
              <a:off x="238151" y="6309321"/>
              <a:ext cx="5258896" cy="573178"/>
              <a:chOff x="232431" y="6309321"/>
              <a:chExt cx="5132579" cy="573178"/>
            </a:xfrm>
          </p:grpSpPr>
          <p:sp>
            <p:nvSpPr>
              <p:cNvPr id="20" name="ZoneTexte 11"/>
              <p:cNvSpPr txBox="1"/>
              <p:nvPr userDrawn="1"/>
            </p:nvSpPr>
            <p:spPr>
              <a:xfrm>
                <a:off x="232431" y="6333819"/>
                <a:ext cx="1691680" cy="54868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127000" dist="50800" dir="16200000">
                  <a:prstClr val="black">
                    <a:alpha val="4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i="0" u="none" cap="none" normalizeH="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Real Time Animation :</a:t>
                </a:r>
                <a:endParaRPr lang="fr-FR" sz="1800" b="0" i="0" u="non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21" name="ZoneTexte 12"/>
              <p:cNvSpPr txBox="1"/>
              <p:nvPr userDrawn="1"/>
            </p:nvSpPr>
            <p:spPr>
              <a:xfrm>
                <a:off x="1991873" y="6309321"/>
                <a:ext cx="3373137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none" cap="none" spc="0" normalizeH="0" baseline="0" dirty="0" smtClean="0">
                    <a:ln w="3175">
                      <a:noFill/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Transmission Of Data</a:t>
                </a:r>
              </a:p>
              <a:p>
                <a:pPr algn="ctr"/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Challenges - Current Approaches </a:t>
                </a:r>
                <a:r>
                  <a:rPr lang="en-US" sz="1400" b="1" u="none" cap="none" spc="0" normalizeH="0" baseline="0" dirty="0" smtClean="0">
                    <a:ln w="3175">
                      <a:solidFill>
                        <a:srgbClr val="0070C0"/>
                      </a:solidFill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</a:rPr>
                  <a:t>– </a:t>
                </a:r>
                <a:r>
                  <a:rPr lang="en-US" sz="1400" b="1" u="none" cap="none" spc="0" normalizeH="0" baseline="0" dirty="0" smtClean="0">
                    <a:ln w="3175">
                      <a:solidFill>
                        <a:srgbClr val="008FD6"/>
                      </a:solidFill>
                    </a:ln>
                    <a:solidFill>
                      <a:srgbClr val="006699"/>
                    </a:solidFill>
                    <a:effectLst/>
                    <a:latin typeface="Century Gothic" pitchFamily="34" charset="0"/>
                  </a:rPr>
                  <a:t>FUTURE TRENDS</a:t>
                </a:r>
                <a:endParaRPr lang="fr-FR" sz="1400" b="0" u="none" cap="none" spc="0" normalizeH="0" baseline="0" dirty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</p:grpSp>
      </p:grpSp>
      <p:sp>
        <p:nvSpPr>
          <p:cNvPr id="22" name="ZoneTexte 11"/>
          <p:cNvSpPr txBox="1"/>
          <p:nvPr userDrawn="1"/>
        </p:nvSpPr>
        <p:spPr>
          <a:xfrm>
            <a:off x="7587656" y="6304002"/>
            <a:ext cx="2311085" cy="548680"/>
          </a:xfrm>
          <a:prstGeom prst="rect">
            <a:avLst/>
          </a:prstGeom>
          <a:noFill/>
          <a:ln>
            <a:noFill/>
          </a:ln>
          <a:effectLst>
            <a:innerShdw blurRad="127000" dist="50800" dir="16200000">
              <a:prstClr val="black">
                <a:alpha val="4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Compression</a:t>
            </a:r>
            <a:endParaRPr lang="fr-FR" sz="1800" b="0" i="0" u="non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" name="ZoneTexte 11"/>
          <p:cNvSpPr txBox="1"/>
          <p:nvPr userDrawn="1"/>
        </p:nvSpPr>
        <p:spPr>
          <a:xfrm>
            <a:off x="9898741" y="6323183"/>
            <a:ext cx="2311085" cy="548680"/>
          </a:xfrm>
          <a:prstGeom prst="rect">
            <a:avLst/>
          </a:prstGeom>
          <a:noFill/>
          <a:ln>
            <a:noFill/>
          </a:ln>
          <a:effectLst>
            <a:innerShdw blurRad="127000" dist="50800" dir="16200000">
              <a:prstClr val="black">
                <a:alpha val="4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Rendering</a:t>
            </a:r>
            <a:endParaRPr lang="fr-FR" sz="1800" b="0" i="0" u="non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11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  <a:prstGeom prst="rect">
            <a:avLst/>
          </a:prstGeom>
        </p:spPr>
        <p:txBody>
          <a:bodyPr/>
          <a:lstStyle>
            <a:lvl1pPr algn="r">
              <a:defRPr b="1" cap="none" spc="-15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Forme libre 8"/>
          <p:cNvSpPr/>
          <p:nvPr userDrawn="1"/>
        </p:nvSpPr>
        <p:spPr>
          <a:xfrm flipV="1">
            <a:off x="335360" y="1484785"/>
            <a:ext cx="11521280" cy="72011"/>
          </a:xfrm>
          <a:custGeom>
            <a:avLst/>
            <a:gdLst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  <a:gd name="connsiteX0" fmla="*/ 0 w 2304256"/>
              <a:gd name="connsiteY0" fmla="*/ 0 h 72008"/>
              <a:gd name="connsiteX1" fmla="*/ 2304256 w 2304256"/>
              <a:gd name="connsiteY1" fmla="*/ 0 h 72008"/>
              <a:gd name="connsiteX2" fmla="*/ 2304256 w 2304256"/>
              <a:gd name="connsiteY2" fmla="*/ 72008 h 72008"/>
              <a:gd name="connsiteX3" fmla="*/ 0 w 2304256"/>
              <a:gd name="connsiteY3" fmla="*/ 72008 h 72008"/>
              <a:gd name="connsiteX4" fmla="*/ 0 w 2304256"/>
              <a:gd name="connsiteY4" fmla="*/ 0 h 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72008">
                <a:moveTo>
                  <a:pt x="0" y="0"/>
                </a:moveTo>
                <a:cubicBezTo>
                  <a:pt x="768085" y="0"/>
                  <a:pt x="33379" y="64542"/>
                  <a:pt x="2304256" y="0"/>
                </a:cubicBezTo>
                <a:cubicBezTo>
                  <a:pt x="2302520" y="36157"/>
                  <a:pt x="2304256" y="48005"/>
                  <a:pt x="2304256" y="72008"/>
                </a:cubicBezTo>
                <a:lnTo>
                  <a:pt x="0" y="72008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6309321"/>
            <a:ext cx="12192000" cy="54868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609600" y="1775194"/>
            <a:ext cx="10972800" cy="4625609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17826" y="6290141"/>
            <a:ext cx="12192000" cy="581007"/>
            <a:chOff x="0" y="6309320"/>
            <a:chExt cx="9144000" cy="581007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9" name="Groupe 10"/>
            <p:cNvGrpSpPr/>
            <p:nvPr userDrawn="1"/>
          </p:nvGrpSpPr>
          <p:grpSpPr>
            <a:xfrm>
              <a:off x="238151" y="6333819"/>
              <a:ext cx="7215307" cy="556508"/>
              <a:chOff x="232431" y="6333819"/>
              <a:chExt cx="7041999" cy="556508"/>
            </a:xfrm>
          </p:grpSpPr>
          <p:sp>
            <p:nvSpPr>
              <p:cNvPr id="20" name="ZoneTexte 11"/>
              <p:cNvSpPr txBox="1"/>
              <p:nvPr userDrawn="1"/>
            </p:nvSpPr>
            <p:spPr>
              <a:xfrm>
                <a:off x="232431" y="6333819"/>
                <a:ext cx="1691680" cy="54868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127000" dist="50800" dir="16200000">
                  <a:prstClr val="black">
                    <a:alpha val="4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0" i="0" u="none" cap="none" normalizeH="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Real Time Animation :</a:t>
                </a:r>
                <a:endParaRPr lang="fr-FR" sz="1800" b="0" i="0" u="non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21" name="ZoneTexte 12"/>
              <p:cNvSpPr txBox="1"/>
              <p:nvPr userDrawn="1"/>
            </p:nvSpPr>
            <p:spPr>
              <a:xfrm>
                <a:off x="3941029" y="6336329"/>
                <a:ext cx="3333401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none" cap="none" spc="0" normalizeH="0" baseline="0" dirty="0" smtClean="0">
                    <a:ln w="3175">
                      <a:noFill/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Compression</a:t>
                </a:r>
              </a:p>
              <a:p>
                <a:pPr algn="ctr"/>
                <a:r>
                  <a:rPr lang="en-US" sz="1400" b="1" u="none" cap="none" spc="0" normalizeH="0" baseline="0" dirty="0" smtClean="0">
                    <a:ln w="3175">
                      <a:solidFill>
                        <a:srgbClr val="008FD6"/>
                      </a:solidFill>
                    </a:ln>
                    <a:solidFill>
                      <a:srgbClr val="006699"/>
                    </a:solidFill>
                    <a:effectLst/>
                    <a:latin typeface="Century Gothic" pitchFamily="34" charset="0"/>
                  </a:rPr>
                  <a:t>CHALLENGES</a:t>
                </a:r>
                <a:r>
                  <a:rPr lang="en-US" sz="1400" b="1" u="none" cap="none" spc="0" normalizeH="0" baseline="0" dirty="0" smtClean="0">
                    <a:ln w="3175">
                      <a:solidFill>
                        <a:srgbClr val="0070C0"/>
                      </a:solidFill>
                    </a:ln>
                    <a:solidFill>
                      <a:srgbClr val="006699"/>
                    </a:solidFill>
                    <a:effectLst/>
                    <a:latin typeface="Century Gothic" pitchFamily="34" charset="0"/>
                  </a:rPr>
                  <a:t> </a:t>
                </a:r>
                <a:r>
                  <a:rPr lang="en-US" sz="1400" b="1" u="none" cap="none" spc="0" normalizeH="0" baseline="0" dirty="0" smtClean="0">
                    <a:ln w="3175">
                      <a:solidFill>
                        <a:srgbClr val="0070C0"/>
                      </a:solidFill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</a:rPr>
                  <a:t>– </a:t>
                </a:r>
                <a:r>
                  <a:rPr lang="en-US" sz="1400" b="0" u="none" cap="none" spc="0" normalizeH="0" baseline="0" dirty="0" smtClean="0">
                    <a:ln w="3175"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Current Approaches - Future Trends</a:t>
                </a:r>
                <a:endParaRPr lang="fr-FR" sz="1400" b="0" u="none" cap="none" spc="0" normalizeH="0" baseline="0" dirty="0">
                  <a:ln w="31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</p:grpSp>
      </p:grpSp>
      <p:sp>
        <p:nvSpPr>
          <p:cNvPr id="22" name="ZoneTexte 11"/>
          <p:cNvSpPr txBox="1"/>
          <p:nvPr userDrawn="1"/>
        </p:nvSpPr>
        <p:spPr>
          <a:xfrm>
            <a:off x="2845529" y="6300256"/>
            <a:ext cx="2311085" cy="548680"/>
          </a:xfrm>
          <a:prstGeom prst="rect">
            <a:avLst/>
          </a:prstGeom>
          <a:noFill/>
          <a:ln>
            <a:noFill/>
          </a:ln>
          <a:effectLst>
            <a:innerShdw blurRad="127000" dist="50800" dir="16200000">
              <a:prstClr val="black">
                <a:alpha val="4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Transmission Of Data</a:t>
            </a:r>
            <a:endParaRPr lang="fr-FR" sz="1800" b="0" i="0" u="non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" name="ZoneTexte 11"/>
          <p:cNvSpPr txBox="1"/>
          <p:nvPr userDrawn="1"/>
        </p:nvSpPr>
        <p:spPr>
          <a:xfrm>
            <a:off x="9916567" y="6323022"/>
            <a:ext cx="2311085" cy="548680"/>
          </a:xfrm>
          <a:prstGeom prst="rect">
            <a:avLst/>
          </a:prstGeom>
          <a:noFill/>
          <a:ln>
            <a:noFill/>
          </a:ln>
          <a:effectLst>
            <a:innerShdw blurRad="127000" dist="50800" dir="16200000">
              <a:prstClr val="black">
                <a:alpha val="4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Rendering</a:t>
            </a:r>
            <a:endParaRPr lang="fr-FR" sz="1800" b="0" i="0" u="non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379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75194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20798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32B72E2-7C98-4734-B1D1-2B6C857EF9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66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  <p:sldLayoutId id="2147483662" r:id="rId3"/>
    <p:sldLayoutId id="2147483689" r:id="rId4"/>
    <p:sldLayoutId id="2147483699" r:id="rId5"/>
    <p:sldLayoutId id="2147483665" r:id="rId6"/>
    <p:sldLayoutId id="2147483690" r:id="rId7"/>
    <p:sldLayoutId id="2147483691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68" r:id="rId15"/>
    <p:sldLayoutId id="2147483663" r:id="rId16"/>
    <p:sldLayoutId id="2147483666" r:id="rId17"/>
    <p:sldLayoutId id="2147483664" r:id="rId18"/>
    <p:sldLayoutId id="2147483667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r" rtl="0" eaLnBrk="1" latinLnBrk="0" hangingPunct="1">
        <a:spcBef>
          <a:spcPct val="0"/>
        </a:spcBef>
        <a:buNone/>
        <a:defRPr kumimoji="0" lang="en-US" sz="4500" b="1" u="none" kern="1200" spc="-150" dirty="0">
          <a:ln>
            <a:noFill/>
          </a:ln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0000" indent="-252000" algn="l" rtl="0" eaLnBrk="1" latinLnBrk="0" hangingPunct="1">
        <a:spcBef>
          <a:spcPts val="0"/>
        </a:spcBef>
        <a:buClr>
          <a:srgbClr val="006699"/>
        </a:buClr>
        <a:buSzPct val="90000"/>
        <a:buFont typeface="Wingdings" pitchFamily="2" charset="2"/>
        <a:buChar char="§"/>
        <a:defRPr kumimoji="0" sz="3200" kern="1200" spc="-15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20000" indent="-252000" algn="l" rtl="0" eaLnBrk="1" latinLnBrk="0" hangingPunct="1">
        <a:spcBef>
          <a:spcPct val="20000"/>
        </a:spcBef>
        <a:buClr>
          <a:srgbClr val="C00000"/>
        </a:buClr>
        <a:buSzPct val="90000"/>
        <a:buFont typeface="Wingdings" pitchFamily="2" charset="2"/>
        <a:buChar char="§"/>
        <a:defRPr kumimoji="0" sz="2800" kern="1200" spc="-15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•"/>
        <a:defRPr kumimoji="0" sz="2400" kern="1200" spc="-15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kumimoji="0" sz="2000" kern="1200" spc="-15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kumimoji="0" lang="en-US" sz="2000" kern="1200" spc="-150" smtClean="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7017"/>
            <a:ext cx="9144000" cy="2387600"/>
          </a:xfr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B prst="convex"/>
          </a:sp3d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Animation On The Web : </a:t>
            </a:r>
            <a:b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 Survey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67188"/>
            <a:ext cx="9144000" cy="1655762"/>
          </a:xfrm>
        </p:spPr>
        <p:txBody>
          <a:bodyPr/>
          <a:lstStyle/>
          <a:p>
            <a:r>
              <a:rPr lang="en-US" b="1" dirty="0" smtClean="0"/>
              <a:t>Amit L Ahire</a:t>
            </a:r>
            <a:r>
              <a:rPr lang="en-US" dirty="0" smtClean="0"/>
              <a:t>, </a:t>
            </a:r>
            <a:r>
              <a:rPr lang="en-US" dirty="0" err="1" smtClean="0"/>
              <a:t>Alun</a:t>
            </a:r>
            <a:r>
              <a:rPr lang="en-US" dirty="0" smtClean="0"/>
              <a:t> Evans, </a:t>
            </a:r>
            <a:r>
              <a:rPr lang="en-US" dirty="0" err="1" smtClean="0"/>
              <a:t>Josep</a:t>
            </a:r>
            <a:r>
              <a:rPr lang="en-US" dirty="0" smtClean="0"/>
              <a:t> Blat</a:t>
            </a:r>
          </a:p>
          <a:p>
            <a:r>
              <a:rPr lang="en-US" dirty="0" smtClean="0"/>
              <a:t>Interactive Technologies Group, Universitat Pompeu Fabra, </a:t>
            </a:r>
          </a:p>
          <a:p>
            <a:r>
              <a:rPr lang="en-US" dirty="0" smtClean="0"/>
              <a:t>Barcelona, Spain</a:t>
            </a:r>
            <a:endParaRPr lang="en-US" dirty="0"/>
          </a:p>
        </p:txBody>
      </p:sp>
      <p:pic>
        <p:nvPicPr>
          <p:cNvPr id="1026" name="Picture 2" descr="upf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61925"/>
            <a:ext cx="79629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77" y="5547846"/>
            <a:ext cx="4800600" cy="895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4744" y="4970462"/>
            <a:ext cx="20955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79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Current Approaches </a:t>
            </a:r>
            <a:r>
              <a:rPr lang="en-US" sz="4000" dirty="0"/>
              <a:t>- Transmission Over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Textual Representation &amp; Binary Transmission </a:t>
            </a:r>
            <a:r>
              <a:rPr lang="en-US" sz="2400" dirty="0" smtClean="0"/>
              <a:t>– JSON and XML.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Image Based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Sequential Image Geometry (SIG)  - </a:t>
            </a:r>
            <a:r>
              <a:rPr lang="en-US" sz="2400" dirty="0" smtClean="0"/>
              <a:t>Quantization &amp; Progressive Loading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Domain Based : </a:t>
            </a:r>
            <a:r>
              <a:rPr lang="en-US" sz="2400" dirty="0" err="1" smtClean="0"/>
              <a:t>OpenCTM</a:t>
            </a:r>
            <a:r>
              <a:rPr lang="en-US" sz="2400" dirty="0" smtClean="0"/>
              <a:t>; WebGL-Loader etc. </a:t>
            </a:r>
          </a:p>
        </p:txBody>
      </p:sp>
    </p:spTree>
    <p:extLst>
      <p:ext uri="{BB962C8B-B14F-4D97-AF65-F5344CB8AC3E}">
        <p14:creationId xmlns:p14="http://schemas.microsoft.com/office/powerpoint/2010/main" val="783490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chemeClr val="bg2">
                <a:shade val="30000"/>
              </a:schemeClr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r>
              <a:rPr lang="en-US" dirty="0"/>
              <a:t>Trends - </a:t>
            </a:r>
            <a:r>
              <a:rPr lang="en-US" dirty="0" smtClean="0"/>
              <a:t>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Web is in need of a binary transmission format for 3D data. </a:t>
            </a:r>
          </a:p>
          <a:p>
            <a:pPr lvl="1"/>
            <a:r>
              <a:rPr lang="en-US" sz="2400" dirty="0" smtClean="0"/>
              <a:t>Domain specific solution.</a:t>
            </a:r>
          </a:p>
          <a:p>
            <a:pPr lvl="1"/>
            <a:r>
              <a:rPr lang="en-US" sz="2400" dirty="0" smtClean="0"/>
              <a:t>Standard compression algorithm.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Key aspects would be: </a:t>
            </a:r>
          </a:p>
          <a:p>
            <a:pPr lvl="1"/>
            <a:r>
              <a:rPr lang="en-US" sz="2400" dirty="0" smtClean="0"/>
              <a:t>Reduce number of requests to the server. </a:t>
            </a:r>
          </a:p>
          <a:p>
            <a:pPr lvl="1"/>
            <a:r>
              <a:rPr lang="en-US" sz="2400" dirty="0" smtClean="0"/>
              <a:t>Caching strategies</a:t>
            </a:r>
          </a:p>
          <a:p>
            <a:pPr lvl="1"/>
            <a:r>
              <a:rPr lang="en-US" sz="2400" dirty="0" err="1" smtClean="0"/>
              <a:t>Websockets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err="1" smtClean="0"/>
              <a:t>Gobbetti</a:t>
            </a:r>
            <a:r>
              <a:rPr lang="en-US" sz="2400" dirty="0" smtClean="0"/>
              <a:t> et al [2012] proposed a images based mesh description format – Build a tight </a:t>
            </a:r>
            <a:r>
              <a:rPr lang="en-US" sz="2400" b="1" i="1" dirty="0" smtClean="0"/>
              <a:t>atlas map</a:t>
            </a:r>
            <a:r>
              <a:rPr lang="en-US" sz="2400" i="1" dirty="0" smtClean="0"/>
              <a:t> </a:t>
            </a:r>
            <a:r>
              <a:rPr lang="en-US" sz="2400" dirty="0" smtClean="0"/>
              <a:t>of the mesh geometry.</a:t>
            </a:r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650" y="1775194"/>
            <a:ext cx="3162300" cy="2028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6600" y="3799321"/>
            <a:ext cx="47244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Extracted from : LIMPER</a:t>
            </a:r>
            <a:r>
              <a:rPr lang="en-US" dirty="0"/>
              <a:t>, M., THÖNER, M., BEHR, J., AND </a:t>
            </a:r>
            <a:r>
              <a:rPr lang="en-US" dirty="0" smtClean="0"/>
              <a:t>ELLNER</a:t>
            </a:r>
            <a:r>
              <a:rPr lang="en-US" dirty="0"/>
              <a:t>, D.W. </a:t>
            </a:r>
            <a:r>
              <a:rPr lang="en-US" dirty="0" smtClean="0"/>
              <a:t>2014 – “SRC </a:t>
            </a:r>
            <a:r>
              <a:rPr lang="en-US" dirty="0"/>
              <a:t>- a </a:t>
            </a:r>
            <a:r>
              <a:rPr lang="en-US" dirty="0" smtClean="0"/>
              <a:t>stream able </a:t>
            </a:r>
            <a:r>
              <a:rPr lang="en-US" dirty="0"/>
              <a:t>format for generalized web-based </a:t>
            </a:r>
            <a:r>
              <a:rPr lang="en-US" dirty="0" smtClean="0"/>
              <a:t>3D data </a:t>
            </a:r>
            <a:r>
              <a:rPr lang="en-US" dirty="0"/>
              <a:t>transmission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12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Aspects Of Real Time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 smtClean="0"/>
              <a:t>Transmission </a:t>
            </a:r>
            <a:r>
              <a:rPr lang="en-US" sz="2400" dirty="0"/>
              <a:t>Of </a:t>
            </a:r>
            <a:r>
              <a:rPr lang="en-US" sz="2400" dirty="0" smtClean="0"/>
              <a:t>Data</a:t>
            </a:r>
          </a:p>
          <a:p>
            <a:pPr>
              <a:lnSpc>
                <a:spcPct val="120000"/>
              </a:lnSpc>
            </a:pPr>
            <a:endParaRPr lang="en-US" sz="2400" dirty="0"/>
          </a:p>
          <a:p>
            <a:r>
              <a:rPr lang="en-US" sz="2400" dirty="0" smtClean="0">
                <a:solidFill>
                  <a:srgbClr val="C00000"/>
                </a:solidFill>
              </a:rPr>
              <a:t>Compression and Preprocessing</a:t>
            </a: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Rendering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463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&amp; Preprocessing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mesh and its animation data is defined by</a:t>
            </a:r>
          </a:p>
          <a:p>
            <a:pPr marL="971550" lvl="1" indent="-514350">
              <a:buAutoNum type="arabicParenR"/>
            </a:pPr>
            <a:r>
              <a:rPr lang="en-US" dirty="0" smtClean="0"/>
              <a:t>Geometry;  2) Connectivity; And 3) Texture/</a:t>
            </a:r>
            <a:r>
              <a:rPr lang="en-US" dirty="0" err="1" smtClean="0"/>
              <a:t>Colour</a:t>
            </a:r>
            <a:r>
              <a:rPr lang="en-US" dirty="0" smtClean="0"/>
              <a:t> data.</a:t>
            </a:r>
          </a:p>
          <a:p>
            <a:pPr marL="971550" lvl="1" indent="-514350">
              <a:buAutoNum type="arabicParenR"/>
            </a:pPr>
            <a:endParaRPr lang="en-US" dirty="0" smtClean="0"/>
          </a:p>
          <a:p>
            <a:r>
              <a:rPr lang="en-US" dirty="0" smtClean="0"/>
              <a:t>Different types of Compression :</a:t>
            </a:r>
          </a:p>
          <a:p>
            <a:pPr lvl="1"/>
            <a:r>
              <a:rPr lang="en-US" dirty="0" smtClean="0"/>
              <a:t>Single Rate Compression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Progressive Compression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692900" y="2996438"/>
            <a:ext cx="4800600" cy="1771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9763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Current Approaches - Compression &amp; Preprocessing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During decoding the connectivity of geometry is </a:t>
            </a:r>
            <a:r>
              <a:rPr lang="en-US" sz="2400" dirty="0" smtClean="0"/>
              <a:t>reconstructed incrementally </a:t>
            </a:r>
            <a:r>
              <a:rPr lang="en-US" sz="2400" dirty="0"/>
              <a:t>from the transmission stream.                            </a:t>
            </a:r>
          </a:p>
          <a:p>
            <a:pPr lvl="1"/>
            <a:r>
              <a:rPr lang="en-US" sz="2400" b="1" dirty="0"/>
              <a:t>Advantage  -</a:t>
            </a:r>
            <a:r>
              <a:rPr lang="en-US" sz="2400" dirty="0"/>
              <a:t>  </a:t>
            </a:r>
            <a:r>
              <a:rPr lang="en-US" sz="2400" b="1" dirty="0"/>
              <a:t>Minimal wait time. 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LOD : Reduction </a:t>
            </a:r>
            <a:r>
              <a:rPr lang="en-US" sz="2400" dirty="0"/>
              <a:t>of quality </a:t>
            </a:r>
            <a:r>
              <a:rPr lang="en-US" sz="2400" dirty="0" smtClean="0"/>
              <a:t>and detail </a:t>
            </a:r>
            <a:r>
              <a:rPr lang="en-US" sz="2400" dirty="0"/>
              <a:t>of the mesh in interactive applications. </a:t>
            </a:r>
            <a:endParaRPr lang="en-US" sz="2400" dirty="0" smtClean="0"/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r>
              <a:rPr lang="en-US" sz="2400" dirty="0" smtClean="0"/>
              <a:t>Mesh &amp; Animation LOD : Representation of Object based on their distance from the camera </a:t>
            </a:r>
          </a:p>
          <a:p>
            <a:pPr lvl="1">
              <a:lnSpc>
                <a:spcPct val="120000"/>
              </a:lnSpc>
            </a:pPr>
            <a:r>
              <a:rPr lang="en-US" sz="2400" i="1" dirty="0" smtClean="0"/>
              <a:t>Deformation </a:t>
            </a:r>
            <a:r>
              <a:rPr lang="en-US" sz="2400" i="1" dirty="0"/>
              <a:t>Sensitive Decimation </a:t>
            </a:r>
            <a:r>
              <a:rPr lang="en-US" sz="2400" dirty="0"/>
              <a:t>(DSD) by Mohr and </a:t>
            </a:r>
            <a:r>
              <a:rPr lang="en-US" sz="2400" dirty="0" err="1" smtClean="0"/>
              <a:t>Gleicher</a:t>
            </a:r>
            <a:r>
              <a:rPr lang="en-US" sz="2400" dirty="0"/>
              <a:t> </a:t>
            </a:r>
            <a:r>
              <a:rPr lang="en-US" sz="2400" dirty="0" smtClean="0"/>
              <a:t>[2003</a:t>
            </a:r>
            <a:r>
              <a:rPr lang="en-US" sz="2400" dirty="0"/>
              <a:t>] </a:t>
            </a:r>
            <a:endParaRPr lang="en-US" sz="2400" dirty="0" smtClean="0"/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Pilgrim </a:t>
            </a:r>
            <a:r>
              <a:rPr lang="en-US" sz="2400" dirty="0"/>
              <a:t>et al</a:t>
            </a:r>
            <a:r>
              <a:rPr lang="en-US" sz="2400" dirty="0" smtClean="0"/>
              <a:t>.[</a:t>
            </a:r>
            <a:r>
              <a:rPr lang="en-US" sz="2400" dirty="0"/>
              <a:t>2006] </a:t>
            </a:r>
            <a:r>
              <a:rPr lang="en-US" sz="2400" dirty="0" smtClean="0"/>
              <a:t>- </a:t>
            </a:r>
            <a:r>
              <a:rPr lang="en-US" sz="2400" i="1" dirty="0" smtClean="0"/>
              <a:t>Progressive </a:t>
            </a:r>
            <a:r>
              <a:rPr lang="en-US" sz="2400" i="1" dirty="0"/>
              <a:t>Skinning </a:t>
            </a:r>
            <a:r>
              <a:rPr lang="en-US" sz="2400" dirty="0"/>
              <a:t>.</a:t>
            </a:r>
            <a:endParaRPr lang="en-US" sz="2400" dirty="0" smtClean="0"/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Mukai </a:t>
            </a:r>
            <a:r>
              <a:rPr lang="en-US" sz="2400" dirty="0"/>
              <a:t>and </a:t>
            </a:r>
            <a:r>
              <a:rPr lang="en-US" sz="2400" dirty="0" err="1" smtClean="0"/>
              <a:t>Kuriyama</a:t>
            </a:r>
            <a:r>
              <a:rPr lang="en-US" sz="2400" dirty="0" smtClean="0"/>
              <a:t> [2007] introduce </a:t>
            </a:r>
            <a:r>
              <a:rPr lang="en-US" sz="2400" dirty="0"/>
              <a:t>the idea of motion level of detail </a:t>
            </a:r>
            <a:r>
              <a:rPr lang="en-US" sz="2400" dirty="0" smtClean="0"/>
              <a:t>using </a:t>
            </a:r>
            <a:r>
              <a:rPr lang="en-US" sz="2400" dirty="0"/>
              <a:t>an LOD </a:t>
            </a:r>
            <a:r>
              <a:rPr lang="en-US" sz="2400" dirty="0" smtClean="0"/>
              <a:t>control.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7476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dirty="0"/>
              <a:t>Preprocessing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Improving quality of level of detail is more important than being </a:t>
            </a:r>
            <a:r>
              <a:rPr lang="en-US" sz="2400" i="1" dirty="0" smtClean="0"/>
              <a:t>clever</a:t>
            </a:r>
            <a:r>
              <a:rPr lang="en-US" sz="2400" dirty="0" smtClean="0"/>
              <a:t> &amp; </a:t>
            </a:r>
            <a:r>
              <a:rPr lang="en-US" sz="2400" i="1" dirty="0" smtClean="0"/>
              <a:t>gaining a few extra bits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Wen et al. [2014] presents similarity aware 3D model reduction method. Which uses a </a:t>
            </a:r>
            <a:r>
              <a:rPr lang="en-US" sz="2400" b="1" i="1" dirty="0" smtClean="0"/>
              <a:t>Lightweight Scene Graph (LSG) </a:t>
            </a:r>
            <a:r>
              <a:rPr lang="en-US" sz="2400" dirty="0" smtClean="0"/>
              <a:t>– doesn’t require any decompression at the client end.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Compression and Preprocessing  needs to rely on </a:t>
            </a:r>
            <a:r>
              <a:rPr lang="en-US" sz="2400" b="1" i="1" dirty="0" smtClean="0"/>
              <a:t>simple and effective algorithm.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450" y="3498934"/>
            <a:ext cx="7785099" cy="184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32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Aspects Of Real Time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Transmission </a:t>
            </a:r>
            <a:r>
              <a:rPr lang="en-US" sz="2400" dirty="0"/>
              <a:t>Of </a:t>
            </a:r>
            <a:r>
              <a:rPr lang="en-US" sz="2400" dirty="0" smtClean="0"/>
              <a:t>Data</a:t>
            </a:r>
          </a:p>
          <a:p>
            <a:pPr>
              <a:lnSpc>
                <a:spcPct val="120000"/>
              </a:lnSpc>
            </a:pPr>
            <a:endParaRPr lang="en-US" sz="2400" dirty="0"/>
          </a:p>
          <a:p>
            <a:r>
              <a:rPr lang="en-US" sz="2400" dirty="0" smtClean="0"/>
              <a:t>Compression and Preprocessing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Rendering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03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- 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WebGL (Imperative Approach) uses HTML5 canvas and JavaScript to expose the low level OpenGL ES 2.0 Implementation.</a:t>
            </a:r>
            <a:endParaRPr lang="en-US" sz="2400" i="1" dirty="0" smtClean="0"/>
          </a:p>
          <a:p>
            <a:pPr lvl="1"/>
            <a:r>
              <a:rPr lang="en-US" sz="2400" dirty="0" smtClean="0"/>
              <a:t>Large Memory footprint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DOM </a:t>
            </a:r>
            <a:r>
              <a:rPr lang="en-US" sz="2400" i="1" dirty="0" err="1" smtClean="0"/>
              <a:t>onProgress</a:t>
            </a:r>
            <a:r>
              <a:rPr lang="en-US" sz="2400" dirty="0" smtClean="0"/>
              <a:t> event : Used to use time based event, Better to have a trigger based on event.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Current </a:t>
            </a:r>
            <a:r>
              <a:rPr lang="en-US" sz="2400" dirty="0"/>
              <a:t>limitations is with the specification of the API</a:t>
            </a:r>
            <a:r>
              <a:rPr lang="en-US" sz="2400" dirty="0" smtClean="0"/>
              <a:t>.</a:t>
            </a:r>
          </a:p>
          <a:p>
            <a:pPr lvl="2"/>
            <a:r>
              <a:rPr lang="en-US" dirty="0"/>
              <a:t>Indexed 16 bit array </a:t>
            </a:r>
            <a:r>
              <a:rPr lang="en-US" dirty="0" smtClean="0"/>
              <a:t>: Not anymore.</a:t>
            </a:r>
          </a:p>
          <a:p>
            <a:pPr lvl="2"/>
            <a:r>
              <a:rPr lang="en-US" dirty="0" smtClean="0"/>
              <a:t>Texture : Extensions</a:t>
            </a:r>
            <a:endParaRPr lang="en-US" dirty="0"/>
          </a:p>
          <a:p>
            <a:pPr marL="4680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8810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</a:t>
            </a:r>
            <a:r>
              <a:rPr lang="en-US" dirty="0"/>
              <a:t>Animation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A coarse </a:t>
            </a:r>
            <a:r>
              <a:rPr lang="en-US" sz="2400" dirty="0"/>
              <a:t>representation is rendered on the </a:t>
            </a:r>
            <a:r>
              <a:rPr lang="en-US" sz="2400" dirty="0" smtClean="0"/>
              <a:t>screen after </a:t>
            </a:r>
            <a:r>
              <a:rPr lang="en-US" sz="2400" dirty="0"/>
              <a:t>the minimal </a:t>
            </a:r>
            <a:r>
              <a:rPr lang="en-US" sz="2400" dirty="0" smtClean="0"/>
              <a:t>transmission.</a:t>
            </a:r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/>
              <a:t>A</a:t>
            </a:r>
            <a:r>
              <a:rPr lang="en-US" sz="2400" dirty="0" smtClean="0"/>
              <a:t>s more data and information </a:t>
            </a:r>
            <a:r>
              <a:rPr lang="en-US" sz="2400" dirty="0"/>
              <a:t>is </a:t>
            </a:r>
            <a:r>
              <a:rPr lang="en-US" sz="2400" dirty="0" smtClean="0"/>
              <a:t>downloaded, </a:t>
            </a:r>
            <a:r>
              <a:rPr lang="en-US" sz="2400" dirty="0"/>
              <a:t>the compressed animation is </a:t>
            </a:r>
            <a:r>
              <a:rPr lang="en-US" sz="2400" b="1" i="1" dirty="0"/>
              <a:t>refined</a:t>
            </a:r>
            <a:r>
              <a:rPr lang="en-US" sz="2400" dirty="0"/>
              <a:t>. Mostly </a:t>
            </a:r>
            <a:r>
              <a:rPr lang="en-US" sz="2400" dirty="0" smtClean="0"/>
              <a:t>these refinement </a:t>
            </a:r>
            <a:r>
              <a:rPr lang="en-US" sz="2400" dirty="0"/>
              <a:t>methods can be classified </a:t>
            </a:r>
            <a:r>
              <a:rPr lang="en-US" sz="2400" dirty="0" smtClean="0"/>
              <a:t>into</a:t>
            </a:r>
          </a:p>
          <a:p>
            <a:pPr lvl="1">
              <a:lnSpc>
                <a:spcPct val="120000"/>
              </a:lnSpc>
            </a:pPr>
            <a:r>
              <a:rPr lang="en-US" sz="2400" b="1" dirty="0" smtClean="0"/>
              <a:t>Connectivity updating.</a:t>
            </a:r>
          </a:p>
          <a:p>
            <a:pPr lvl="1">
              <a:lnSpc>
                <a:spcPct val="120000"/>
              </a:lnSpc>
            </a:pPr>
            <a:r>
              <a:rPr lang="en-US" sz="2400" b="1" dirty="0" smtClean="0"/>
              <a:t>Geometry updating.</a:t>
            </a:r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Reduce state changes -  mesh </a:t>
            </a:r>
            <a:r>
              <a:rPr lang="en-US" sz="2400" dirty="0"/>
              <a:t>data in a </a:t>
            </a:r>
            <a:r>
              <a:rPr lang="en-US" sz="2400" dirty="0" smtClean="0"/>
              <a:t>single image </a:t>
            </a:r>
            <a:r>
              <a:rPr lang="en-US" sz="2400" dirty="0"/>
              <a:t>(either a texture atlas or map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7576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Trends – 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</a:t>
            </a:r>
            <a:r>
              <a:rPr lang="en-US" sz="2400" b="1" dirty="0" smtClean="0"/>
              <a:t>Parallelism of JavaScript :</a:t>
            </a:r>
          </a:p>
          <a:p>
            <a:pPr lvl="1"/>
            <a:r>
              <a:rPr lang="en-US" sz="2400" dirty="0" smtClean="0"/>
              <a:t>JavaScript is single-threaded.</a:t>
            </a:r>
          </a:p>
          <a:p>
            <a:pPr lvl="1"/>
            <a:r>
              <a:rPr lang="en-US" sz="2400" dirty="0" err="1" smtClean="0"/>
              <a:t>WebWorkers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/>
              <a:t>L</a:t>
            </a:r>
            <a:r>
              <a:rPr lang="en-US" sz="2400" dirty="0" smtClean="0"/>
              <a:t>everage the power of GPU – Using WebCL and River Trail.</a:t>
            </a:r>
          </a:p>
          <a:p>
            <a:pPr lvl="1"/>
            <a:endParaRPr lang="en-US" sz="2400" dirty="0" smtClean="0"/>
          </a:p>
          <a:p>
            <a:r>
              <a:rPr lang="en-US" sz="2400" b="1" dirty="0" smtClean="0"/>
              <a:t>WebGL 2.0 : </a:t>
            </a:r>
            <a:r>
              <a:rPr lang="en-US" sz="2400" dirty="0" smtClean="0"/>
              <a:t>Specification approaching release. Equivalent to OpenGL ES 3.0</a:t>
            </a:r>
          </a:p>
          <a:p>
            <a:pPr lvl="2"/>
            <a:r>
              <a:rPr lang="en-US" dirty="0" smtClean="0"/>
              <a:t>Occlusion Query;  Transform Feedback;  Multiple Render Targets.</a:t>
            </a:r>
          </a:p>
          <a:p>
            <a:pPr lvl="2"/>
            <a:r>
              <a:rPr lang="en-US" dirty="0" smtClean="0"/>
              <a:t>Stein et al [2014] uses some of  these features visualize medical data on the web.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Texture Compression.</a:t>
            </a:r>
          </a:p>
        </p:txBody>
      </p:sp>
    </p:spTree>
    <p:extLst>
      <p:ext uri="{BB962C8B-B14F-4D97-AF65-F5344CB8AC3E}">
        <p14:creationId xmlns:p14="http://schemas.microsoft.com/office/powerpoint/2010/main" val="2130665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Evans et al. [2014]  - 3D Graphics On The Web : A Survey</a:t>
            </a:r>
          </a:p>
          <a:p>
            <a:pPr marL="108000" indent="0">
              <a:buNone/>
            </a:pPr>
            <a:endParaRPr lang="en-US" sz="2400" dirty="0" smtClean="0"/>
          </a:p>
          <a:p>
            <a:r>
              <a:rPr lang="en-US" sz="2400" dirty="0" smtClean="0"/>
              <a:t>But there was no section on Animation, Why? </a:t>
            </a:r>
          </a:p>
          <a:p>
            <a:endParaRPr lang="en-US" sz="2400" dirty="0" smtClean="0"/>
          </a:p>
          <a:p>
            <a:r>
              <a:rPr lang="en-US" sz="2400" dirty="0" smtClean="0"/>
              <a:t>Because there is not much work done on Animation on the web. Why?</a:t>
            </a:r>
          </a:p>
          <a:p>
            <a:endParaRPr lang="en-US" sz="2400" dirty="0" smtClean="0"/>
          </a:p>
          <a:p>
            <a:r>
              <a:rPr lang="en-US" sz="2400" dirty="0" smtClean="0"/>
              <a:t>That’s the motivation!!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046" y="3916364"/>
            <a:ext cx="4249403" cy="248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45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Very little work is done on bringing animation on the web.</a:t>
            </a:r>
          </a:p>
          <a:p>
            <a:pPr marL="108000" indent="0">
              <a:buNone/>
            </a:pPr>
            <a:r>
              <a:rPr lang="en-US" sz="2800" dirty="0" smtClean="0"/>
              <a:t> </a:t>
            </a:r>
          </a:p>
          <a:p>
            <a:r>
              <a:rPr lang="en-US" sz="2800" dirty="0" smtClean="0"/>
              <a:t>Open challenges -</a:t>
            </a:r>
          </a:p>
          <a:p>
            <a:pPr lvl="1"/>
            <a:r>
              <a:rPr lang="en-US" dirty="0" smtClean="0"/>
              <a:t>Proper transmission format for animation data. </a:t>
            </a:r>
          </a:p>
          <a:p>
            <a:pPr lvl="1"/>
            <a:r>
              <a:rPr lang="en-US" dirty="0" smtClean="0"/>
              <a:t>Protecting intellectual data post transmission. </a:t>
            </a:r>
          </a:p>
          <a:p>
            <a:pPr marL="468000" lvl="1" indent="0">
              <a:buNone/>
            </a:pPr>
            <a:endParaRPr lang="en-US" dirty="0" smtClean="0"/>
          </a:p>
          <a:p>
            <a:r>
              <a:rPr lang="en-US" sz="2800" dirty="0" smtClean="0"/>
              <a:t>Currently lots of research being done on rendering on the web.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3495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Thank You!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Questions?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297" y="4497387"/>
            <a:ext cx="2095500" cy="1704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77" y="4902199"/>
            <a:ext cx="4800600" cy="895350"/>
          </a:xfrm>
          <a:prstGeom prst="rect">
            <a:avLst/>
          </a:prstGeom>
        </p:spPr>
      </p:pic>
      <p:pic>
        <p:nvPicPr>
          <p:cNvPr id="8" name="Picture 2" descr="upf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505620"/>
            <a:ext cx="79629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302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Computer Animation is rendering sequence of images.</a:t>
            </a:r>
            <a:endParaRPr lang="en-US" sz="2400" dirty="0"/>
          </a:p>
          <a:p>
            <a:pPr lvl="1"/>
            <a:r>
              <a:rPr lang="en-US" sz="2400" dirty="0" smtClean="0"/>
              <a:t>Interactive, Simulations, Entertainment – Movies and CGI.</a:t>
            </a:r>
          </a:p>
          <a:p>
            <a:pPr lvl="1"/>
            <a:r>
              <a:rPr lang="en-US" sz="2400" dirty="0" smtClean="0"/>
              <a:t>Blend shapes, Skeleton rig, Face rig – Bones &amp; transformation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Real time rendering – Problems and Challenges associated with it.</a:t>
            </a:r>
          </a:p>
          <a:p>
            <a:pPr lvl="1"/>
            <a:r>
              <a:rPr lang="en-US" sz="2400" dirty="0"/>
              <a:t>Stating specific challenges for web- based animation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Survey the state of the art.</a:t>
            </a:r>
          </a:p>
          <a:p>
            <a:pPr lvl="1"/>
            <a:r>
              <a:rPr lang="en-US" sz="2400" dirty="0" smtClean="0"/>
              <a:t>Current approaches and possible future trends.</a:t>
            </a:r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459" y="1775194"/>
            <a:ext cx="3406588" cy="1989082"/>
          </a:xfrm>
          <a:prstGeom prst="rect">
            <a:avLst/>
          </a:prstGeom>
        </p:spPr>
      </p:pic>
      <p:pic>
        <p:nvPicPr>
          <p:cNvPr id="1026" name="Picture 2" descr="https://upload.wikimedia.org/wikipedia/commons/6/6d/Activemarker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459" y="3929155"/>
            <a:ext cx="3406588" cy="242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633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Animation?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For Real Time Rendering – Any object should contain</a:t>
            </a:r>
          </a:p>
          <a:p>
            <a:pPr lvl="1"/>
            <a:r>
              <a:rPr lang="en-US" sz="2400" dirty="0" smtClean="0"/>
              <a:t>Surface representation of object</a:t>
            </a:r>
          </a:p>
          <a:p>
            <a:pPr lvl="1"/>
            <a:r>
              <a:rPr lang="en-US" sz="2400" dirty="0" smtClean="0"/>
              <a:t>Mechanism for generation and fetching of object properties.</a:t>
            </a:r>
            <a:endParaRPr lang="en-US" sz="2400" dirty="0"/>
          </a:p>
          <a:p>
            <a:r>
              <a:rPr lang="en-US" sz="2400" dirty="0"/>
              <a:t>Animation of </a:t>
            </a:r>
            <a:r>
              <a:rPr lang="en-US" sz="2400" dirty="0" smtClean="0"/>
              <a:t>Static Or Rigid Objects : </a:t>
            </a:r>
          </a:p>
          <a:p>
            <a:pPr marL="10800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Animation </a:t>
            </a:r>
            <a:r>
              <a:rPr lang="en-US" sz="2400" dirty="0"/>
              <a:t>of </a:t>
            </a:r>
            <a:r>
              <a:rPr lang="en-US" sz="2400" dirty="0" smtClean="0"/>
              <a:t> Deformable Objects :</a:t>
            </a:r>
          </a:p>
        </p:txBody>
      </p:sp>
      <p:pic>
        <p:nvPicPr>
          <p:cNvPr id="2050" name="Picture 2" descr="http://www.cs.cornell.edu/projects/Sound/ifa/imgs/teas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976" y="3518084"/>
            <a:ext cx="85725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esources.mpi-inf.mpg.de/deformableShapeMatching/EG2011_Tutorial/images/eg2011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976" y="4923390"/>
            <a:ext cx="8572500" cy="119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30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For successful animation :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S</a:t>
            </a:r>
            <a:r>
              <a:rPr lang="en-US" sz="2400" dirty="0" smtClean="0"/>
              <a:t>ufficient control points.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Interpolation or extrapolation techniques.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Offline animation </a:t>
            </a:r>
            <a:r>
              <a:rPr lang="en-US" sz="2400" dirty="0" smtClean="0"/>
              <a:t> - carried </a:t>
            </a:r>
            <a:r>
              <a:rPr lang="en-US" sz="2400" dirty="0"/>
              <a:t>out by accessing key frames </a:t>
            </a:r>
            <a:r>
              <a:rPr lang="en-US" sz="2400" dirty="0" smtClean="0"/>
              <a:t>of</a:t>
            </a:r>
          </a:p>
          <a:p>
            <a:pPr marL="108000" indent="0">
              <a:lnSpc>
                <a:spcPct val="120000"/>
              </a:lnSpc>
              <a:buNone/>
            </a:pPr>
            <a:r>
              <a:rPr lang="en-US" sz="2400" dirty="0" smtClean="0"/>
              <a:t>       </a:t>
            </a:r>
            <a:r>
              <a:rPr lang="en-US" sz="2400" dirty="0"/>
              <a:t>the objects or by using some sort of physical based animation. 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Main bottle necks for Web </a:t>
            </a:r>
            <a:r>
              <a:rPr lang="en-US" sz="2400" dirty="0"/>
              <a:t>B</a:t>
            </a:r>
            <a:r>
              <a:rPr lang="en-US" sz="2400" dirty="0" smtClean="0"/>
              <a:t>ased / Real Time Animation :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Animation file size and transmission over network.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Techniques to reduce transmission size and 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Need to apply efficient compression algorithm and Level Of Detail techniques.</a:t>
            </a:r>
          </a:p>
        </p:txBody>
      </p:sp>
      <p:pic>
        <p:nvPicPr>
          <p:cNvPr id="3074" name="Picture 2" descr="http://www.golaem.com/sites/default/files/5-skinClus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1" y="2149316"/>
            <a:ext cx="4095750" cy="241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175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Aspects Of Real Time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Transmission </a:t>
            </a:r>
            <a:r>
              <a:rPr lang="en-US" sz="2400" dirty="0">
                <a:solidFill>
                  <a:srgbClr val="FF0000"/>
                </a:solidFill>
              </a:rPr>
              <a:t>Of </a:t>
            </a:r>
            <a:r>
              <a:rPr lang="en-US" sz="2400" dirty="0" smtClean="0">
                <a:solidFill>
                  <a:srgbClr val="FF0000"/>
                </a:solidFill>
              </a:rPr>
              <a:t>Data</a:t>
            </a:r>
          </a:p>
          <a:p>
            <a:pPr>
              <a:lnSpc>
                <a:spcPct val="120000"/>
              </a:lnSpc>
            </a:pP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Compression and Preprocessing</a:t>
            </a:r>
          </a:p>
          <a:p>
            <a:endParaRPr lang="en-US" sz="2400" dirty="0" smtClean="0"/>
          </a:p>
          <a:p>
            <a:r>
              <a:rPr lang="en-US" sz="2400" dirty="0" smtClean="0"/>
              <a:t>Rendering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7950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30741"/>
            <a:ext cx="10972800" cy="4625609"/>
          </a:xfrm>
        </p:spPr>
        <p:txBody>
          <a:bodyPr>
            <a:noAutofit/>
          </a:bodyPr>
          <a:lstStyle/>
          <a:p>
            <a:r>
              <a:rPr lang="en-US" sz="2400" dirty="0" smtClean="0"/>
              <a:t>Transmission of 3D data – usually a two step process</a:t>
            </a:r>
          </a:p>
          <a:p>
            <a:pPr lvl="1"/>
            <a:r>
              <a:rPr lang="en-US" sz="2400" dirty="0" smtClean="0"/>
              <a:t>Object structure is sent to the client.</a:t>
            </a:r>
          </a:p>
          <a:p>
            <a:pPr lvl="1"/>
            <a:r>
              <a:rPr lang="en-US" sz="2400" dirty="0" smtClean="0"/>
              <a:t>Handling and processing of data at the client end. </a:t>
            </a:r>
          </a:p>
          <a:p>
            <a:pPr lvl="1"/>
            <a:endParaRPr lang="en-US" sz="2400" dirty="0" smtClean="0"/>
          </a:p>
          <a:p>
            <a:r>
              <a:rPr lang="en-US" sz="2400" dirty="0"/>
              <a:t>Lots of compression and transmission technique for static 3D </a:t>
            </a:r>
            <a:r>
              <a:rPr lang="en-US" sz="2400" dirty="0" smtClean="0"/>
              <a:t>object.</a:t>
            </a:r>
          </a:p>
          <a:p>
            <a:pPr lvl="1"/>
            <a:r>
              <a:rPr lang="en-US" sz="2400" dirty="0" smtClean="0"/>
              <a:t>Which “can be” </a:t>
            </a:r>
            <a:r>
              <a:rPr lang="en-US" sz="2400" dirty="0"/>
              <a:t>extended to animation files. </a:t>
            </a:r>
            <a:endParaRPr lang="en-US" sz="2400" dirty="0" smtClean="0"/>
          </a:p>
          <a:p>
            <a:pPr marL="468000" lvl="1" indent="0">
              <a:buNone/>
            </a:pPr>
            <a:endParaRPr lang="en-US" sz="2400" dirty="0" smtClean="0"/>
          </a:p>
          <a:p>
            <a:r>
              <a:rPr lang="en-US" sz="2400" dirty="0"/>
              <a:t>But there is lack of uniformity among various techniques and technological standards on the web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15832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</a:t>
            </a:r>
            <a:r>
              <a:rPr lang="en-US" dirty="0" smtClean="0"/>
              <a:t>- Transmission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Transmission Of data uses basic protocols such as TDP and UDP.</a:t>
            </a:r>
          </a:p>
          <a:p>
            <a:endParaRPr lang="en-US" sz="2400" dirty="0" smtClean="0"/>
          </a:p>
          <a:p>
            <a:r>
              <a:rPr lang="en-US" sz="2400" dirty="0" smtClean="0"/>
              <a:t>Basic problem associated with these protocols : 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Latency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Accuracy</a:t>
            </a:r>
            <a:endParaRPr lang="en-US" sz="2400" dirty="0"/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Bandwidth </a:t>
            </a:r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Nowadays mobile devices </a:t>
            </a:r>
            <a:r>
              <a:rPr lang="en-US" sz="2400" dirty="0"/>
              <a:t>are equipped with so much processing power </a:t>
            </a:r>
            <a:r>
              <a:rPr lang="en-US" sz="2400" dirty="0" smtClean="0"/>
              <a:t>: Problem depends on </a:t>
            </a:r>
            <a:r>
              <a:rPr lang="en-US" sz="2400" b="1" i="1" dirty="0" smtClean="0"/>
              <a:t>network </a:t>
            </a:r>
            <a:r>
              <a:rPr lang="en-US" sz="2400" b="1" i="1" dirty="0"/>
              <a:t>bandwidth</a:t>
            </a:r>
            <a:r>
              <a:rPr lang="en-US" sz="2400" dirty="0"/>
              <a:t> and how the </a:t>
            </a:r>
            <a:r>
              <a:rPr lang="en-US" sz="2400" b="1" i="1" dirty="0"/>
              <a:t>transmission is </a:t>
            </a:r>
            <a:r>
              <a:rPr lang="en-US" sz="2400" b="1" i="1" dirty="0" smtClean="0"/>
              <a:t>structured. </a:t>
            </a:r>
          </a:p>
        </p:txBody>
      </p:sp>
    </p:spTree>
    <p:extLst>
      <p:ext uri="{BB962C8B-B14F-4D97-AF65-F5344CB8AC3E}">
        <p14:creationId xmlns:p14="http://schemas.microsoft.com/office/powerpoint/2010/main" val="1320339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- Transmission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Important </a:t>
            </a:r>
            <a:r>
              <a:rPr lang="en-US" sz="2400" dirty="0" smtClean="0"/>
              <a:t>- data </a:t>
            </a:r>
            <a:r>
              <a:rPr lang="en-US" sz="2400" dirty="0"/>
              <a:t>is transmitted in structured </a:t>
            </a:r>
            <a:r>
              <a:rPr lang="en-US" sz="2400" dirty="0" smtClean="0"/>
              <a:t>manner.</a:t>
            </a:r>
          </a:p>
          <a:p>
            <a:endParaRPr lang="en-US" sz="2400" dirty="0" smtClean="0"/>
          </a:p>
          <a:p>
            <a:r>
              <a:rPr lang="en-US" sz="2400" dirty="0" smtClean="0"/>
              <a:t>Generally methods :</a:t>
            </a:r>
          </a:p>
          <a:p>
            <a:pPr lvl="1"/>
            <a:r>
              <a:rPr lang="en-US" sz="2400" dirty="0" smtClean="0"/>
              <a:t>Decimate and employ a spatial structure</a:t>
            </a:r>
          </a:p>
          <a:p>
            <a:pPr lvl="1"/>
            <a:r>
              <a:rPr lang="en-US" sz="2400" dirty="0" smtClean="0"/>
              <a:t>Split the 3D object and transmit in structured manner. </a:t>
            </a:r>
          </a:p>
          <a:p>
            <a:endParaRPr lang="en-US" sz="2400" dirty="0" smtClean="0"/>
          </a:p>
          <a:p>
            <a:r>
              <a:rPr lang="en-US" sz="2400" dirty="0" smtClean="0"/>
              <a:t>The exact method depends on the requirement.</a:t>
            </a:r>
          </a:p>
          <a:p>
            <a:endParaRPr lang="en-US" sz="2400" dirty="0" smtClean="0"/>
          </a:p>
          <a:p>
            <a:r>
              <a:rPr lang="en-US" sz="2400" dirty="0" smtClean="0"/>
              <a:t>There is a need for </a:t>
            </a:r>
            <a:r>
              <a:rPr lang="en-US" sz="2400" b="1" i="1" dirty="0" smtClean="0"/>
              <a:t>schema-less, encoding agnostic, structured format</a:t>
            </a:r>
            <a:r>
              <a:rPr lang="en-US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68003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im_Navigation1">
  <a:themeElements>
    <a:clrScheme name="web3D_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000"/>
      </a:accent1>
      <a:accent2>
        <a:srgbClr val="900000"/>
      </a:accent2>
      <a:accent3>
        <a:srgbClr val="9BBB59"/>
      </a:accent3>
      <a:accent4>
        <a:srgbClr val="548DD4"/>
      </a:accent4>
      <a:accent5>
        <a:srgbClr val="6565FF"/>
      </a:accent5>
      <a:accent6>
        <a:srgbClr val="F79646"/>
      </a:accent6>
      <a:hlink>
        <a:srgbClr val="548DD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3085</TotalTime>
  <Words>2388</Words>
  <Application>Microsoft Office PowerPoint</Application>
  <PresentationFormat>Widescreen</PresentationFormat>
  <Paragraphs>298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Candara</vt:lpstr>
      <vt:lpstr>Century Gothic</vt:lpstr>
      <vt:lpstr>Wingdings</vt:lpstr>
      <vt:lpstr>Wingdings 2</vt:lpstr>
      <vt:lpstr>Anim_Navigation1</vt:lpstr>
      <vt:lpstr>Animation On The Web :  A Survey</vt:lpstr>
      <vt:lpstr>Motivation</vt:lpstr>
      <vt:lpstr>Introduction</vt:lpstr>
      <vt:lpstr>What is Animation?</vt:lpstr>
      <vt:lpstr>Overview Of Challenges</vt:lpstr>
      <vt:lpstr>Main Aspects Of Real Time Animation</vt:lpstr>
      <vt:lpstr>Transmission Of Data</vt:lpstr>
      <vt:lpstr>Challenges - Transmission Of Data</vt:lpstr>
      <vt:lpstr>Challenges - Transmission Of Data</vt:lpstr>
      <vt:lpstr>Current Approaches - Transmission Over The Web</vt:lpstr>
      <vt:lpstr>Future Trends - Transmission</vt:lpstr>
      <vt:lpstr>Main Aspects Of Real Time Animation</vt:lpstr>
      <vt:lpstr>Compression &amp; Preprocessing</vt:lpstr>
      <vt:lpstr>Current Approaches - Compression &amp; Preprocessing</vt:lpstr>
      <vt:lpstr>Compression &amp; Preprocessing </vt:lpstr>
      <vt:lpstr>Main Aspects Of Real Time Animation</vt:lpstr>
      <vt:lpstr>Challenges - Rendering</vt:lpstr>
      <vt:lpstr>Rendering Animation</vt:lpstr>
      <vt:lpstr>Future Trends – Rendering</vt:lpstr>
      <vt:lpstr>Conclusion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Animation On The Web :  A Survey</dc:title>
  <dc:creator>Amit Ahire</dc:creator>
  <cp:lastModifiedBy>Amit Ahire</cp:lastModifiedBy>
  <cp:revision>203</cp:revision>
  <dcterms:created xsi:type="dcterms:W3CDTF">2015-06-15T02:45:16Z</dcterms:created>
  <dcterms:modified xsi:type="dcterms:W3CDTF">2015-06-21T16:21:42Z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_MarkAsFinal">
    <vt:bool>true</vt:bool>
  </property>
</Properties>
</file>