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165" autoAdjust="0"/>
  </p:normalViewPr>
  <p:slideViewPr>
    <p:cSldViewPr>
      <p:cViewPr varScale="1">
        <p:scale>
          <a:sx n="101" d="100"/>
          <a:sy n="101" d="100"/>
        </p:scale>
        <p:origin x="-183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567F4-C147-4839-83AB-9D39BA998BEF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B0F95-5B38-4659-81B6-6A0FA35D8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565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567F4-C147-4839-83AB-9D39BA998BEF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B0F95-5B38-4659-81B6-6A0FA35D8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65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567F4-C147-4839-83AB-9D39BA998BEF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B0F95-5B38-4659-81B6-6A0FA35D8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953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567F4-C147-4839-83AB-9D39BA998BEF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B0F95-5B38-4659-81B6-6A0FA35D8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514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567F4-C147-4839-83AB-9D39BA998BEF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B0F95-5B38-4659-81B6-6A0FA35D8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651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567F4-C147-4839-83AB-9D39BA998BEF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B0F95-5B38-4659-81B6-6A0FA35D8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549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567F4-C147-4839-83AB-9D39BA998BEF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B0F95-5B38-4659-81B6-6A0FA35D8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692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567F4-C147-4839-83AB-9D39BA998BEF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B0F95-5B38-4659-81B6-6A0FA35D8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031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567F4-C147-4839-83AB-9D39BA998BEF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B0F95-5B38-4659-81B6-6A0FA35D8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991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567F4-C147-4839-83AB-9D39BA998BEF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B0F95-5B38-4659-81B6-6A0FA35D8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833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567F4-C147-4839-83AB-9D39BA998BEF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B0F95-5B38-4659-81B6-6A0FA35D8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133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567F4-C147-4839-83AB-9D39BA998BEF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B0F95-5B38-4659-81B6-6A0FA35D8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90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2209799"/>
          </a:xfrm>
        </p:spPr>
        <p:txBody>
          <a:bodyPr>
            <a:normAutofit/>
          </a:bodyPr>
          <a:lstStyle/>
          <a:p>
            <a:r>
              <a:rPr lang="en-US" dirty="0" smtClean="0"/>
              <a:t>X3D Roadmap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… for discussion please!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3276600"/>
            <a:ext cx="4648200" cy="2209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Don Brutzman</a:t>
            </a:r>
          </a:p>
          <a:p>
            <a:endParaRPr lang="en-US" dirty="0" smtClean="0"/>
          </a:p>
          <a:p>
            <a:r>
              <a:rPr lang="en-US" dirty="0" smtClean="0"/>
              <a:t>with many inputs from</a:t>
            </a:r>
          </a:p>
          <a:p>
            <a:r>
              <a:rPr lang="en-US" dirty="0" smtClean="0"/>
              <a:t>Web3D Board of Directors and X3D Working Group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0" y="6019800"/>
            <a:ext cx="6279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Web3D 2015 Conference, Heraklion Crete Greece, 18 June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92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X3D Specification Relationships</a:t>
            </a:r>
            <a:endParaRPr lang="en-US" dirty="0"/>
          </a:p>
        </p:txBody>
      </p:sp>
      <p:pic>
        <p:nvPicPr>
          <p:cNvPr id="1026" name="Picture 2" descr="http://www.web3d.org/specifications/X3dSpecificationRelationship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8614"/>
            <a:ext cx="8911280" cy="6849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081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X3D Specification Roadmap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7447081"/>
              </p:ext>
            </p:extLst>
          </p:nvPr>
        </p:nvGraphicFramePr>
        <p:xfrm>
          <a:off x="71606" y="955780"/>
          <a:ext cx="8991599" cy="65458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6848"/>
                <a:gridCol w="1591587"/>
                <a:gridCol w="1591433"/>
                <a:gridCol w="1134910"/>
                <a:gridCol w="1467221"/>
                <a:gridCol w="1296882"/>
                <a:gridCol w="1352718"/>
              </a:tblGrid>
              <a:tr h="2522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spec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</a:rPr>
                        <a:t>X3D v3.4</a:t>
                      </a:r>
                      <a:endParaRPr lang="en-US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X3D v4.0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X3D v4.1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X3D EBE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X3D JSON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H-</a:t>
                      </a:r>
                      <a:r>
                        <a:rPr lang="en-US" sz="1400" dirty="0" err="1">
                          <a:effectLst/>
                        </a:rPr>
                        <a:t>Anim</a:t>
                      </a:r>
                      <a:r>
                        <a:rPr lang="en-US" sz="1400" dirty="0">
                          <a:effectLst/>
                        </a:rPr>
                        <a:t> v2.2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13756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what</a:t>
                      </a:r>
                      <a:endParaRPr lang="en-US" sz="1200" b="1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Continued evolution of scene-graph capabilities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X3DOM +  HTML5 + CSS + JavaScript  for Open Web Platform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ISO Mixed Augmented Reality (MAR) Reference Model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Efficient Binary Encoding</a:t>
                      </a:r>
                      <a:r>
                        <a:rPr lang="en-US" sz="1400" dirty="0" smtClean="0">
                          <a:effectLst/>
                        </a:rPr>
                        <a:t>: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Encoding for JavaScript Object Notation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Anatomical completeness </a:t>
                      </a:r>
                      <a:r>
                        <a:rPr lang="en-US" sz="1400" dirty="0" smtClean="0">
                          <a:effectLst/>
                        </a:rPr>
                        <a:t>hands/feet/face plus improved</a:t>
                      </a:r>
                      <a:r>
                        <a:rPr lang="en-US" sz="1400" baseline="0" dirty="0" smtClean="0">
                          <a:effectLst/>
                        </a:rPr>
                        <a:t> animation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4585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goal</a:t>
                      </a:r>
                      <a:endParaRPr lang="en-US" sz="1400" b="1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Evolution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Deployment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AR and VR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Compression </a:t>
                      </a:r>
                      <a:r>
                        <a:rPr lang="en-US" sz="1400" dirty="0" smtClean="0">
                          <a:effectLst/>
                        </a:rPr>
                        <a:t>and</a:t>
                      </a:r>
                      <a:r>
                        <a:rPr lang="en-US" sz="1400" dirty="0">
                          <a:effectLst/>
                        </a:rPr>
                        <a:t> Streaming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Developers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Animators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58366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with</a:t>
                      </a:r>
                      <a:endParaRPr lang="en-US" sz="1400" b="1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Numerous capabilities</a:t>
                      </a:r>
                      <a:r>
                        <a:rPr lang="en-US" sz="1400" baseline="0" dirty="0" smtClean="0">
                          <a:effectLst/>
                        </a:rPr>
                        <a:t> to match evolving landscape of 3D graphics</a:t>
                      </a:r>
                      <a:endParaRPr lang="en-US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en-US" b="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Authors can publish with complete confidence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Promotion path for fully mature v3.4 capabilities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src</a:t>
                      </a:r>
                      <a:r>
                        <a:rPr lang="en-US" sz="1400" dirty="0">
                          <a:effectLst/>
                        </a:rPr>
                        <a:t> Shape Resource Container; </a:t>
                      </a:r>
                      <a:endParaRPr lang="en-US" sz="14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are </a:t>
                      </a:r>
                      <a:r>
                        <a:rPr lang="en-US" sz="1400" dirty="0" err="1" smtClean="0">
                          <a:effectLst/>
                        </a:rPr>
                        <a:t>glTF</a:t>
                      </a:r>
                      <a:r>
                        <a:rPr lang="en-US" sz="1400" dirty="0">
                          <a:effectLst/>
                        </a:rPr>
                        <a:t> </a:t>
                      </a:r>
                      <a:r>
                        <a:rPr lang="en-US" sz="1400" dirty="0" smtClean="0">
                          <a:effectLst/>
                        </a:rPr>
                        <a:t>mods or separate spec needed?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Loaders u</a:t>
                      </a:r>
                      <a:r>
                        <a:rPr lang="en-US" sz="1400" dirty="0" smtClean="0">
                          <a:effectLst/>
                        </a:rPr>
                        <a:t>sable </a:t>
                      </a:r>
                      <a:r>
                        <a:rPr lang="en-US" sz="1400" dirty="0">
                          <a:effectLst/>
                        </a:rPr>
                        <a:t>by </a:t>
                      </a:r>
                      <a:r>
                        <a:rPr lang="en-US" sz="1400" dirty="0" smtClean="0">
                          <a:effectLst/>
                        </a:rPr>
                        <a:t>JavaScript </a:t>
                      </a:r>
                      <a:r>
                        <a:rPr lang="en-US" sz="1400" dirty="0">
                          <a:effectLst/>
                        </a:rPr>
                        <a:t>library </a:t>
                      </a:r>
                      <a:r>
                        <a:rPr lang="en-US" sz="1400" dirty="0" smtClean="0">
                          <a:effectLst/>
                        </a:rPr>
                        <a:t>APIs (e.g.</a:t>
                      </a:r>
                      <a:r>
                        <a:rPr lang="en-US" sz="1400" baseline="0" dirty="0" smtClean="0">
                          <a:effectLst/>
                        </a:rPr>
                        <a:t>  Three.js)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MOCAP motion capture: </a:t>
                      </a:r>
                      <a:r>
                        <a:rPr lang="en-US" sz="1400" dirty="0" smtClean="0">
                          <a:effectLst/>
                        </a:rPr>
                        <a:t>convert BVH streams to</a:t>
                      </a:r>
                      <a:r>
                        <a:rPr lang="en-US" sz="1400" baseline="0" dirty="0" smtClean="0">
                          <a:effectLst/>
                        </a:rPr>
                        <a:t> interpolators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43246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Additional support for server side?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Industry can count on </a:t>
                      </a:r>
                      <a:r>
                        <a:rPr lang="en-US" sz="1400" dirty="0" smtClean="0">
                          <a:effectLst/>
                        </a:rPr>
                        <a:t>deliverability, business</a:t>
                      </a:r>
                      <a:r>
                        <a:rPr lang="en-US" sz="1400" baseline="0" dirty="0" smtClean="0">
                          <a:effectLst/>
                        </a:rPr>
                        <a:t> can place dependable bets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r>
                        <a:rPr lang="en-US" sz="1400" dirty="0" err="1" smtClean="0">
                          <a:effectLst/>
                        </a:rPr>
                        <a:t>WebAudio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baseline="0" dirty="0" smtClean="0">
                          <a:effectLst/>
                        </a:rPr>
                        <a:t>spatialized sound?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Efficient XML Interchange Recommendation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Data-driven </a:t>
                      </a:r>
                      <a:r>
                        <a:rPr lang="en-US" sz="1400" dirty="0" smtClean="0">
                          <a:effectLst/>
                        </a:rPr>
                        <a:t>visualization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</a:rPr>
                        <a:t>(e.g.</a:t>
                      </a:r>
                      <a:r>
                        <a:rPr lang="en-US" sz="1400" baseline="0" dirty="0" smtClean="0">
                          <a:effectLst/>
                        </a:rPr>
                        <a:t>  d3.js)</a:t>
                      </a:r>
                      <a:endParaRPr lang="en-US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Music video competition?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824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Review node catalogs of implementers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Developers have clear targets for </a:t>
                      </a:r>
                      <a:r>
                        <a:rPr lang="en-US" sz="1400" dirty="0" smtClean="0">
                          <a:effectLst/>
                        </a:rPr>
                        <a:t>deploying results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X3D Security: Digital Signature and Encryption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Round-trip interoperability and reuse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Metadata for medical records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24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when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2015-2016?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December  2015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2016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60%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50%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40%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818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CAD Working Group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8768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Much work on X3D for Secure Printable Models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3D printing, 3D scanning, additive manufacture (am)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Metadata embed: licensing and usage, references, pedigree, parts availability, interactive engineering tech manuals (IETM), PLM hooks, CAM usage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Cybersecurity: Confidentiality, Integrity, Availability of physical data through XML Encryption, Signature and </a:t>
            </a:r>
            <a:r>
              <a:rPr lang="en-US" dirty="0" smtClean="0"/>
              <a:t>compression</a:t>
            </a:r>
          </a:p>
          <a:p>
            <a:pPr marL="0" indent="0">
              <a:buNone/>
            </a:pPr>
            <a:r>
              <a:rPr lang="en-US" dirty="0" smtClean="0"/>
              <a:t>Architecture Engineering Construction (AEC) and Building Information Models (BIM): similar patterns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564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H-</a:t>
            </a:r>
            <a:r>
              <a:rPr lang="en-US" dirty="0" err="1" smtClean="0"/>
              <a:t>Anim</a:t>
            </a:r>
            <a:r>
              <a:rPr lang="en-US" dirty="0" smtClean="0"/>
              <a:t> Working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Medically correct definitions for hands, feet</a:t>
            </a:r>
          </a:p>
          <a:p>
            <a:r>
              <a:rPr lang="en-US" dirty="0" smtClean="0"/>
              <a:t>Modeling human faces</a:t>
            </a:r>
          </a:p>
          <a:p>
            <a:r>
              <a:rPr lang="en-US" dirty="0" smtClean="0"/>
              <a:t>Conversion of motion-capture (</a:t>
            </a:r>
            <a:r>
              <a:rPr lang="en-US" dirty="0" err="1" smtClean="0"/>
              <a:t>mocap</a:t>
            </a:r>
            <a:r>
              <a:rPr lang="en-US" dirty="0" smtClean="0"/>
              <a:t>) data from BVH streams into </a:t>
            </a:r>
            <a:r>
              <a:rPr lang="en-US" dirty="0" smtClean="0"/>
              <a:t>X3D interpolators</a:t>
            </a:r>
          </a:p>
          <a:p>
            <a:r>
              <a:rPr lang="en-US" dirty="0" smtClean="0"/>
              <a:t>Various utility tools</a:t>
            </a:r>
          </a:p>
          <a:p>
            <a:r>
              <a:rPr lang="en-US" dirty="0" smtClean="0"/>
              <a:t>Considering 3D Music Video contest</a:t>
            </a:r>
          </a:p>
          <a:p>
            <a:r>
              <a:rPr lang="en-US" dirty="0" smtClean="0"/>
              <a:t>Explore application of DICOM metadata norms to captured/scanned human anatomy models, prototype X3D medical records</a:t>
            </a:r>
          </a:p>
        </p:txBody>
      </p:sp>
    </p:spTree>
    <p:extLst>
      <p:ext uri="{BB962C8B-B14F-4D97-AF65-F5344CB8AC3E}">
        <p14:creationId xmlns:p14="http://schemas.microsoft.com/office/powerpoint/2010/main" val="31183683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340</Words>
  <Application>Microsoft Office PowerPoint</Application>
  <PresentationFormat>On-screen Show (4:3)</PresentationFormat>
  <Paragraphs>71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X3D Roadmap  … for discussion please!</vt:lpstr>
      <vt:lpstr>X3D Specification Relationships</vt:lpstr>
      <vt:lpstr>X3D Specification Roadmap</vt:lpstr>
      <vt:lpstr>CAD Working Group</vt:lpstr>
      <vt:lpstr>H-Anim Working Group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X3D Roadmap</dc:title>
  <dc:creator>Don Brutzman</dc:creator>
  <cp:lastModifiedBy>Don Brutzman</cp:lastModifiedBy>
  <cp:revision>18</cp:revision>
  <dcterms:created xsi:type="dcterms:W3CDTF">2015-06-17T16:57:01Z</dcterms:created>
  <dcterms:modified xsi:type="dcterms:W3CDTF">2015-06-17T22:21:27Z</dcterms:modified>
</cp:coreProperties>
</file>