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49"/>
  </p:notesMasterIdLst>
  <p:handoutMasterIdLst>
    <p:handoutMasterId r:id="rId50"/>
  </p:handoutMasterIdLst>
  <p:sldIdLst>
    <p:sldId id="256" r:id="rId4"/>
    <p:sldId id="368" r:id="rId5"/>
    <p:sldId id="369" r:id="rId6"/>
    <p:sldId id="370" r:id="rId7"/>
    <p:sldId id="372" r:id="rId8"/>
    <p:sldId id="408" r:id="rId9"/>
    <p:sldId id="373" r:id="rId10"/>
    <p:sldId id="391" r:id="rId11"/>
    <p:sldId id="389" r:id="rId12"/>
    <p:sldId id="374" r:id="rId13"/>
    <p:sldId id="392" r:id="rId14"/>
    <p:sldId id="390" r:id="rId15"/>
    <p:sldId id="376" r:id="rId16"/>
    <p:sldId id="388" r:id="rId17"/>
    <p:sldId id="378" r:id="rId18"/>
    <p:sldId id="379" r:id="rId19"/>
    <p:sldId id="395" r:id="rId20"/>
    <p:sldId id="396" r:id="rId21"/>
    <p:sldId id="380" r:id="rId22"/>
    <p:sldId id="381" r:id="rId23"/>
    <p:sldId id="375" r:id="rId24"/>
    <p:sldId id="382" r:id="rId25"/>
    <p:sldId id="364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365" r:id="rId37"/>
    <p:sldId id="366" r:id="rId38"/>
    <p:sldId id="383" r:id="rId39"/>
    <p:sldId id="394" r:id="rId40"/>
    <p:sldId id="409" r:id="rId41"/>
    <p:sldId id="397" r:id="rId42"/>
    <p:sldId id="355" r:id="rId43"/>
    <p:sldId id="360" r:id="rId44"/>
    <p:sldId id="361" r:id="rId45"/>
    <p:sldId id="362" r:id="rId46"/>
    <p:sldId id="363" r:id="rId47"/>
    <p:sldId id="367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DB"/>
    <a:srgbClr val="FFCF22"/>
    <a:srgbClr val="42009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7513" autoAdjust="0"/>
  </p:normalViewPr>
  <p:slideViewPr>
    <p:cSldViewPr snapToGrid="0" snapToObjects="1">
      <p:cViewPr varScale="1">
        <p:scale>
          <a:sx n="99" d="100"/>
          <a:sy n="99" d="100"/>
        </p:scale>
        <p:origin x="-19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F10DFED-7E98-E84A-BB4F-072895A2FEB0}" type="datetime1">
              <a:rPr lang="en-US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F761EA1-3378-514E-A015-96D5FFB47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8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6AF4944-2C4E-4E4F-A6B3-B1AB931A01DB}" type="datetime1">
              <a:rPr lang="en-US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BC71047-D6EC-A84E-AECE-DD203F9B3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19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FB600-A0E2-AF40-8BE9-57B351AA6DBA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71047-D6EC-A84E-AECE-DD203F9B3A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5F13B-7173-0D4C-9087-DC277CB68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3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1835A-0139-C141-8975-A10F0309A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0467B-CD35-074A-B461-EF8E68510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336550" y="1385888"/>
            <a:ext cx="8075613" cy="9525"/>
          </a:xfrm>
          <a:prstGeom prst="line">
            <a:avLst/>
          </a:prstGeom>
          <a:noFill/>
          <a:ln w="57150" cmpd="thickThin">
            <a:solidFill>
              <a:srgbClr val="000090"/>
            </a:solidFill>
            <a:round/>
            <a:headEnd/>
            <a:tailEnd/>
          </a:ln>
          <a:effectLst>
            <a:outerShdw blurRad="63500" dist="20000" dir="6119959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CDD4B-6810-8440-88ED-E371824FA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D8DDC-C1F4-DB42-91EF-5E0F237CA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6C5E-12C6-EC42-8721-7C42586F3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55A8-3040-824D-BB48-9847A287E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B9D7-EE39-EC44-B3D8-1E9033CCD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5590D-6AC0-DC43-867E-3B1E7208C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97DF4-AB37-1C4C-ADD2-E0262EC3D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1F33-C231-4649-A3C9-278317356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9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7F24733-341E-D344-B27C-DA2A2C3519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675" y="1600200"/>
            <a:ext cx="8537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90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MS PGothic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90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MS PGothic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90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90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90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MS PGothic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tools.ietf.org/wg/rtcweb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aniuse.com/#search=WebRT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vage.nps.edu/Savage/developers.html" TargetMode="External"/><Relationship Id="rId2" Type="http://schemas.openxmlformats.org/officeDocument/2006/relationships/hyperlink" Target="http://www.web3d.org/x3d/content/examples/X3dSceneAuthoringHint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alhoun.nps.edu/bitstream/handle/10945/43928/14Sep_Hsiao_Chen-Fu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rack.nps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hyperlink" Target="https://track.nps.edu" TargetMode="External"/><Relationship Id="rId2" Type="http://schemas.openxmlformats.org/officeDocument/2006/relationships/hyperlink" Target="https://track.nps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x3dom.org/" TargetMode="External"/><Relationship Id="rId2" Type="http://schemas.openxmlformats.org/officeDocument/2006/relationships/hyperlink" Target="https://sourceforge.net/projects/open-d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thub.com/mcgredonps/x3d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avage.nps.edu/videos/McGregorHarderBrutzmanOpenDisX3domWeb3d2015.mo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open-dis.sourceforge.net/Open-DI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3d.org/projects/wish-list" TargetMode="External"/><Relationship Id="rId2" Type="http://schemas.openxmlformats.org/officeDocument/2006/relationships/hyperlink" Target="https://savage.nps.edu/X3D-Ed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oserver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brharder1@nps.edu" TargetMode="External"/><Relationship Id="rId2" Type="http://schemas.openxmlformats.org/officeDocument/2006/relationships/hyperlink" Target="mailto:mcgredo@np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utzman@nps.ed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3d.org/standards" TargetMode="External"/><Relationship Id="rId2" Type="http://schemas.openxmlformats.org/officeDocument/2006/relationships/hyperlink" Target="http://x3dom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x3dgraphics.com/slidesets/X3dForAdvancedModeling/DistributedInteractiveSimulatio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64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en.wikipedia.org/wiki/WebSock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niuse.com/#feat=websocke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34938" y="1406750"/>
            <a:ext cx="8878887" cy="2354584"/>
          </a:xfrm>
        </p:spPr>
        <p:txBody>
          <a:bodyPr anchor="t"/>
          <a:lstStyle/>
          <a:p>
            <a:r>
              <a:rPr lang="en-US" dirty="0" smtClean="0"/>
              <a:t> </a:t>
            </a:r>
            <a:r>
              <a:rPr lang="en-US" sz="4000" b="1" dirty="0"/>
              <a:t>X3D Distributed Interactive Simulation (DIS) Implementation </a:t>
            </a:r>
            <a:r>
              <a:rPr lang="en-US" sz="4000" b="1" dirty="0" smtClean="0"/>
              <a:t>and </a:t>
            </a:r>
            <a:r>
              <a:rPr lang="en-US" sz="4000" b="1" dirty="0"/>
              <a:t>Run-Time Discovery of New Entities using X3DOM </a:t>
            </a:r>
            <a:endParaRPr lang="en-US" b="1" i="1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028" y="3687383"/>
            <a:ext cx="6723612" cy="2318792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Don McGregor, Byron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Harder, 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Don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Brutzman     </a:t>
            </a:r>
            <a:r>
              <a:rPr lang="en-US" sz="400" dirty="0" smtClean="0">
                <a:solidFill>
                  <a:srgbClr val="8D9CD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.</a:t>
            </a:r>
            <a:endParaRPr lang="en-US" sz="400" dirty="0">
              <a:solidFill>
                <a:srgbClr val="8D9CD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Modeling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, Virtual Environments Simulation (MOVES) Institute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Naval Postgraduate School, Monterey 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California</a:t>
            </a:r>
          </a:p>
          <a:p>
            <a:pPr fontAlgn="auto">
              <a:spcAft>
                <a:spcPts val="0"/>
              </a:spcAft>
              <a:defRPr/>
            </a:pP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Web3D 2015 Conference, Crete Greece</a:t>
            </a:r>
          </a:p>
          <a:p>
            <a:pPr fontAlgn="auto">
              <a:spcAft>
                <a:spcPts val="0"/>
              </a:spcAft>
              <a:defRPr/>
            </a:pPr>
            <a:endParaRPr lang="en-US" sz="33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ea typeface="+mn-ea"/>
                <a:cs typeface="+mn-cs"/>
              </a:rPr>
              <a:t>18 June 2015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WebRTC</a:t>
            </a:r>
            <a:r>
              <a:rPr lang="en-US" dirty="0"/>
              <a:t>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IETF/W3C standard </a:t>
            </a:r>
            <a:r>
              <a:rPr lang="en-US" dirty="0" smtClean="0"/>
              <a:t>API</a:t>
            </a:r>
            <a:endParaRPr lang="en-US" i="1" dirty="0" smtClean="0"/>
          </a:p>
          <a:p>
            <a:pPr lvl="1"/>
            <a:r>
              <a:rPr lang="en-US" dirty="0" smtClean="0">
                <a:hlinkClick r:id="rId2"/>
              </a:rPr>
              <a:t>RFC standards</a:t>
            </a:r>
            <a:r>
              <a:rPr lang="en-US" dirty="0" smtClean="0"/>
              <a:t> still </a:t>
            </a:r>
            <a:r>
              <a:rPr lang="en-US" dirty="0" smtClean="0"/>
              <a:t>in development</a:t>
            </a:r>
          </a:p>
          <a:p>
            <a:pPr lvl="1"/>
            <a:r>
              <a:rPr lang="en-US" dirty="0" smtClean="0"/>
              <a:t>Language </a:t>
            </a:r>
            <a:r>
              <a:rPr lang="en-US" dirty="0" smtClean="0"/>
              <a:t>agnostic with </a:t>
            </a:r>
            <a:r>
              <a:rPr lang="en-US" dirty="0"/>
              <a:t>JavaScript API</a:t>
            </a:r>
          </a:p>
          <a:p>
            <a:r>
              <a:rPr lang="en-US" dirty="0"/>
              <a:t>Browser support </a:t>
            </a:r>
            <a:r>
              <a:rPr lang="en-US" dirty="0" smtClean="0"/>
              <a:t>growing (including </a:t>
            </a:r>
            <a:r>
              <a:rPr lang="en-US" dirty="0"/>
              <a:t>mobile)</a:t>
            </a:r>
          </a:p>
          <a:p>
            <a:r>
              <a:rPr lang="en-US" dirty="0"/>
              <a:t>Technical summary:  </a:t>
            </a:r>
          </a:p>
          <a:p>
            <a:pPr lvl="1"/>
            <a:r>
              <a:rPr lang="en-US" dirty="0" smtClean="0"/>
              <a:t>UDP-like </a:t>
            </a:r>
            <a:r>
              <a:rPr lang="en-US" dirty="0"/>
              <a:t>sockets for web </a:t>
            </a:r>
            <a:r>
              <a:rPr lang="en-US" dirty="0" smtClean="0"/>
              <a:t>browsers; encrypted</a:t>
            </a:r>
            <a:endParaRPr lang="en-US" dirty="0"/>
          </a:p>
          <a:p>
            <a:pPr lvl="1"/>
            <a:r>
              <a:rPr lang="en-US" dirty="0" smtClean="0"/>
              <a:t>Best effort (e.g. “unreliable”) message-oriented</a:t>
            </a:r>
            <a:r>
              <a:rPr lang="en-US" dirty="0"/>
              <a:t>, </a:t>
            </a:r>
            <a:r>
              <a:rPr lang="en-US" dirty="0" smtClean="0"/>
              <a:t>acceptable to drop packets</a:t>
            </a:r>
            <a:endParaRPr lang="en-US" dirty="0"/>
          </a:p>
          <a:p>
            <a:pPr lvl="1"/>
            <a:r>
              <a:rPr lang="en-US" dirty="0"/>
              <a:t>Client-server or peer-peer </a:t>
            </a:r>
            <a:r>
              <a:rPr lang="en-US" dirty="0" smtClean="0"/>
              <a:t>(rendezvous point) </a:t>
            </a:r>
            <a:endParaRPr lang="en-US" dirty="0"/>
          </a:p>
          <a:p>
            <a:pPr lvl="1"/>
            <a:r>
              <a:rPr lang="en-US" dirty="0"/>
              <a:t>No broadcast or multicast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43" y="1674145"/>
            <a:ext cx="1851353" cy="12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WebRTC</a:t>
            </a:r>
            <a:r>
              <a:rPr lang="en-US" dirty="0" smtClean="0"/>
              <a:t> </a:t>
            </a:r>
            <a:r>
              <a:rPr lang="en-US" dirty="0"/>
              <a:t>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41" y="4667890"/>
            <a:ext cx="1638300" cy="15748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19" y="4667890"/>
            <a:ext cx="1500204" cy="1574800"/>
          </a:xfrm>
          <a:prstGeom prst="rect">
            <a:avLst/>
          </a:prstGeom>
        </p:spPr>
      </p:pic>
      <p:pic>
        <p:nvPicPr>
          <p:cNvPr id="7" name="Picture 6" descr="sear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93" y="1599443"/>
            <a:ext cx="1676400" cy="1676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77746" y="5446341"/>
            <a:ext cx="2361117" cy="17046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55502" y="3275843"/>
            <a:ext cx="971723" cy="103690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01859" y="3275843"/>
            <a:ext cx="877960" cy="103690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6856" y="6125444"/>
            <a:ext cx="498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After signaling </a:t>
            </a:r>
            <a:r>
              <a:rPr lang="en-US" sz="1600" dirty="0" smtClean="0">
                <a:solidFill>
                  <a:srgbClr val="FF0000"/>
                </a:solidFill>
              </a:rPr>
              <a:t>step, </a:t>
            </a:r>
            <a:r>
              <a:rPr lang="en-US" sz="1600" dirty="0" smtClean="0">
                <a:solidFill>
                  <a:srgbClr val="FF0000"/>
                </a:solidFill>
              </a:rPr>
              <a:t>direct  browser-to-browser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communication of data possible </a:t>
            </a:r>
            <a:r>
              <a:rPr lang="en-US" sz="1600" dirty="0" smtClean="0">
                <a:solidFill>
                  <a:srgbClr val="FF0000"/>
                </a:solidFill>
              </a:rPr>
              <a:t>using </a:t>
            </a:r>
            <a:r>
              <a:rPr lang="en-US" sz="1600" dirty="0" err="1" smtClean="0">
                <a:solidFill>
                  <a:srgbClr val="FF0000"/>
                </a:solidFill>
              </a:rPr>
              <a:t>WebRTC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UDP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957" y="2096713"/>
            <a:ext cx="3084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Initial signaling step using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external rendezvous service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allows browsers to find each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other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WebRTC</a:t>
            </a:r>
            <a:r>
              <a:rPr lang="en-US" dirty="0" smtClean="0"/>
              <a:t> Browser Adoption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8694" y="5125542"/>
            <a:ext cx="6953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~ 50% of installed browser user base is capable of using </a:t>
            </a:r>
            <a:r>
              <a:rPr lang="en-US" dirty="0" err="1" smtClean="0"/>
              <a:t>WebRTC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2"/>
              </a:rPr>
              <a:t>http://caniuse.com/#</a:t>
            </a:r>
            <a:r>
              <a:rPr lang="en-US" dirty="0" smtClean="0">
                <a:hlinkClick r:id="rId2"/>
              </a:rPr>
              <a:t>search=WebRTC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9500"/>
            <a:ext cx="9144000" cy="21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Geospatial </a:t>
            </a:r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17" y="4468988"/>
            <a:ext cx="7845208" cy="1779318"/>
          </a:xfrm>
        </p:spPr>
        <p:txBody>
          <a:bodyPr/>
          <a:lstStyle/>
          <a:p>
            <a:r>
              <a:rPr lang="en-US" sz="2400" dirty="0" smtClean="0"/>
              <a:t>X3D: WGS84 and other </a:t>
            </a:r>
            <a:r>
              <a:rPr lang="en-US" sz="2400" dirty="0" err="1" smtClean="0"/>
              <a:t>datums</a:t>
            </a:r>
            <a:r>
              <a:rPr lang="en-US" sz="2400" dirty="0" smtClean="0"/>
              <a:t> allowed</a:t>
            </a:r>
          </a:p>
          <a:p>
            <a:r>
              <a:rPr lang="en-US" sz="2400" dirty="0" smtClean="0"/>
              <a:t>Many different terrain models in the heterogeneous DIS application domain</a:t>
            </a:r>
            <a:endParaRPr lang="en-US" sz="2400" dirty="0"/>
          </a:p>
          <a:p>
            <a:r>
              <a:rPr lang="en-US" sz="2400" i="1" dirty="0" smtClean="0"/>
              <a:t>Caveat tester: </a:t>
            </a:r>
            <a:r>
              <a:rPr lang="en-US" sz="2400" dirty="0" smtClean="0"/>
              <a:t>current prototype uses “flat earth” coordinates, clamped data inputs to surface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2000px-ECEF_ENU_Longitude_Latitude_relationship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02" y="1417638"/>
            <a:ext cx="3412872" cy="328147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9226" y="1524639"/>
            <a:ext cx="5203776" cy="177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DIS Coordinate  System</a:t>
            </a:r>
          </a:p>
          <a:p>
            <a:r>
              <a:rPr lang="en-US" sz="2800" dirty="0" smtClean="0"/>
              <a:t>Uses WGS84 </a:t>
            </a:r>
            <a:r>
              <a:rPr lang="en-US" sz="2800" dirty="0"/>
              <a:t>Geocentric coordinate system (only</a:t>
            </a:r>
            <a:r>
              <a:rPr lang="en-US" sz="2800" dirty="0" smtClean="0"/>
              <a:t>)</a:t>
            </a:r>
            <a:endParaRPr lang="en-US" sz="2400" dirty="0"/>
          </a:p>
          <a:p>
            <a:r>
              <a:rPr lang="en-US" sz="2800" dirty="0"/>
              <a:t>Problem: missing geospatial conventions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105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/>
              <a:t>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</a:t>
            </a:r>
          </a:p>
          <a:p>
            <a:pPr lvl="1"/>
            <a:r>
              <a:rPr lang="en-US" dirty="0" smtClean="0"/>
              <a:t>Orientation: Euler angle rotations from geocentric earth fixed world coordinate system to body coordinate system</a:t>
            </a:r>
            <a:endParaRPr lang="en-US" dirty="0"/>
          </a:p>
          <a:p>
            <a:r>
              <a:rPr lang="en-US" dirty="0" smtClean="0"/>
              <a:t>X3D</a:t>
            </a:r>
          </a:p>
          <a:p>
            <a:pPr lvl="1"/>
            <a:r>
              <a:rPr lang="en-US" dirty="0"/>
              <a:t>Orientation </a:t>
            </a:r>
            <a:r>
              <a:rPr lang="en-US" dirty="0" smtClean="0"/>
              <a:t>convention: X nose, Y up, Z RHS</a:t>
            </a:r>
          </a:p>
          <a:p>
            <a:pPr lvl="1"/>
            <a:r>
              <a:rPr lang="en-US" dirty="0" smtClean="0">
                <a:hlinkClick r:id="rId2"/>
              </a:rPr>
              <a:t>X3D </a:t>
            </a:r>
            <a:r>
              <a:rPr lang="en-US" dirty="0" smtClean="0">
                <a:hlinkClick r:id="rId2"/>
              </a:rPr>
              <a:t>Scene </a:t>
            </a:r>
            <a:r>
              <a:rPr lang="en-US" dirty="0">
                <a:hlinkClick r:id="rId2"/>
              </a:rPr>
              <a:t>A</a:t>
            </a:r>
            <a:r>
              <a:rPr lang="en-US" dirty="0" smtClean="0">
                <a:hlinkClick r:id="rId2"/>
              </a:rPr>
              <a:t>uthoring </a:t>
            </a:r>
            <a:r>
              <a:rPr lang="en-US" dirty="0" smtClean="0">
                <a:hlinkClick r:id="rId2"/>
              </a:rPr>
              <a:t>Hints</a:t>
            </a:r>
            <a:r>
              <a:rPr lang="en-US" dirty="0" smtClean="0"/>
              <a:t> collects numerous “best practices” for compatible, scalable models</a:t>
            </a:r>
          </a:p>
          <a:p>
            <a:pPr lvl="1"/>
            <a:r>
              <a:rPr lang="en-US" dirty="0" smtClean="0">
                <a:hlinkClick r:id="rId3"/>
              </a:rPr>
              <a:t>Savage Developers Guide </a:t>
            </a:r>
            <a:r>
              <a:rPr lang="en-US" dirty="0" smtClean="0"/>
              <a:t>lists our design patterns for configuration and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Performance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 action="ppaction://hlinkfile"/>
              </a:rPr>
              <a:t>Chen-Fu Hsiao </a:t>
            </a:r>
            <a:r>
              <a:rPr lang="en-US" sz="2400" dirty="0" smtClean="0">
                <a:hlinkClick r:id="rId2" action="ppaction://hlinkfile"/>
              </a:rPr>
              <a:t>thesis 2014</a:t>
            </a:r>
            <a:r>
              <a:rPr lang="en-US" sz="2400" dirty="0" smtClean="0"/>
              <a:t> looked </a:t>
            </a:r>
            <a:r>
              <a:rPr lang="en-US" sz="2400" dirty="0" smtClean="0"/>
              <a:t>at </a:t>
            </a:r>
            <a:r>
              <a:rPr lang="en-US" sz="2400" dirty="0" err="1" smtClean="0"/>
              <a:t>WebSocket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WebRTC</a:t>
            </a:r>
            <a:r>
              <a:rPr lang="en-US" sz="2400" dirty="0" smtClean="0"/>
              <a:t> performance in a 3D environment</a:t>
            </a:r>
          </a:p>
          <a:p>
            <a:pPr lvl="1"/>
            <a:r>
              <a:rPr lang="en-US" sz="2000" dirty="0" smtClean="0"/>
              <a:t>Significant performance differences between browsers at the time of publication; this is likely to converge as implementations mature</a:t>
            </a:r>
          </a:p>
          <a:p>
            <a:r>
              <a:rPr lang="en-US" sz="2400" dirty="0" smtClean="0"/>
              <a:t>Approximately 5000 messages per second can be achieved with commodity desktop/laptop; low value of ~2000 messages per second with some implementations of </a:t>
            </a:r>
            <a:r>
              <a:rPr lang="en-US" sz="2400" dirty="0" err="1" smtClean="0"/>
              <a:t>WebRTC</a:t>
            </a:r>
            <a:r>
              <a:rPr lang="en-US" sz="2400" dirty="0" smtClean="0"/>
              <a:t>, likely due to immature browser </a:t>
            </a:r>
            <a:r>
              <a:rPr lang="en-US" sz="2400" dirty="0" smtClean="0"/>
              <a:t>implementation.  Some test results &gt; 10K </a:t>
            </a:r>
            <a:r>
              <a:rPr lang="en-US" sz="2400" dirty="0" smtClean="0"/>
              <a:t>PDU</a:t>
            </a:r>
            <a:r>
              <a:rPr lang="en-US" sz="2400" dirty="0" smtClean="0"/>
              <a:t>s/second</a:t>
            </a:r>
            <a:r>
              <a:rPr lang="en-US" sz="2400" dirty="0"/>
              <a:t> </a:t>
            </a:r>
            <a:r>
              <a:rPr lang="en-US" sz="2400" dirty="0" smtClean="0"/>
              <a:t>!!</a:t>
            </a:r>
            <a:endParaRPr lang="en-US" sz="2400" dirty="0" smtClean="0"/>
          </a:p>
          <a:p>
            <a:r>
              <a:rPr lang="en-US" sz="2400" dirty="0" smtClean="0"/>
              <a:t>That is a </a:t>
            </a:r>
            <a:r>
              <a:rPr lang="en-US" sz="2400" dirty="0" smtClean="0"/>
              <a:t>LOT of state transfer possible!  </a:t>
            </a:r>
          </a:p>
          <a:p>
            <a:pPr lvl="1"/>
            <a:r>
              <a:rPr lang="en-US" sz="2000" dirty="0" smtClean="0"/>
              <a:t>Enough </a:t>
            </a:r>
            <a:r>
              <a:rPr lang="en-US" sz="2000" dirty="0" smtClean="0"/>
              <a:t>for </a:t>
            </a:r>
            <a:r>
              <a:rPr lang="en-US" sz="2000" dirty="0" smtClean="0"/>
              <a:t>numerous networked games and NVES</a:t>
            </a:r>
          </a:p>
          <a:p>
            <a:r>
              <a:rPr lang="en-US" sz="2400" dirty="0" smtClean="0"/>
              <a:t>Further scalability possible through server-to-server bridging and filtering, area of interest management, etc.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Demonstrations available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Web-Enabled DIS Maps with </a:t>
            </a:r>
            <a:r>
              <a:rPr lang="en-US" dirty="0" err="1"/>
              <a:t>Websockets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track.nps.edu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 </a:t>
            </a:r>
            <a:r>
              <a:rPr lang="en-US" dirty="0" smtClean="0"/>
              <a:t>text HTML</a:t>
            </a:r>
          </a:p>
          <a:p>
            <a:r>
              <a:rPr lang="en-US" dirty="0" err="1" smtClean="0"/>
              <a:t>GoogleMaps</a:t>
            </a:r>
            <a:r>
              <a:rPr lang="en-US" dirty="0" smtClean="0"/>
              <a:t> API</a:t>
            </a:r>
          </a:p>
          <a:p>
            <a:r>
              <a:rPr lang="en-US" dirty="0" smtClean="0"/>
              <a:t>Three.js</a:t>
            </a:r>
          </a:p>
          <a:p>
            <a:r>
              <a:rPr lang="en-US" dirty="0" smtClean="0"/>
              <a:t>X3DOM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Demo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Generate simulated traffic for San Francisco Bay Area</a:t>
            </a:r>
          </a:p>
          <a:p>
            <a:r>
              <a:rPr lang="en-US" dirty="0" smtClean="0"/>
              <a:t>Entities displayed on map real-time</a:t>
            </a:r>
          </a:p>
          <a:p>
            <a:r>
              <a:rPr lang="en-US" dirty="0" smtClean="0"/>
              <a:t>Can easily hook up live ship position feeds from Automated Information System (AIS</a:t>
            </a:r>
            <a:r>
              <a:rPr lang="en-US" dirty="0" smtClean="0"/>
              <a:t>) streams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926" r="692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C5E-12C6-EC42-8721-7C42586F3826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04563" y="4380938"/>
            <a:ext cx="1747397" cy="1448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04563" y="2045574"/>
            <a:ext cx="758626" cy="23353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04563" y="2173422"/>
            <a:ext cx="3324316" cy="22075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04563" y="4380938"/>
            <a:ext cx="2991884" cy="10909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X3DOM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Same traffic as Google Maps scene</a:t>
            </a:r>
          </a:p>
          <a:p>
            <a:r>
              <a:rPr lang="en-US" dirty="0" smtClean="0"/>
              <a:t>Live 3D entities added to scene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86" r="1086"/>
          <a:stretch>
            <a:fillRect/>
          </a:stretch>
        </p:blipFill>
        <p:spPr>
          <a:xfrm>
            <a:off x="4937909" y="1600201"/>
            <a:ext cx="3535794" cy="233752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C5E-12C6-EC42-8721-7C42586F382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03" y="4210050"/>
            <a:ext cx="4432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600200"/>
            <a:ext cx="8823325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2"/>
              </a:rPr>
              <a:t>track.nps.edu</a:t>
            </a:r>
            <a:endParaRPr lang="en-US" dirty="0" smtClean="0"/>
          </a:p>
          <a:p>
            <a:r>
              <a:rPr lang="en-US" dirty="0" smtClean="0"/>
              <a:t>Backend: open-source Jetty WebSockets Server, modified X3DOM </a:t>
            </a:r>
            <a:r>
              <a:rPr lang="en-US" dirty="0" err="1" smtClean="0"/>
              <a:t>javascript</a:t>
            </a:r>
            <a:r>
              <a:rPr lang="en-US" dirty="0" smtClean="0"/>
              <a:t> engine, models, and maps loaded from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1741380"/>
            <a:ext cx="1969646" cy="1770188"/>
          </a:xfrm>
          <a:prstGeom prst="rect">
            <a:avLst/>
          </a:prstGeom>
        </p:spPr>
      </p:pic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75" y="1852691"/>
            <a:ext cx="1658877" cy="1658877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79" y="1852691"/>
            <a:ext cx="1602438" cy="160243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65" y="1551703"/>
            <a:ext cx="1983935" cy="1983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341" y="3630894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Crete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2290321" y="2626474"/>
            <a:ext cx="500254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94693" y="2626474"/>
            <a:ext cx="500254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0894" y="2626474"/>
            <a:ext cx="500254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90575" y="3621353"/>
            <a:ext cx="154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</a:p>
          <a:p>
            <a:r>
              <a:rPr lang="en-US" dirty="0" smtClean="0"/>
              <a:t>(proxies OK!)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6594" y="3677060"/>
            <a:ext cx="1698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NPS and other</a:t>
            </a:r>
          </a:p>
          <a:p>
            <a:r>
              <a:rPr lang="en-US" dirty="0"/>
              <a:t>e</a:t>
            </a:r>
            <a:r>
              <a:rPr lang="en-US" dirty="0" smtClean="0"/>
              <a:t>nterprise </a:t>
            </a:r>
          </a:p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2865" y="3677060"/>
            <a:ext cx="2263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https://track.nps.edu</a:t>
            </a:r>
            <a:endParaRPr lang="en-US" dirty="0" smtClean="0"/>
          </a:p>
          <a:p>
            <a:r>
              <a:rPr lang="en-US" dirty="0" smtClean="0"/>
              <a:t>Serves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Approach for Networked Virtual Environments (NVEs)</a:t>
            </a:r>
          </a:p>
          <a:p>
            <a:pPr lvl="1"/>
            <a:r>
              <a:rPr lang="en-US" dirty="0" smtClean="0"/>
              <a:t>X3D, </a:t>
            </a:r>
            <a:r>
              <a:rPr lang="en-US" dirty="0"/>
              <a:t>JavaScript</a:t>
            </a:r>
            <a:r>
              <a:rPr lang="en-US" dirty="0" smtClean="0"/>
              <a:t>, X3DOM and WebGL</a:t>
            </a:r>
          </a:p>
          <a:p>
            <a:pPr lvl="1"/>
            <a:r>
              <a:rPr lang="en-US" dirty="0" smtClean="0"/>
              <a:t>DIS, WebSockets and </a:t>
            </a:r>
            <a:r>
              <a:rPr lang="en-US" dirty="0" err="1" smtClean="0"/>
              <a:t>WebRTC</a:t>
            </a:r>
            <a:endParaRPr lang="en-US" dirty="0" smtClean="0"/>
          </a:p>
          <a:p>
            <a:pPr lvl="1"/>
            <a:r>
              <a:rPr lang="en-US" dirty="0" smtClean="0"/>
              <a:t>Geospatial and Modeling Conventions</a:t>
            </a:r>
          </a:p>
          <a:p>
            <a:r>
              <a:rPr lang="en-US" dirty="0" smtClean="0"/>
              <a:t>X3DOM source for X3D DIS component</a:t>
            </a:r>
          </a:p>
          <a:p>
            <a:r>
              <a:rPr lang="en-US" dirty="0" smtClean="0"/>
              <a:t>Performance and Demonstration</a:t>
            </a:r>
          </a:p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i</a:t>
            </a:r>
            <a:r>
              <a:rPr lang="en-US" dirty="0" smtClean="0"/>
              <a:t>mplementation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Choosing and implementing a terrain model</a:t>
            </a:r>
          </a:p>
          <a:p>
            <a:r>
              <a:rPr lang="en-US" sz="2800" dirty="0" smtClean="0"/>
              <a:t>Nonconventional entity models (and workarounds)</a:t>
            </a:r>
          </a:p>
          <a:p>
            <a:r>
              <a:rPr lang="en-US" sz="2800" dirty="0" smtClean="0"/>
              <a:t>Modeling dynamic features like shot animation and damage/destruction</a:t>
            </a:r>
          </a:p>
          <a:p>
            <a:r>
              <a:rPr lang="en-US" sz="2800" dirty="0" smtClean="0"/>
              <a:t>Practical limits of unicast routing</a:t>
            </a:r>
          </a:p>
          <a:p>
            <a:r>
              <a:rPr lang="en-US" sz="2800" dirty="0" err="1" smtClean="0"/>
              <a:t>EspduTransform</a:t>
            </a:r>
            <a:r>
              <a:rPr lang="en-US" sz="2800" dirty="0" smtClean="0"/>
              <a:t> </a:t>
            </a:r>
            <a:r>
              <a:rPr lang="en-US" sz="2800" dirty="0" smtClean="0"/>
              <a:t>+ Transform workaround</a:t>
            </a:r>
          </a:p>
          <a:p>
            <a:r>
              <a:rPr lang="en-US" sz="2800" dirty="0" smtClean="0"/>
              <a:t>Ungraceful degradation of connection-oriented protocol (</a:t>
            </a:r>
            <a:r>
              <a:rPr lang="en-US" sz="2800" dirty="0" err="1" smtClean="0"/>
              <a:t>WebSocket</a:t>
            </a:r>
            <a:r>
              <a:rPr lang="en-US" sz="2800" dirty="0" smtClean="0"/>
              <a:t>) forwarding UDP stream</a:t>
            </a:r>
          </a:p>
          <a:p>
            <a:pPr lvl="1"/>
            <a:r>
              <a:rPr lang="en-US" sz="2400" dirty="0" smtClean="0"/>
              <a:t>Application gateway </a:t>
            </a:r>
            <a:r>
              <a:rPr lang="en-US" sz="2400" dirty="0" smtClean="0"/>
              <a:t>filtering may be appropriate, TBD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X3DOM source for X3D DIS </a:t>
            </a:r>
            <a:r>
              <a:rPr lang="en-US" sz="4000" dirty="0" smtClean="0"/>
              <a:t>component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sourceforge.net/projects/open-dis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Java, JavaScript, C++, C#, Objective-C</a:t>
            </a:r>
          </a:p>
          <a:p>
            <a:pPr lvl="1"/>
            <a:r>
              <a:rPr lang="en-US" dirty="0" smtClean="0"/>
              <a:t>XML definitions + code generators = agile, easy</a:t>
            </a:r>
          </a:p>
          <a:p>
            <a:r>
              <a:rPr lang="en-US" dirty="0" smtClean="0">
                <a:hlinkClick r:id="rId3"/>
              </a:rPr>
              <a:t>x3dom.org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Checked out a pull, sent back a push</a:t>
            </a:r>
          </a:p>
          <a:p>
            <a:pPr lvl="1"/>
            <a:r>
              <a:rPr lang="en-US" dirty="0" smtClean="0">
                <a:hlinkClick r:id="rId4"/>
              </a:rPr>
              <a:t>github.com/</a:t>
            </a:r>
            <a:r>
              <a:rPr lang="en-US" dirty="0" err="1" smtClean="0">
                <a:hlinkClick r:id="rId4"/>
              </a:rPr>
              <a:t>mcgredonps</a:t>
            </a:r>
            <a:r>
              <a:rPr lang="en-US" dirty="0" smtClean="0">
                <a:hlinkClick r:id="rId4"/>
              </a:rPr>
              <a:t>/x3dom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Several work-weeks effort</a:t>
            </a:r>
          </a:p>
          <a:p>
            <a:pPr lvl="1"/>
            <a:r>
              <a:rPr lang="en-US" dirty="0" smtClean="0"/>
              <a:t>Ready to work with </a:t>
            </a:r>
            <a:r>
              <a:rPr lang="en-US" dirty="0" err="1" smtClean="0"/>
              <a:t>Fraunhofer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X3D specification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for X3DOM</a:t>
            </a:r>
          </a:p>
          <a:p>
            <a:pPr lvl="1"/>
            <a:r>
              <a:rPr lang="en-US" dirty="0" err="1" smtClean="0"/>
              <a:t>EspduTransform</a:t>
            </a:r>
            <a:r>
              <a:rPr lang="en-US" dirty="0" smtClean="0"/>
              <a:t> including ESPDU, Fire, Detonation PDUs</a:t>
            </a:r>
          </a:p>
          <a:p>
            <a:r>
              <a:rPr lang="en-US" dirty="0" smtClean="0"/>
              <a:t>TODO</a:t>
            </a:r>
            <a:endParaRPr lang="en-US" dirty="0" smtClean="0"/>
          </a:p>
          <a:p>
            <a:pPr lvl="1"/>
            <a:r>
              <a:rPr lang="en-US" dirty="0" smtClean="0"/>
              <a:t>Collision </a:t>
            </a:r>
            <a:r>
              <a:rPr lang="en-US" dirty="0" smtClean="0"/>
              <a:t>PDU (integrated with </a:t>
            </a:r>
            <a:r>
              <a:rPr lang="en-US" dirty="0" err="1" smtClean="0"/>
              <a:t>EspduTransform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Receiver, Signal, Transmitter PDU</a:t>
            </a:r>
          </a:p>
          <a:p>
            <a:pPr lvl="1"/>
            <a:r>
              <a:rPr lang="en-US" dirty="0"/>
              <a:t>Align X3D DIS and Geospatial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Specify parameters </a:t>
            </a:r>
            <a:r>
              <a:rPr lang="en-US" dirty="0"/>
              <a:t>for W</a:t>
            </a:r>
            <a:r>
              <a:rPr lang="en-US" dirty="0" smtClean="0"/>
              <a:t>ebSockets, </a:t>
            </a:r>
            <a:r>
              <a:rPr lang="en-US" dirty="0" err="1" smtClean="0"/>
              <a:t>WebRTC</a:t>
            </a:r>
            <a:r>
              <a:rPr lang="en-US" dirty="0" smtClean="0"/>
              <a:t> as part of </a:t>
            </a:r>
            <a:r>
              <a:rPr lang="en-US" dirty="0" err="1" smtClean="0"/>
              <a:t>url</a:t>
            </a:r>
            <a:r>
              <a:rPr lang="en-US" dirty="0" smtClean="0"/>
              <a:t> field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37313" y="1600200"/>
            <a:ext cx="4506687" cy="4525963"/>
          </a:xfrm>
        </p:spPr>
        <p:txBody>
          <a:bodyPr/>
          <a:lstStyle/>
          <a:p>
            <a:r>
              <a:rPr lang="en-US" sz="2400" dirty="0" smtClean="0"/>
              <a:t>Connect to </a:t>
            </a:r>
            <a:r>
              <a:rPr lang="en-US" sz="2400" dirty="0" err="1" smtClean="0"/>
              <a:t>websocket</a:t>
            </a:r>
            <a:r>
              <a:rPr lang="en-US" sz="2400" dirty="0" smtClean="0"/>
              <a:t> server and load X3DOM-powered viewer page</a:t>
            </a:r>
          </a:p>
          <a:p>
            <a:r>
              <a:rPr lang="en-US" sz="2400" dirty="0" smtClean="0"/>
              <a:t>Display, </a:t>
            </a:r>
            <a:r>
              <a:rPr lang="en-US" sz="2400" dirty="0" smtClean="0"/>
              <a:t>navigate </a:t>
            </a:r>
            <a:r>
              <a:rPr lang="en-US" sz="2400" dirty="0" smtClean="0"/>
              <a:t>on flat </a:t>
            </a:r>
            <a:r>
              <a:rPr lang="en-US" sz="2400" dirty="0" smtClean="0"/>
              <a:t>map</a:t>
            </a:r>
          </a:p>
          <a:p>
            <a:r>
              <a:rPr lang="en-US" sz="2400" dirty="0" smtClean="0"/>
              <a:t>Forward DIS via </a:t>
            </a:r>
            <a:r>
              <a:rPr lang="en-US" sz="2400" dirty="0" err="1" smtClean="0"/>
              <a:t>websocket</a:t>
            </a:r>
            <a:endParaRPr lang="en-US" sz="2400" dirty="0" smtClean="0"/>
          </a:p>
          <a:p>
            <a:r>
              <a:rPr lang="en-US" sz="2400" dirty="0" smtClean="0"/>
              <a:t>Display and move entities </a:t>
            </a:r>
            <a:r>
              <a:rPr lang="en-US" sz="2400" dirty="0" smtClean="0"/>
              <a:t>driven by DIS </a:t>
            </a:r>
            <a:r>
              <a:rPr lang="en-US" sz="2400" dirty="0" smtClean="0"/>
              <a:t>PDUs</a:t>
            </a:r>
          </a:p>
          <a:p>
            <a:r>
              <a:rPr lang="en-US" sz="2400" dirty="0" smtClean="0"/>
              <a:t>Display basic entity </a:t>
            </a:r>
            <a:r>
              <a:rPr lang="en-US" sz="2400" dirty="0" smtClean="0"/>
              <a:t>info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44" t="13598" r="28091" b="3163"/>
          <a:stretch/>
        </p:blipFill>
        <p:spPr>
          <a:xfrm>
            <a:off x="195828" y="1812989"/>
            <a:ext cx="4441485" cy="3008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828" y="5630779"/>
            <a:ext cx="86979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Demonstration video: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savage.nps.edu/videos/McGregorHarderBrutzmanOpenDisX3domWeb3d2015.mov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80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Standards-Based </a:t>
            </a:r>
            <a:r>
              <a:rPr lang="en-US" sz="3600" dirty="0"/>
              <a:t>Approach for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Networked </a:t>
            </a:r>
            <a:r>
              <a:rPr lang="en-US" sz="3600" dirty="0"/>
              <a:t>Virtual Environments (NVEs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  <a:r>
              <a:rPr lang="en-US" dirty="0" smtClean="0"/>
              <a:t>: Web is the real NVE</a:t>
            </a:r>
          </a:p>
          <a:p>
            <a:pPr lvl="1"/>
            <a:r>
              <a:rPr lang="en-US" dirty="0" smtClean="0"/>
              <a:t>Everything else is smaller</a:t>
            </a:r>
          </a:p>
          <a:p>
            <a:pPr lvl="1"/>
            <a:endParaRPr lang="en-US" dirty="0"/>
          </a:p>
          <a:p>
            <a:r>
              <a:rPr lang="en-US" dirty="0" smtClean="0"/>
              <a:t>Twenty five year </a:t>
            </a:r>
            <a:r>
              <a:rPr lang="en-US" dirty="0" smtClean="0"/>
              <a:t>challenge</a:t>
            </a:r>
          </a:p>
          <a:p>
            <a:endParaRPr lang="en-US" dirty="0" smtClean="0"/>
          </a:p>
          <a:p>
            <a:r>
              <a:rPr lang="en-US" dirty="0" smtClean="0"/>
              <a:t>“Break ou</a:t>
            </a:r>
            <a:r>
              <a:rPr lang="en-US" dirty="0"/>
              <a:t>t</a:t>
            </a:r>
            <a:r>
              <a:rPr lang="en-US" dirty="0" smtClean="0"/>
              <a:t>” time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Clamping entity elevation to (flat) sea level, need integration with geospatial X3D terrain</a:t>
            </a:r>
            <a:endParaRPr lang="en-US" dirty="0" smtClean="0"/>
          </a:p>
          <a:p>
            <a:r>
              <a:rPr lang="en-US" dirty="0" smtClean="0"/>
              <a:t>Proper </a:t>
            </a:r>
            <a:r>
              <a:rPr lang="en-US" dirty="0" smtClean="0"/>
              <a:t>scaling while also maintaining useful  user visibility and interaction conventions</a:t>
            </a:r>
            <a:endParaRPr lang="en-US" dirty="0" smtClean="0"/>
          </a:p>
          <a:p>
            <a:pPr lvl="1"/>
            <a:r>
              <a:rPr lang="en-US" dirty="0" smtClean="0"/>
              <a:t>“Highlighting bubble” </a:t>
            </a:r>
            <a:r>
              <a:rPr lang="en-US" dirty="0" smtClean="0"/>
              <a:t>for quick visual location</a:t>
            </a:r>
          </a:p>
          <a:p>
            <a:r>
              <a:rPr lang="en-US" dirty="0" smtClean="0"/>
              <a:t>Smooth animation between movement </a:t>
            </a:r>
            <a:r>
              <a:rPr lang="en-US" dirty="0" smtClean="0"/>
              <a:t>locations based on ESPDU dead reckoning</a:t>
            </a:r>
            <a:endParaRPr lang="en-US" dirty="0" smtClean="0"/>
          </a:p>
          <a:p>
            <a:r>
              <a:rPr lang="en-US" dirty="0" smtClean="0"/>
              <a:t>Display </a:t>
            </a:r>
            <a:r>
              <a:rPr lang="en-US" dirty="0" err="1" smtClean="0"/>
              <a:t>FirePDUs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DetonatePDUs</a:t>
            </a:r>
            <a:r>
              <a:rPr lang="en-US" dirty="0" smtClean="0"/>
              <a:t> – boom!</a:t>
            </a:r>
            <a:endParaRPr lang="en-US" dirty="0" smtClean="0"/>
          </a:p>
          <a:p>
            <a:r>
              <a:rPr lang="en-US" dirty="0" smtClean="0"/>
              <a:t>Testing </a:t>
            </a:r>
            <a:r>
              <a:rPr lang="en-US" dirty="0" smtClean="0"/>
              <a:t>(and debugging) on </a:t>
            </a:r>
            <a:r>
              <a:rPr lang="en-US" dirty="0" smtClean="0"/>
              <a:t>bigger</a:t>
            </a:r>
            <a:r>
              <a:rPr lang="en-US" dirty="0" smtClean="0"/>
              <a:t> networks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X3DOM-based client </a:t>
            </a:r>
            <a:r>
              <a:rPr lang="en-US" dirty="0" smtClean="0"/>
              <a:t>deployment of DIS is feasible with initial implementation available</a:t>
            </a:r>
            <a:endParaRPr lang="en-US" dirty="0" smtClean="0"/>
          </a:p>
          <a:p>
            <a:pPr lvl="1"/>
            <a:r>
              <a:rPr lang="en-US" dirty="0" smtClean="0"/>
              <a:t>Availability of </a:t>
            </a:r>
            <a:r>
              <a:rPr lang="en-US" dirty="0" smtClean="0"/>
              <a:t>models</a:t>
            </a:r>
            <a:r>
              <a:rPr lang="en-US" dirty="0" smtClean="0"/>
              <a:t>, </a:t>
            </a:r>
            <a:r>
              <a:rPr lang="en-US" dirty="0" smtClean="0"/>
              <a:t>documentation, code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Ready to make this technology mashup reliable </a:t>
            </a:r>
            <a:r>
              <a:rPr lang="en-US" dirty="0" smtClean="0"/>
              <a:t>and </a:t>
            </a:r>
            <a:r>
              <a:rPr lang="en-US" dirty="0" smtClean="0"/>
              <a:t>maintainable</a:t>
            </a:r>
          </a:p>
          <a:p>
            <a:pPr lvl="1"/>
            <a:r>
              <a:rPr lang="en-US" dirty="0"/>
              <a:t>Extending to entity control and PDU injection in dynamic simulations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work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Integrate with X3DOM</a:t>
            </a:r>
          </a:p>
          <a:p>
            <a:pPr lvl="1"/>
            <a:r>
              <a:rPr lang="en-US" sz="2400" dirty="0" smtClean="0"/>
              <a:t>Add, integrate other PDUs in </a:t>
            </a:r>
            <a:r>
              <a:rPr lang="en-US" sz="2400" dirty="0" err="1" smtClean="0"/>
              <a:t>EspduTransform</a:t>
            </a:r>
            <a:endParaRPr lang="en-US" sz="2400" dirty="0" smtClean="0"/>
          </a:p>
          <a:p>
            <a:pPr lvl="1"/>
            <a:r>
              <a:rPr lang="en-US" sz="2400" dirty="0" smtClean="0"/>
              <a:t>True dead reckoning</a:t>
            </a:r>
          </a:p>
          <a:p>
            <a:r>
              <a:rPr lang="en-US" sz="2800" dirty="0" smtClean="0"/>
              <a:t>Candidate future PDUs for X3D specification </a:t>
            </a:r>
          </a:p>
          <a:p>
            <a:pPr lvl="1"/>
            <a:r>
              <a:rPr lang="en-US" sz="2400" dirty="0" smtClean="0"/>
              <a:t>Comment and Simulation Management PDUs</a:t>
            </a:r>
          </a:p>
          <a:p>
            <a:pPr lvl="1"/>
            <a:r>
              <a:rPr lang="en-US" sz="2400" dirty="0" smtClean="0"/>
              <a:t>Intercom PDUs (Voice over IP)</a:t>
            </a:r>
          </a:p>
          <a:p>
            <a:r>
              <a:rPr lang="en-US" sz="2800" dirty="0" smtClean="0">
                <a:hlinkClick r:id="rId2"/>
              </a:rPr>
              <a:t>Open-DIS</a:t>
            </a:r>
            <a:endParaRPr lang="en-US" sz="2800" dirty="0" smtClean="0"/>
          </a:p>
          <a:p>
            <a:pPr lvl="1"/>
            <a:r>
              <a:rPr lang="en-US" sz="2400" dirty="0" smtClean="0"/>
              <a:t>Coordinate </a:t>
            </a:r>
            <a:r>
              <a:rPr lang="en-US" sz="2400" dirty="0" smtClean="0"/>
              <a:t>system </a:t>
            </a:r>
            <a:r>
              <a:rPr lang="en-US" sz="2400" dirty="0" smtClean="0"/>
              <a:t>conversion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 libraries</a:t>
            </a:r>
            <a:endParaRPr lang="en-US" sz="2400" dirty="0" smtClean="0"/>
          </a:p>
          <a:p>
            <a:pPr lvl="1"/>
            <a:r>
              <a:rPr lang="en-US" sz="2400" dirty="0" smtClean="0"/>
              <a:t>Orientation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 descr="http://open-dis.sourceforge.net/Open-DIS_files/shapeim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00" y="4057132"/>
            <a:ext cx="3048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X3D-Edit</a:t>
            </a:r>
            <a:endParaRPr lang="en-US" dirty="0"/>
          </a:p>
          <a:p>
            <a:pPr lvl="1"/>
            <a:r>
              <a:rPr lang="en-US" dirty="0"/>
              <a:t>Embed Jetty web-socket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Auto-configure connections to Web3D channels</a:t>
            </a:r>
          </a:p>
          <a:p>
            <a:pPr lvl="1"/>
            <a:r>
              <a:rPr lang="en-US" dirty="0" smtClean="0"/>
              <a:t>Simplified DIS network integration into </a:t>
            </a:r>
            <a:r>
              <a:rPr lang="en-US" dirty="0" smtClean="0"/>
              <a:t>scenes</a:t>
            </a:r>
          </a:p>
          <a:p>
            <a:pPr lvl="1"/>
            <a:endParaRPr lang="en-US" dirty="0"/>
          </a:p>
          <a:p>
            <a:r>
              <a:rPr lang="en-US" dirty="0" smtClean="0">
                <a:hlinkClick r:id="rId3"/>
              </a:rPr>
              <a:t>Web3D Projects Wish List</a:t>
            </a:r>
            <a:endParaRPr lang="en-US" dirty="0" smtClean="0"/>
          </a:p>
          <a:p>
            <a:pPr lvl="1"/>
            <a:r>
              <a:rPr lang="en-US" dirty="0" smtClean="0"/>
              <a:t>Stand-alone </a:t>
            </a:r>
            <a:r>
              <a:rPr lang="en-US" dirty="0"/>
              <a:t>fully configured X3D server </a:t>
            </a:r>
            <a:endParaRPr lang="en-US" dirty="0" smtClean="0"/>
          </a:p>
          <a:p>
            <a:pPr lvl="1"/>
            <a:r>
              <a:rPr lang="en-US" dirty="0" smtClean="0"/>
              <a:t>Compatible </a:t>
            </a:r>
            <a:r>
              <a:rPr lang="en-US" dirty="0" smtClean="0"/>
              <a:t>with open-source </a:t>
            </a:r>
            <a:r>
              <a:rPr lang="en-US" dirty="0" smtClean="0">
                <a:hlinkClick r:id="rId4"/>
              </a:rPr>
              <a:t>GeoServer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Don McGregor, Byron Harder, Don </a:t>
            </a:r>
            <a:r>
              <a:rPr lang="en-US" dirty="0"/>
              <a:t>Brutzman</a:t>
            </a:r>
          </a:p>
          <a:p>
            <a:pPr marL="0" indent="0" algn="ctr">
              <a:buNone/>
            </a:pPr>
            <a:r>
              <a:rPr lang="en-US" sz="2000" i="1" dirty="0" smtClean="0">
                <a:hlinkClick r:id="rId2"/>
              </a:rPr>
              <a:t>mcgredo@nps.edu</a:t>
            </a: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i="1" dirty="0" smtClean="0">
                <a:hlinkClick r:id="rId3"/>
              </a:rPr>
              <a:t>brharder1@nps.edu</a:t>
            </a:r>
            <a:r>
              <a:rPr lang="en-US" sz="2000" i="1" dirty="0" smtClean="0"/>
              <a:t> </a:t>
            </a:r>
            <a:r>
              <a:rPr lang="en-US" sz="2000" dirty="0" smtClean="0"/>
              <a:t>    </a:t>
            </a:r>
            <a:r>
              <a:rPr lang="en-US" sz="2000" i="1" dirty="0" smtClean="0">
                <a:hlinkClick r:id="rId4"/>
              </a:rPr>
              <a:t>brutzman@nps.edu</a:t>
            </a:r>
            <a:r>
              <a:rPr lang="en-US" sz="2000" i="1" dirty="0" smtClean="0"/>
              <a:t> </a:t>
            </a:r>
            <a:endParaRPr lang="en-US" sz="20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Modeling, Virtual Envi</a:t>
            </a:r>
            <a:r>
              <a:rPr lang="en-US" dirty="0"/>
              <a:t>r</a:t>
            </a:r>
            <a:r>
              <a:rPr lang="en-US" dirty="0" smtClean="0"/>
              <a:t>onments Simulation (MOVES) Institute</a:t>
            </a:r>
          </a:p>
          <a:p>
            <a:pPr marL="0" indent="0" algn="ctr">
              <a:buNone/>
            </a:pPr>
            <a:r>
              <a:rPr lang="en-US" dirty="0" smtClean="0"/>
              <a:t>Naval </a:t>
            </a:r>
            <a:r>
              <a:rPr lang="en-US" dirty="0"/>
              <a:t>Postgraduate School</a:t>
            </a:r>
          </a:p>
          <a:p>
            <a:pPr marL="0" indent="0" algn="ctr">
              <a:buNone/>
            </a:pPr>
            <a:r>
              <a:rPr lang="en-US" dirty="0"/>
              <a:t>Monterey California 93943-5000 USA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Backup slides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X3D, HTML5 and </a:t>
            </a:r>
            <a:r>
              <a:rPr lang="en-US" dirty="0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Multiple technologies need to be aligned</a:t>
            </a:r>
          </a:p>
          <a:p>
            <a:r>
              <a:rPr lang="en-US" dirty="0" smtClean="0"/>
              <a:t>X3D </a:t>
            </a:r>
            <a:r>
              <a:rPr lang="en-US" dirty="0" smtClean="0"/>
              <a:t>and Script node</a:t>
            </a:r>
          </a:p>
          <a:p>
            <a:r>
              <a:rPr lang="en-US" dirty="0" smtClean="0"/>
              <a:t>HTML and scripts</a:t>
            </a:r>
          </a:p>
          <a:p>
            <a:r>
              <a:rPr lang="en-US" dirty="0" smtClean="0"/>
              <a:t>Bridging event </a:t>
            </a:r>
            <a:r>
              <a:rPr lang="en-US" dirty="0" smtClean="0"/>
              <a:t>models between X3D, HTML</a:t>
            </a:r>
            <a:endParaRPr lang="en-US" dirty="0" smtClean="0"/>
          </a:p>
          <a:p>
            <a:r>
              <a:rPr lang="en-US" dirty="0" smtClean="0"/>
              <a:t>X3DOM implementation, X3D </a:t>
            </a:r>
            <a:r>
              <a:rPr lang="en-US" dirty="0" smtClean="0"/>
              <a:t>v4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>
                <a:hlinkClick r:id="rId2"/>
              </a:rPr>
              <a:t>http://x3dom.org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http://web3d.org/standards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</a:p>
          <a:p>
            <a:r>
              <a:rPr lang="en-US" dirty="0" smtClean="0"/>
              <a:t>Sequence Diagram</a:t>
            </a:r>
          </a:p>
          <a:p>
            <a:r>
              <a:rPr lang="en-US" dirty="0" smtClean="0"/>
              <a:t>Domain Model</a:t>
            </a:r>
          </a:p>
          <a:p>
            <a:r>
              <a:rPr lang="en-US" dirty="0" smtClean="0"/>
              <a:t>Deployment Diagram</a:t>
            </a:r>
          </a:p>
          <a:p>
            <a:r>
              <a:rPr lang="en-US" dirty="0" smtClean="0"/>
              <a:t>Current State</a:t>
            </a:r>
          </a:p>
          <a:p>
            <a:r>
              <a:rPr lang="en-US" dirty="0" smtClean="0"/>
              <a:t>Remaining Issues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B9D7-EE39-EC44-B3D8-1E9033CCDE4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6" y="4514"/>
            <a:ext cx="5143500" cy="68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590D-6AC0-DC43-867E-3B1E7208C8D4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54" y="196979"/>
            <a:ext cx="7180291" cy="64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590D-6AC0-DC43-867E-3B1E7208C8D4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14" y="17699"/>
            <a:ext cx="7418971" cy="68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590D-6AC0-DC43-867E-3B1E7208C8D4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177" y="0"/>
            <a:ext cx="2244065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590D-6AC0-DC43-867E-3B1E7208C8D4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26" y="0"/>
            <a:ext cx="5242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453"/>
            <a:ext cx="8229600" cy="1143000"/>
          </a:xfrm>
        </p:spPr>
        <p:txBody>
          <a:bodyPr/>
          <a:lstStyle/>
          <a:p>
            <a:r>
              <a:rPr lang="en-US" dirty="0" smtClean="0"/>
              <a:t>IEEE Distributed Interactive Simulation (DIS)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Network protocol, IEEE </a:t>
            </a:r>
            <a:r>
              <a:rPr lang="en-US" dirty="0"/>
              <a:t>standard since 1995</a:t>
            </a:r>
          </a:p>
          <a:p>
            <a:pPr lvl="1"/>
            <a:r>
              <a:rPr lang="en-US" dirty="0"/>
              <a:t>IEEE 1278 is a communications standard for physically based distributed simulations</a:t>
            </a:r>
          </a:p>
          <a:p>
            <a:pPr lvl="1"/>
            <a:r>
              <a:rPr lang="en-US" dirty="0"/>
              <a:t>Standard defines </a:t>
            </a:r>
            <a:r>
              <a:rPr lang="en-US" dirty="0" smtClean="0"/>
              <a:t>binary </a:t>
            </a:r>
            <a:r>
              <a:rPr lang="en-US" dirty="0"/>
              <a:t>layout of </a:t>
            </a:r>
            <a:r>
              <a:rPr lang="en-US" dirty="0" smtClean="0"/>
              <a:t>messages </a:t>
            </a:r>
            <a:r>
              <a:rPr lang="en-US" dirty="0"/>
              <a:t>used to transmit simulation information</a:t>
            </a:r>
          </a:p>
          <a:p>
            <a:pPr lvl="1"/>
            <a:r>
              <a:rPr lang="en-US" dirty="0"/>
              <a:t>Often used in military applications since IEEE 1278 covers a wide range of </a:t>
            </a:r>
            <a:r>
              <a:rPr lang="en-US" dirty="0" smtClean="0"/>
              <a:t>data: </a:t>
            </a:r>
            <a:r>
              <a:rPr lang="en-US" dirty="0"/>
              <a:t>entity location, velocity, and orientation, and more  features such as signal and supply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Civilian </a:t>
            </a:r>
            <a:r>
              <a:rPr lang="en-US" dirty="0"/>
              <a:t>applications: air-traffic control,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protocol and X3D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1600200"/>
            <a:ext cx="8884118" cy="4525963"/>
          </a:xfrm>
        </p:spPr>
        <p:txBody>
          <a:bodyPr/>
          <a:lstStyle/>
          <a:p>
            <a:pPr lvl="1"/>
            <a:r>
              <a:rPr lang="en-US" dirty="0"/>
              <a:t>IEEE Distributed Interactive Simulation (DIS) protocol has been used for many years to build networked simulations that share state</a:t>
            </a:r>
          </a:p>
          <a:p>
            <a:pPr lvl="1"/>
            <a:r>
              <a:rPr lang="en-US" dirty="0"/>
              <a:t>X3D DIS component aligns these capabilities with X3D scenes to enable sharing of state data</a:t>
            </a:r>
          </a:p>
          <a:p>
            <a:pPr lvl="1"/>
            <a:r>
              <a:rPr lang="en-US" dirty="0" err="1"/>
              <a:t>EspduTransform</a:t>
            </a:r>
            <a:r>
              <a:rPr lang="en-US" dirty="0"/>
              <a:t>:  protocol data units (PDUs) for </a:t>
            </a:r>
            <a:r>
              <a:rPr lang="en-US" dirty="0" err="1"/>
              <a:t>EntityState</a:t>
            </a:r>
            <a:r>
              <a:rPr lang="en-US" dirty="0"/>
              <a:t>, Collision, Fire, Detonation </a:t>
            </a:r>
          </a:p>
          <a:p>
            <a:pPr lvl="1"/>
            <a:r>
              <a:rPr lang="en-US" dirty="0" smtClean="0"/>
              <a:t>Signals: </a:t>
            </a:r>
            <a:r>
              <a:rPr lang="en-US" dirty="0" err="1" smtClean="0"/>
              <a:t>ReceiverPdu,SignalPdu,TransmitterPdu</a:t>
            </a:r>
            <a:endParaRPr lang="en-US" dirty="0" smtClean="0"/>
          </a:p>
          <a:p>
            <a:pPr lvl="1"/>
            <a:r>
              <a:rPr lang="en-US" dirty="0" smtClean="0"/>
              <a:t>Real-time discovery, display of new entities: </a:t>
            </a:r>
            <a:r>
              <a:rPr lang="en-US" dirty="0" err="1" smtClean="0"/>
              <a:t>DISEntityManager</a:t>
            </a:r>
            <a:r>
              <a:rPr lang="en-US" dirty="0" smtClean="0"/>
              <a:t>, </a:t>
            </a:r>
            <a:r>
              <a:rPr lang="en-US" dirty="0" err="1" smtClean="0"/>
              <a:t>DISEntityTypeMapping</a:t>
            </a:r>
            <a:endParaRPr lang="en-US" sz="3200" dirty="0" smtClean="0"/>
          </a:p>
          <a:p>
            <a:pPr lvl="1"/>
            <a:r>
              <a:rPr lang="en-US" dirty="0" smtClean="0"/>
              <a:t>Tutorial </a:t>
            </a:r>
            <a:r>
              <a:rPr lang="en-US" dirty="0"/>
              <a:t>slides </a:t>
            </a:r>
            <a:r>
              <a:rPr lang="en-US" dirty="0">
                <a:hlinkClick r:id="rId2"/>
              </a:rPr>
              <a:t>X3D for Advanced </a:t>
            </a:r>
            <a:r>
              <a:rPr lang="en-US" dirty="0" smtClean="0">
                <a:hlinkClick r:id="rId2"/>
              </a:rPr>
              <a:t>Modeling, </a:t>
            </a:r>
            <a:r>
              <a:rPr lang="en-US" dirty="0">
                <a:hlinkClick r:id="rId2"/>
              </a:rPr>
              <a:t>DIS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82" y="317922"/>
            <a:ext cx="8229600" cy="1143000"/>
          </a:xfrm>
        </p:spPr>
        <p:txBody>
          <a:bodyPr/>
          <a:lstStyle/>
          <a:p>
            <a:pPr lvl="1"/>
            <a:r>
              <a:rPr lang="en-US" dirty="0" smtClean="0"/>
              <a:t>WebSockets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IETF/W3C standard API </a:t>
            </a:r>
            <a:endParaRPr lang="en-US" i="1" dirty="0" smtClean="0"/>
          </a:p>
          <a:p>
            <a:pPr lvl="1"/>
            <a:r>
              <a:rPr lang="en-US" dirty="0" smtClean="0">
                <a:hlinkClick r:id="rId3"/>
              </a:rPr>
              <a:t>RFC 6455</a:t>
            </a:r>
            <a:r>
              <a:rPr lang="en-US" dirty="0" smtClean="0"/>
              <a:t> et al. (</a:t>
            </a:r>
            <a:r>
              <a:rPr lang="en-US" dirty="0" smtClean="0">
                <a:hlinkClick r:id="rId4"/>
              </a:rPr>
              <a:t>Wikipedia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Language agnostic, includes </a:t>
            </a:r>
            <a:r>
              <a:rPr lang="en-US" dirty="0" smtClean="0"/>
              <a:t>JavaScript API</a:t>
            </a:r>
          </a:p>
          <a:p>
            <a:r>
              <a:rPr lang="en-US" dirty="0" smtClean="0"/>
              <a:t>Technical </a:t>
            </a:r>
            <a:r>
              <a:rPr lang="en-US" dirty="0" smtClean="0"/>
              <a:t>summary:  </a:t>
            </a:r>
          </a:p>
          <a:p>
            <a:pPr lvl="1"/>
            <a:r>
              <a:rPr lang="en-US" dirty="0" smtClean="0"/>
              <a:t>TCP-like sockets for web browsers, http/https</a:t>
            </a:r>
          </a:p>
          <a:p>
            <a:pPr lvl="1"/>
            <a:r>
              <a:rPr lang="en-US" dirty="0" smtClean="0"/>
              <a:t>Reliable connection-oriented, provides framing</a:t>
            </a:r>
          </a:p>
          <a:p>
            <a:pPr lvl="1"/>
            <a:r>
              <a:rPr lang="en-US" dirty="0" smtClean="0"/>
              <a:t>Client-server architecture (not peer-peer)</a:t>
            </a:r>
          </a:p>
          <a:p>
            <a:pPr lvl="1"/>
            <a:r>
              <a:rPr lang="en-US" dirty="0" smtClean="0"/>
              <a:t>No broadcast or </a:t>
            </a:r>
            <a:r>
              <a:rPr lang="en-US" dirty="0" smtClean="0"/>
              <a:t>multicast</a:t>
            </a:r>
          </a:p>
          <a:p>
            <a:r>
              <a:rPr lang="en-US" dirty="0" smtClean="0"/>
              <a:t>Browser </a:t>
            </a:r>
            <a:r>
              <a:rPr lang="en-US" dirty="0"/>
              <a:t>support excellent (including mobile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PubNub Websockets - World 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91" y="1600199"/>
            <a:ext cx="1100138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WebSockets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66" y="1562100"/>
            <a:ext cx="1600200" cy="1600200"/>
          </a:xfrm>
          <a:prstGeom prst="rect">
            <a:avLst/>
          </a:prstGeom>
        </p:spPr>
      </p:pic>
      <p:pic>
        <p:nvPicPr>
          <p:cNvPr id="6" name="Picture 5" descr="sear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1" y="5073650"/>
            <a:ext cx="1282700" cy="1282700"/>
          </a:xfrm>
          <a:prstGeom prst="rect">
            <a:avLst/>
          </a:prstGeom>
        </p:spPr>
      </p:pic>
      <p:pic>
        <p:nvPicPr>
          <p:cNvPr id="7" name="Picture 6" descr="sear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79" y="4928221"/>
            <a:ext cx="1638300" cy="15748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00" y="4856145"/>
            <a:ext cx="1009113" cy="1865329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16" y="4856146"/>
            <a:ext cx="1500204" cy="150020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653634" y="3162300"/>
            <a:ext cx="1798540" cy="169384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04574" y="3162300"/>
            <a:ext cx="384606" cy="1627753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29716" y="3162300"/>
            <a:ext cx="2003114" cy="1627753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62566" y="3162300"/>
            <a:ext cx="767150" cy="1627753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1954" y="2039907"/>
            <a:ext cx="3050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TCP socket is established</a:t>
            </a:r>
          </a:p>
          <a:p>
            <a:r>
              <a:rPr lang="en-US" dirty="0" smtClean="0"/>
              <a:t>from the web browser </a:t>
            </a:r>
          </a:p>
          <a:p>
            <a:r>
              <a:rPr lang="en-US" dirty="0" smtClean="0"/>
              <a:t>to the server, and state</a:t>
            </a:r>
          </a:p>
          <a:p>
            <a:r>
              <a:rPr lang="en-US" dirty="0" smtClean="0"/>
              <a:t>updates relayed through</a:t>
            </a:r>
          </a:p>
          <a:p>
            <a:r>
              <a:rPr lang="en-US" dirty="0" smtClean="0"/>
              <a:t>the server</a:t>
            </a:r>
            <a:endParaRPr lang="en-US" dirty="0"/>
          </a:p>
        </p:txBody>
      </p:sp>
      <p:pic>
        <p:nvPicPr>
          <p:cNvPr id="24" name="Picture 23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1" y="1741088"/>
            <a:ext cx="1917644" cy="19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WebSockets Browser Adoption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CDD4B-6810-8440-88ED-E371824FAFE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300"/>
            <a:ext cx="9144000" cy="205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5223933"/>
            <a:ext cx="812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~85% of deployed browser user base can use WebSockets</a:t>
            </a:r>
            <a:r>
              <a:rPr lang="en-US" dirty="0" smtClean="0"/>
              <a:t>, including mobile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http://caniuse.com/#</a:t>
            </a:r>
            <a:r>
              <a:rPr lang="en-US" dirty="0" smtClean="0">
                <a:hlinkClick r:id="rId3"/>
              </a:rPr>
              <a:t>feat=websockets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563373756CE4D8A3D6FB421EA66FC" ma:contentTypeVersion="0" ma:contentTypeDescription="Create a new document." ma:contentTypeScope="" ma:versionID="11fbabed02a6ed1c331ac1899bd0631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CC75706-2E43-4917-B7AE-A681D046F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E0CCA3-6762-4D5B-A3ED-EBE58DEAA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MOVES_Template.potx</Template>
  <TotalTime>2481</TotalTime>
  <Words>1256</Words>
  <Application>Microsoft Office PowerPoint</Application>
  <PresentationFormat>On-screen Show (4:3)</PresentationFormat>
  <Paragraphs>261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MOVES_Template</vt:lpstr>
      <vt:lpstr> X3D Distributed Interactive Simulation (DIS) Implementation and Run-Time Discovery of New Entities using X3DOM </vt:lpstr>
      <vt:lpstr>Topics</vt:lpstr>
      <vt:lpstr>Standards-Based Approach for  Networked Virtual Environments (NVEs)</vt:lpstr>
      <vt:lpstr>X3D, HTML5 and JavaScript</vt:lpstr>
      <vt:lpstr>IEEE Distributed Interactive Simulation (DIS) Protocol</vt:lpstr>
      <vt:lpstr>DIS protocol and X3D</vt:lpstr>
      <vt:lpstr>WebSockets Networking</vt:lpstr>
      <vt:lpstr>WebSockets diagram</vt:lpstr>
      <vt:lpstr>WebSockets Browser Adoption</vt:lpstr>
      <vt:lpstr>WebRTC Networking</vt:lpstr>
      <vt:lpstr>WebRTC diagram</vt:lpstr>
      <vt:lpstr>WebRTC Browser Adoption</vt:lpstr>
      <vt:lpstr>Geospatial Conventions</vt:lpstr>
      <vt:lpstr>Modeling Conventions</vt:lpstr>
      <vt:lpstr> Performance </vt:lpstr>
      <vt:lpstr>Demonstrations available</vt:lpstr>
      <vt:lpstr>Google Maps Demo </vt:lpstr>
      <vt:lpstr>X3DOM</vt:lpstr>
      <vt:lpstr>Demonstration topology</vt:lpstr>
      <vt:lpstr>Various implementation issues</vt:lpstr>
      <vt:lpstr>X3DOM source for X3D DIS component</vt:lpstr>
      <vt:lpstr>X3D specification coverage</vt:lpstr>
      <vt:lpstr>Current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Remaining Issues</vt:lpstr>
      <vt:lpstr>Conclusions</vt:lpstr>
      <vt:lpstr>Future work  1</vt:lpstr>
      <vt:lpstr>Future work  2</vt:lpstr>
      <vt:lpstr>Contact</vt:lpstr>
      <vt:lpstr>Backup slides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NPS/MOVES Institute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MOVES R&amp;E Summit 2011</dc:title>
  <dc:creator>Curt</dc:creator>
  <cp:lastModifiedBy>Don Brutzman</cp:lastModifiedBy>
  <cp:revision>261</cp:revision>
  <dcterms:created xsi:type="dcterms:W3CDTF">2011-05-18T21:17:32Z</dcterms:created>
  <dcterms:modified xsi:type="dcterms:W3CDTF">2015-06-19T04:26:56Z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0x010100001563373756CE4D8A3D6FB421EA66FC</vt:lpwstr>
  </property>
</Properties>
</file>