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61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4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3026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3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0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2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6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0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3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6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3C32E-8CD7-4A6B-8626-DFE11AB6AFF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DDC91F-A42A-459B-97EA-AB2469D00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0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elixlup.net/" TargetMode="External"/><Relationship Id="rId2" Type="http://schemas.openxmlformats.org/officeDocument/2006/relationships/hyperlink" Target="mailto:Felix.Hamza-Lup@armstrong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8415" y="1087858"/>
            <a:ext cx="9210136" cy="1629463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X3D Sensor-based Thermal Maps for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/>
              <a:t>Residential and Commercial Buildings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2650" y="4447425"/>
            <a:ext cx="4951564" cy="1953375"/>
          </a:xfrm>
        </p:spPr>
        <p:txBody>
          <a:bodyPr>
            <a:noAutofit/>
          </a:bodyPr>
          <a:lstStyle/>
          <a:p>
            <a:r>
              <a:rPr lang="en-US" sz="1800" b="1" dirty="0"/>
              <a:t>Felix G. </a:t>
            </a:r>
            <a:r>
              <a:rPr lang="en-US" sz="1800" b="1" dirty="0" smtClean="0"/>
              <a:t>Hamza-</a:t>
            </a:r>
            <a:r>
              <a:rPr lang="en-US" sz="1800" b="1" dirty="0" err="1" smtClean="0"/>
              <a:t>Lup</a:t>
            </a:r>
            <a:r>
              <a:rPr lang="en-US" sz="1800" b="1" dirty="0" smtClean="0"/>
              <a:t>, Ph.D.</a:t>
            </a:r>
            <a:endParaRPr lang="en-US" sz="1800" b="1" baseline="30000" dirty="0"/>
          </a:p>
          <a:p>
            <a:r>
              <a:rPr lang="en-US" sz="1800" dirty="0" smtClean="0"/>
              <a:t>Associate Professor Computer Science and Information Technology</a:t>
            </a:r>
            <a:endParaRPr lang="en-US" sz="1800" dirty="0"/>
          </a:p>
          <a:p>
            <a:r>
              <a:rPr lang="en-US" sz="1800" dirty="0"/>
              <a:t>Armstrong State University</a:t>
            </a:r>
          </a:p>
          <a:p>
            <a:r>
              <a:rPr lang="en-US" sz="1800" dirty="0"/>
              <a:t>Savannah GA, </a:t>
            </a:r>
            <a:r>
              <a:rPr lang="en-US" sz="1800" dirty="0" smtClean="0"/>
              <a:t>USA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844" y="6505921"/>
            <a:ext cx="818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C00000"/>
                </a:solidFill>
              </a:rPr>
              <a:t>20</a:t>
            </a:r>
            <a:r>
              <a:rPr lang="en-US" sz="1200" baseline="30000" dirty="0">
                <a:solidFill>
                  <a:srgbClr val="C00000"/>
                </a:solidFill>
              </a:rPr>
              <a:t>th</a:t>
            </a:r>
            <a:r>
              <a:rPr lang="en-US" sz="1200" dirty="0">
                <a:solidFill>
                  <a:srgbClr val="C00000"/>
                </a:solidFill>
              </a:rPr>
              <a:t> International Conference on 3D Web Technology (</a:t>
            </a:r>
            <a:r>
              <a:rPr lang="en-US" sz="1200" dirty="0" smtClean="0">
                <a:solidFill>
                  <a:srgbClr val="C00000"/>
                </a:solidFill>
              </a:rPr>
              <a:t>Web3D 2015</a:t>
            </a:r>
            <a:r>
              <a:rPr lang="en-US" sz="1200" dirty="0" smtClean="0">
                <a:solidFill>
                  <a:srgbClr val="C00000"/>
                </a:solidFill>
              </a:rPr>
              <a:t>), </a:t>
            </a:r>
            <a:r>
              <a:rPr lang="en-US" sz="1200" dirty="0">
                <a:solidFill>
                  <a:srgbClr val="C00000"/>
                </a:solidFill>
              </a:rPr>
              <a:t>June </a:t>
            </a:r>
            <a:r>
              <a:rPr lang="en-US" sz="1200" dirty="0" smtClean="0">
                <a:solidFill>
                  <a:srgbClr val="C00000"/>
                </a:solidFill>
              </a:rPr>
              <a:t>18-21, Heraklion</a:t>
            </a:r>
            <a:r>
              <a:rPr lang="en-US" sz="1200" dirty="0" smtClean="0">
                <a:solidFill>
                  <a:srgbClr val="C00000"/>
                </a:solidFill>
              </a:rPr>
              <a:t>, Crete, Greece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564935"/>
            <a:ext cx="8911687" cy="764743"/>
          </a:xfrm>
        </p:spPr>
        <p:txBody>
          <a:bodyPr/>
          <a:lstStyle/>
          <a:p>
            <a:r>
              <a:rPr lang="en-US" dirty="0" smtClean="0"/>
              <a:t>X3D Data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X3D nodes explored: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X3D Fog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X3D Primitives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5093" y="1451570"/>
            <a:ext cx="2665563" cy="211113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273" y="3949535"/>
            <a:ext cx="2684354" cy="23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634" y="582264"/>
            <a:ext cx="7952117" cy="685819"/>
          </a:xfrm>
        </p:spPr>
        <p:txBody>
          <a:bodyPr/>
          <a:lstStyle/>
          <a:p>
            <a:r>
              <a:rPr lang="en-US" dirty="0" smtClean="0"/>
              <a:t>X3D Data Representation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0622" y="1758187"/>
            <a:ext cx="3138577" cy="200293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0622" y="4130452"/>
            <a:ext cx="3138577" cy="230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9788" y="1388854"/>
            <a:ext cx="233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Semi-transparent walls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9788" y="3761120"/>
            <a:ext cx="223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Wire-frame rendering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7229" y="1758186"/>
            <a:ext cx="2255395" cy="200293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6247229" y="4130450"/>
            <a:ext cx="2255394" cy="22342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7229" y="1388853"/>
            <a:ext cx="371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Scaling to Large Commercial Buildings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7351" y="3207122"/>
            <a:ext cx="29588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esults that are representative of the actual interior physics assuming a </a:t>
            </a:r>
            <a:r>
              <a:rPr lang="en-US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laminar air-flow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non-turbulent steady-state condition of airflow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4844" y="6505921"/>
            <a:ext cx="818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C00000"/>
                </a:solidFill>
              </a:rPr>
              <a:t>20</a:t>
            </a:r>
            <a:r>
              <a:rPr lang="en-US" sz="1200" baseline="30000" dirty="0">
                <a:solidFill>
                  <a:srgbClr val="C00000"/>
                </a:solidFill>
              </a:rPr>
              <a:t>th</a:t>
            </a:r>
            <a:r>
              <a:rPr lang="en-US" sz="1200" dirty="0">
                <a:solidFill>
                  <a:srgbClr val="C00000"/>
                </a:solidFill>
              </a:rPr>
              <a:t> International Conference on 3D Web Technology (</a:t>
            </a:r>
            <a:r>
              <a:rPr lang="en-US" sz="1200" dirty="0" smtClean="0">
                <a:solidFill>
                  <a:srgbClr val="C00000"/>
                </a:solidFill>
              </a:rPr>
              <a:t>Web3D 2015</a:t>
            </a:r>
            <a:r>
              <a:rPr lang="en-US" sz="1200" dirty="0" smtClean="0">
                <a:solidFill>
                  <a:srgbClr val="C00000"/>
                </a:solidFill>
              </a:rPr>
              <a:t>), </a:t>
            </a:r>
            <a:r>
              <a:rPr lang="en-US" sz="1200" dirty="0">
                <a:solidFill>
                  <a:srgbClr val="C00000"/>
                </a:solidFill>
              </a:rPr>
              <a:t>June </a:t>
            </a:r>
            <a:r>
              <a:rPr lang="en-US" sz="1200" dirty="0" smtClean="0">
                <a:solidFill>
                  <a:srgbClr val="C00000"/>
                </a:solidFill>
              </a:rPr>
              <a:t>18-21, Heraklion</a:t>
            </a:r>
            <a:r>
              <a:rPr lang="en-US" sz="1200" dirty="0" smtClean="0">
                <a:solidFill>
                  <a:srgbClr val="C00000"/>
                </a:solidFill>
              </a:rPr>
              <a:t>, Crete, Greece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506" y="1825625"/>
            <a:ext cx="9033294" cy="3755666"/>
          </a:xfrm>
        </p:spPr>
        <p:txBody>
          <a:bodyPr/>
          <a:lstStyle/>
          <a:p>
            <a:r>
              <a:rPr lang="en-US" dirty="0" smtClean="0"/>
              <a:t>Scalability to large commercial buildings is possible using simple polygonal elements – billboards =&gt; 15+ FPS</a:t>
            </a:r>
          </a:p>
          <a:p>
            <a:endParaRPr lang="en-US" dirty="0" smtClean="0"/>
          </a:p>
          <a:p>
            <a:r>
              <a:rPr lang="en-US" dirty="0" smtClean="0"/>
              <a:t>Scalability to city regions is possible – algorithms are under implementation, keeping framerate above 15 </a:t>
            </a:r>
          </a:p>
          <a:p>
            <a:pPr lvl="1"/>
            <a:r>
              <a:rPr lang="en-US" dirty="0" smtClean="0"/>
              <a:t>Fully interactive</a:t>
            </a:r>
          </a:p>
          <a:p>
            <a:pPr lvl="1"/>
            <a:r>
              <a:rPr lang="en-US" dirty="0" smtClean="0"/>
              <a:t>Partially interactive i.e. predefined view points</a:t>
            </a:r>
          </a:p>
          <a:p>
            <a:pPr lvl="1"/>
            <a:r>
              <a:rPr lang="en-US" dirty="0" smtClean="0"/>
              <a:t>Non-interactive - animation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4844" y="6505921"/>
            <a:ext cx="818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C00000"/>
                </a:solidFill>
              </a:rPr>
              <a:t>20</a:t>
            </a:r>
            <a:r>
              <a:rPr lang="en-US" sz="1200" baseline="30000" dirty="0">
                <a:solidFill>
                  <a:srgbClr val="C00000"/>
                </a:solidFill>
              </a:rPr>
              <a:t>th</a:t>
            </a:r>
            <a:r>
              <a:rPr lang="en-US" sz="1200" dirty="0">
                <a:solidFill>
                  <a:srgbClr val="C00000"/>
                </a:solidFill>
              </a:rPr>
              <a:t> International Conference on 3D Web Technology (</a:t>
            </a:r>
            <a:r>
              <a:rPr lang="en-US" sz="1200" dirty="0" smtClean="0">
                <a:solidFill>
                  <a:srgbClr val="C00000"/>
                </a:solidFill>
              </a:rPr>
              <a:t>Web3D 2015</a:t>
            </a:r>
            <a:r>
              <a:rPr lang="en-US" sz="1200" dirty="0" smtClean="0">
                <a:solidFill>
                  <a:srgbClr val="C00000"/>
                </a:solidFill>
              </a:rPr>
              <a:t>), </a:t>
            </a:r>
            <a:r>
              <a:rPr lang="en-US" sz="1200" dirty="0">
                <a:solidFill>
                  <a:srgbClr val="C00000"/>
                </a:solidFill>
              </a:rPr>
              <a:t>June </a:t>
            </a:r>
            <a:r>
              <a:rPr lang="en-US" sz="1200" dirty="0" smtClean="0">
                <a:solidFill>
                  <a:srgbClr val="C00000"/>
                </a:solidFill>
              </a:rPr>
              <a:t>18-21, Heraklion</a:t>
            </a:r>
            <a:r>
              <a:rPr lang="en-US" sz="1200" dirty="0" smtClean="0">
                <a:solidFill>
                  <a:srgbClr val="C00000"/>
                </a:solidFill>
              </a:rPr>
              <a:t>, Crete, Greece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55" y="597432"/>
            <a:ext cx="5191664" cy="713177"/>
          </a:xfrm>
        </p:spPr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91" y="1825625"/>
            <a:ext cx="6323163" cy="3376103"/>
          </a:xfrm>
        </p:spPr>
        <p:txBody>
          <a:bodyPr>
            <a:normAutofit/>
          </a:bodyPr>
          <a:lstStyle/>
          <a:p>
            <a:r>
              <a:rPr lang="en-US" dirty="0" smtClean="0"/>
              <a:t>Validation </a:t>
            </a:r>
            <a:r>
              <a:rPr lang="en-US" dirty="0"/>
              <a:t>method for the simulation system using infrared (IR) thermography with a thermal imaging </a:t>
            </a:r>
            <a:r>
              <a:rPr lang="en-US" dirty="0" smtClean="0"/>
              <a:t>camera</a:t>
            </a:r>
            <a:endParaRPr lang="en-US" dirty="0"/>
          </a:p>
          <a:p>
            <a:pPr lvl="1"/>
            <a:r>
              <a:rPr lang="en-US" dirty="0" smtClean="0"/>
              <a:t>Mockup X3D model</a:t>
            </a:r>
          </a:p>
          <a:p>
            <a:pPr lvl="1"/>
            <a:r>
              <a:rPr lang="en-US" dirty="0" smtClean="0"/>
              <a:t>Sensor data simulated through dynamic arrays</a:t>
            </a:r>
          </a:p>
          <a:p>
            <a:endParaRPr lang="en-US" dirty="0"/>
          </a:p>
          <a:p>
            <a:r>
              <a:rPr lang="en-US" dirty="0" smtClean="0"/>
              <a:t>Automatic validation through image analysis – under development.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110776" y="1138687"/>
            <a:ext cx="2379610" cy="185467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9110776" y="3661511"/>
            <a:ext cx="2419033" cy="1928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0094" y="769354"/>
            <a:ext cx="339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based on IR Camera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88470" y="329217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X3D Thermal Map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4844" y="6505921"/>
            <a:ext cx="818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C00000"/>
                </a:solidFill>
              </a:rPr>
              <a:t>20</a:t>
            </a:r>
            <a:r>
              <a:rPr lang="en-US" sz="1200" baseline="30000" dirty="0">
                <a:solidFill>
                  <a:srgbClr val="C00000"/>
                </a:solidFill>
              </a:rPr>
              <a:t>th</a:t>
            </a:r>
            <a:r>
              <a:rPr lang="en-US" sz="1200" dirty="0">
                <a:solidFill>
                  <a:srgbClr val="C00000"/>
                </a:solidFill>
              </a:rPr>
              <a:t> International Conference on 3D Web Technology (</a:t>
            </a:r>
            <a:r>
              <a:rPr lang="en-US" sz="1200" dirty="0" smtClean="0">
                <a:solidFill>
                  <a:srgbClr val="C00000"/>
                </a:solidFill>
              </a:rPr>
              <a:t>Web3D 2015</a:t>
            </a:r>
            <a:r>
              <a:rPr lang="en-US" sz="1200" dirty="0" smtClean="0">
                <a:solidFill>
                  <a:srgbClr val="C00000"/>
                </a:solidFill>
              </a:rPr>
              <a:t>), </a:t>
            </a:r>
            <a:r>
              <a:rPr lang="en-US" sz="1200" dirty="0">
                <a:solidFill>
                  <a:srgbClr val="C00000"/>
                </a:solidFill>
              </a:rPr>
              <a:t>June </a:t>
            </a:r>
            <a:r>
              <a:rPr lang="en-US" sz="1200" dirty="0" smtClean="0">
                <a:solidFill>
                  <a:srgbClr val="C00000"/>
                </a:solidFill>
              </a:rPr>
              <a:t>18-21, Heraklion</a:t>
            </a:r>
            <a:r>
              <a:rPr lang="en-US" sz="1200" dirty="0" smtClean="0">
                <a:solidFill>
                  <a:srgbClr val="C00000"/>
                </a:solidFill>
              </a:rPr>
              <a:t>, Crete, Greece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238" y="580786"/>
            <a:ext cx="7037717" cy="799441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908" y="1842877"/>
            <a:ext cx="8583283" cy="42387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Basic </a:t>
            </a:r>
            <a:r>
              <a:rPr lang="en-US" dirty="0"/>
              <a:t>and cost effective system for temperature/humidity data </a:t>
            </a:r>
            <a:r>
              <a:rPr lang="en-US" dirty="0" smtClean="0"/>
              <a:t>acquisition</a:t>
            </a:r>
          </a:p>
          <a:p>
            <a:r>
              <a:rPr lang="en-US" dirty="0" smtClean="0"/>
              <a:t>Scalable X3D system for </a:t>
            </a:r>
            <a:r>
              <a:rPr lang="en-US" dirty="0"/>
              <a:t>3D Thermal Maps </a:t>
            </a:r>
            <a:r>
              <a:rPr lang="en-US" dirty="0" smtClean="0"/>
              <a:t>representation</a:t>
            </a:r>
          </a:p>
          <a:p>
            <a:r>
              <a:rPr lang="en-US" dirty="0"/>
              <a:t>Building energy modeling can be applied early in the design development phase, as a collaborative effort between the energy consultant and the architect. </a:t>
            </a:r>
            <a:endParaRPr lang="en-US" dirty="0" smtClean="0"/>
          </a:p>
          <a:p>
            <a:r>
              <a:rPr lang="en-US" dirty="0" smtClean="0"/>
              <a:t>Initial </a:t>
            </a:r>
            <a:r>
              <a:rPr lang="en-US" dirty="0"/>
              <a:t>energy modeling scenarios may use forward simulation models </a:t>
            </a:r>
            <a:r>
              <a:rPr lang="en-US" dirty="0" smtClean="0"/>
              <a:t>to </a:t>
            </a:r>
            <a:r>
              <a:rPr lang="en-US" dirty="0"/>
              <a:t>predict approximate values for annual energy consumption and energy costs. </a:t>
            </a:r>
            <a:endParaRPr lang="en-US" dirty="0" smtClean="0"/>
          </a:p>
          <a:p>
            <a:r>
              <a:rPr lang="en-US" dirty="0"/>
              <a:t>The type of early design impact analysis allowed by X3D sensor-based thermal comfort simulation may be one of the key aspects of sustainable design, pre-construction, construction and operation phases of the respective residential or commercial building.</a:t>
            </a:r>
          </a:p>
          <a:p>
            <a:endParaRPr lang="en-US" dirty="0" smtClean="0"/>
          </a:p>
          <a:p>
            <a:r>
              <a:rPr lang="en-US" dirty="0"/>
              <a:t>The study will be expanded for case studies dealing with various human comfort zones during year-round seasons as humidity plays a major role in heat transfer.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844" y="6505921"/>
            <a:ext cx="818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C00000"/>
                </a:solidFill>
              </a:rPr>
              <a:t>20</a:t>
            </a:r>
            <a:r>
              <a:rPr lang="en-US" sz="1200" baseline="30000" dirty="0">
                <a:solidFill>
                  <a:srgbClr val="C00000"/>
                </a:solidFill>
              </a:rPr>
              <a:t>th</a:t>
            </a:r>
            <a:r>
              <a:rPr lang="en-US" sz="1200" dirty="0">
                <a:solidFill>
                  <a:srgbClr val="C00000"/>
                </a:solidFill>
              </a:rPr>
              <a:t> International Conference on 3D Web Technology (</a:t>
            </a:r>
            <a:r>
              <a:rPr lang="en-US" sz="1200" dirty="0" smtClean="0">
                <a:solidFill>
                  <a:srgbClr val="C00000"/>
                </a:solidFill>
              </a:rPr>
              <a:t>Web3D 2015</a:t>
            </a:r>
            <a:r>
              <a:rPr lang="en-US" sz="1200" dirty="0" smtClean="0">
                <a:solidFill>
                  <a:srgbClr val="C00000"/>
                </a:solidFill>
              </a:rPr>
              <a:t>), </a:t>
            </a:r>
            <a:r>
              <a:rPr lang="en-US" sz="1200" dirty="0">
                <a:solidFill>
                  <a:srgbClr val="C00000"/>
                </a:solidFill>
              </a:rPr>
              <a:t>June </a:t>
            </a:r>
            <a:r>
              <a:rPr lang="en-US" sz="1200" dirty="0" smtClean="0">
                <a:solidFill>
                  <a:srgbClr val="C00000"/>
                </a:solidFill>
              </a:rPr>
              <a:t>18-21, Heraklion</a:t>
            </a:r>
            <a:r>
              <a:rPr lang="en-US" sz="1200" dirty="0" smtClean="0">
                <a:solidFill>
                  <a:srgbClr val="C00000"/>
                </a:solidFill>
              </a:rPr>
              <a:t>, Crete, Greece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825625"/>
            <a:ext cx="8760875" cy="3772918"/>
          </a:xfrm>
        </p:spPr>
        <p:txBody>
          <a:bodyPr>
            <a:normAutofit/>
          </a:bodyPr>
          <a:lstStyle/>
          <a:p>
            <a:r>
              <a:rPr lang="en-US" dirty="0" smtClean="0"/>
              <a:t>Co-authors</a:t>
            </a:r>
          </a:p>
          <a:p>
            <a:pPr lvl="1"/>
            <a:r>
              <a:rPr lang="en-US" dirty="0" smtClean="0"/>
              <a:t>Prof. Paul </a:t>
            </a:r>
            <a:r>
              <a:rPr lang="en-US" dirty="0" err="1" smtClean="0"/>
              <a:t>Borza</a:t>
            </a:r>
            <a:r>
              <a:rPr lang="en-US" dirty="0" smtClean="0"/>
              <a:t>, </a:t>
            </a:r>
            <a:r>
              <a:rPr lang="en-US" dirty="0" err="1" smtClean="0"/>
              <a:t>Transilvania</a:t>
            </a:r>
            <a:r>
              <a:rPr lang="en-US" dirty="0" smtClean="0"/>
              <a:t> University Brasov</a:t>
            </a:r>
            <a:r>
              <a:rPr lang="en-US" dirty="0"/>
              <a:t>, Romania</a:t>
            </a:r>
          </a:p>
          <a:p>
            <a:pPr lvl="1"/>
            <a:r>
              <a:rPr lang="en-US" dirty="0" smtClean="0"/>
              <a:t>Research Assistant </a:t>
            </a:r>
            <a:r>
              <a:rPr lang="en-US" dirty="0" err="1" smtClean="0"/>
              <a:t>Dorin</a:t>
            </a:r>
            <a:r>
              <a:rPr lang="en-US" dirty="0" smtClean="0"/>
              <a:t> </a:t>
            </a:r>
            <a:r>
              <a:rPr lang="en-US" dirty="0" err="1" smtClean="0"/>
              <a:t>Dragut</a:t>
            </a:r>
            <a:r>
              <a:rPr lang="en-US" dirty="0" smtClean="0"/>
              <a:t>, </a:t>
            </a:r>
            <a:r>
              <a:rPr lang="en-US" dirty="0" err="1" smtClean="0"/>
              <a:t>Transilvania</a:t>
            </a:r>
            <a:r>
              <a:rPr lang="en-US" dirty="0" smtClean="0"/>
              <a:t> University, Brasov</a:t>
            </a:r>
            <a:r>
              <a:rPr lang="en-US" dirty="0"/>
              <a:t>, Romania</a:t>
            </a:r>
          </a:p>
          <a:p>
            <a:pPr lvl="1"/>
            <a:r>
              <a:rPr lang="en-US" dirty="0" smtClean="0"/>
              <a:t>Prof. Marcel </a:t>
            </a:r>
            <a:r>
              <a:rPr lang="en-US" dirty="0" err="1" smtClean="0"/>
              <a:t>Maghiar</a:t>
            </a:r>
            <a:r>
              <a:rPr lang="en-US" dirty="0" smtClean="0"/>
              <a:t>, Georgia </a:t>
            </a:r>
            <a:r>
              <a:rPr lang="en-US" dirty="0"/>
              <a:t>Southern Univ. Statesboro GA, </a:t>
            </a:r>
            <a:r>
              <a:rPr lang="en-US" dirty="0" smtClean="0"/>
              <a:t>USA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 about the project: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Felix.Hamza-Lup@armstrong.edu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http://felixlup.net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4844" y="6505921"/>
            <a:ext cx="818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C00000"/>
                </a:solidFill>
              </a:rPr>
              <a:t>20</a:t>
            </a:r>
            <a:r>
              <a:rPr lang="en-US" sz="1200" baseline="30000" dirty="0">
                <a:solidFill>
                  <a:srgbClr val="C00000"/>
                </a:solidFill>
              </a:rPr>
              <a:t>th</a:t>
            </a:r>
            <a:r>
              <a:rPr lang="en-US" sz="1200" dirty="0">
                <a:solidFill>
                  <a:srgbClr val="C00000"/>
                </a:solidFill>
              </a:rPr>
              <a:t> International Conference on 3D Web Technology (</a:t>
            </a:r>
            <a:r>
              <a:rPr lang="en-US" sz="1200" dirty="0" smtClean="0">
                <a:solidFill>
                  <a:srgbClr val="C00000"/>
                </a:solidFill>
              </a:rPr>
              <a:t>Web3D 2015</a:t>
            </a:r>
            <a:r>
              <a:rPr lang="en-US" sz="1200" dirty="0" smtClean="0">
                <a:solidFill>
                  <a:srgbClr val="C00000"/>
                </a:solidFill>
              </a:rPr>
              <a:t>), </a:t>
            </a:r>
            <a:r>
              <a:rPr lang="en-US" sz="1200" dirty="0">
                <a:solidFill>
                  <a:srgbClr val="C00000"/>
                </a:solidFill>
              </a:rPr>
              <a:t>June </a:t>
            </a:r>
            <a:r>
              <a:rPr lang="en-US" sz="1200" dirty="0" smtClean="0">
                <a:solidFill>
                  <a:srgbClr val="C00000"/>
                </a:solidFill>
              </a:rPr>
              <a:t>18-21, Heraklion</a:t>
            </a:r>
            <a:r>
              <a:rPr lang="en-US" sz="1200" dirty="0" smtClean="0">
                <a:solidFill>
                  <a:srgbClr val="C00000"/>
                </a:solidFill>
              </a:rPr>
              <a:t>, Crete, Greece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936" y="1825625"/>
            <a:ext cx="7090913" cy="2893024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Thermal Modeling – Brief Review</a:t>
            </a:r>
          </a:p>
          <a:p>
            <a:r>
              <a:rPr lang="en-US" dirty="0" smtClean="0"/>
              <a:t>Thermal Comfort</a:t>
            </a:r>
          </a:p>
          <a:p>
            <a:r>
              <a:rPr lang="en-US" dirty="0" smtClean="0"/>
              <a:t>Humidity and Temperature Monitoring System</a:t>
            </a:r>
          </a:p>
          <a:p>
            <a:r>
              <a:rPr lang="en-US" dirty="0" smtClean="0"/>
              <a:t>Data Acquisition</a:t>
            </a:r>
          </a:p>
          <a:p>
            <a:r>
              <a:rPr lang="en-US" dirty="0" smtClean="0"/>
              <a:t>X3D Data Representation</a:t>
            </a:r>
          </a:p>
          <a:p>
            <a:r>
              <a:rPr lang="en-US" dirty="0" smtClean="0"/>
              <a:t>Scalability and Validation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4844" y="6505921"/>
            <a:ext cx="818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C00000"/>
                </a:solidFill>
              </a:rPr>
              <a:t>20</a:t>
            </a:r>
            <a:r>
              <a:rPr lang="en-US" sz="1200" baseline="30000" dirty="0">
                <a:solidFill>
                  <a:srgbClr val="C00000"/>
                </a:solidFill>
              </a:rPr>
              <a:t>th</a:t>
            </a:r>
            <a:r>
              <a:rPr lang="en-US" sz="1200" dirty="0">
                <a:solidFill>
                  <a:srgbClr val="C00000"/>
                </a:solidFill>
              </a:rPr>
              <a:t> International Conference on 3D Web Technology (</a:t>
            </a:r>
            <a:r>
              <a:rPr lang="en-US" sz="1200" dirty="0" smtClean="0">
                <a:solidFill>
                  <a:srgbClr val="C00000"/>
                </a:solidFill>
              </a:rPr>
              <a:t>Web3D 2015</a:t>
            </a:r>
            <a:r>
              <a:rPr lang="en-US" sz="1200" dirty="0" smtClean="0">
                <a:solidFill>
                  <a:srgbClr val="C00000"/>
                </a:solidFill>
              </a:rPr>
              <a:t>), </a:t>
            </a:r>
            <a:r>
              <a:rPr lang="en-US" sz="1200" dirty="0">
                <a:solidFill>
                  <a:srgbClr val="C00000"/>
                </a:solidFill>
              </a:rPr>
              <a:t>June </a:t>
            </a:r>
            <a:r>
              <a:rPr lang="en-US" sz="1200" dirty="0" smtClean="0">
                <a:solidFill>
                  <a:srgbClr val="C00000"/>
                </a:solidFill>
              </a:rPr>
              <a:t>18-21, Heraklion</a:t>
            </a:r>
            <a:r>
              <a:rPr lang="en-US" sz="1200" dirty="0" smtClean="0">
                <a:solidFill>
                  <a:srgbClr val="C00000"/>
                </a:solidFill>
              </a:rPr>
              <a:t>, Crete, Greece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91" y="1428809"/>
            <a:ext cx="8747185" cy="4721825"/>
          </a:xfrm>
        </p:spPr>
        <p:txBody>
          <a:bodyPr>
            <a:normAutofit/>
          </a:bodyPr>
          <a:lstStyle/>
          <a:p>
            <a:r>
              <a:rPr lang="en-US" dirty="0"/>
              <a:t>Sustainable methods of construction </a:t>
            </a:r>
            <a:r>
              <a:rPr lang="en-US" dirty="0" smtClean="0"/>
              <a:t>- </a:t>
            </a:r>
            <a:r>
              <a:rPr lang="en-US" u="sng" dirty="0">
                <a:solidFill>
                  <a:srgbClr val="0000FF"/>
                </a:solidFill>
              </a:rPr>
              <a:t>zero-carbon</a:t>
            </a:r>
            <a:r>
              <a:rPr lang="en-US" dirty="0"/>
              <a:t> passive heating technologies </a:t>
            </a:r>
            <a:endParaRPr lang="en-US" dirty="0" smtClean="0"/>
          </a:p>
          <a:p>
            <a:r>
              <a:rPr lang="en-US" dirty="0"/>
              <a:t>Thermally </a:t>
            </a:r>
            <a:r>
              <a:rPr lang="en-US" u="sng" dirty="0">
                <a:solidFill>
                  <a:srgbClr val="0000FF"/>
                </a:solidFill>
              </a:rPr>
              <a:t>deficient</a:t>
            </a:r>
            <a:r>
              <a:rPr lang="en-US" dirty="0"/>
              <a:t> western methods of </a:t>
            </a:r>
            <a:r>
              <a:rPr lang="en-US" dirty="0" smtClean="0"/>
              <a:t>construction - </a:t>
            </a:r>
            <a:r>
              <a:rPr lang="en-US" dirty="0"/>
              <a:t>huge potential of applying </a:t>
            </a:r>
            <a:r>
              <a:rPr lang="en-US" dirty="0" smtClean="0"/>
              <a:t>energy-efficiency improvements </a:t>
            </a:r>
          </a:p>
          <a:p>
            <a:r>
              <a:rPr lang="en-US" dirty="0" smtClean="0"/>
              <a:t>Sub-tropical </a:t>
            </a:r>
            <a:r>
              <a:rPr lang="en-US" dirty="0"/>
              <a:t>climate zones which have entirely different requirements when it comes to designing energy-efficient and low-carbon </a:t>
            </a:r>
            <a:r>
              <a:rPr lang="en-US" dirty="0" smtClean="0"/>
              <a:t>houses</a:t>
            </a:r>
          </a:p>
          <a:p>
            <a:endParaRPr lang="en-US" dirty="0" smtClean="0"/>
          </a:p>
          <a:p>
            <a:r>
              <a:rPr lang="en-US" dirty="0" smtClean="0"/>
              <a:t>The proposed system:</a:t>
            </a:r>
          </a:p>
          <a:p>
            <a:pPr lvl="1"/>
            <a:r>
              <a:rPr lang="en-US" dirty="0" smtClean="0"/>
              <a:t>Cost effective solution for seasonal thermal monitoring </a:t>
            </a:r>
          </a:p>
          <a:p>
            <a:pPr lvl="1"/>
            <a:r>
              <a:rPr lang="en-US" dirty="0" smtClean="0"/>
              <a:t>Simple, Scalable, Web-based visualization of 3D Thermal Maps</a:t>
            </a:r>
          </a:p>
          <a:p>
            <a:pPr lvl="1"/>
            <a:r>
              <a:rPr lang="en-US" dirty="0" smtClean="0"/>
              <a:t>Facilitates decision making in terms of architectural modifications for energy-efficiency improvements from residential to commercial buildings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ndependent of proprietary software packages and their integration solutions.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4844" y="6505921"/>
            <a:ext cx="818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C00000"/>
                </a:solidFill>
              </a:rPr>
              <a:t>20</a:t>
            </a:r>
            <a:r>
              <a:rPr lang="en-US" sz="1200" baseline="30000" dirty="0">
                <a:solidFill>
                  <a:srgbClr val="C00000"/>
                </a:solidFill>
              </a:rPr>
              <a:t>th</a:t>
            </a:r>
            <a:r>
              <a:rPr lang="en-US" sz="1200" dirty="0">
                <a:solidFill>
                  <a:srgbClr val="C00000"/>
                </a:solidFill>
              </a:rPr>
              <a:t> International Conference on 3D Web Technology (</a:t>
            </a:r>
            <a:r>
              <a:rPr lang="en-US" sz="1200" dirty="0" smtClean="0">
                <a:solidFill>
                  <a:srgbClr val="C00000"/>
                </a:solidFill>
              </a:rPr>
              <a:t>Web3D 2015</a:t>
            </a:r>
            <a:r>
              <a:rPr lang="en-US" sz="1200" dirty="0" smtClean="0">
                <a:solidFill>
                  <a:srgbClr val="C00000"/>
                </a:solidFill>
              </a:rPr>
              <a:t>), </a:t>
            </a:r>
            <a:r>
              <a:rPr lang="en-US" sz="1200" dirty="0">
                <a:solidFill>
                  <a:srgbClr val="C00000"/>
                </a:solidFill>
              </a:rPr>
              <a:t>June </a:t>
            </a:r>
            <a:r>
              <a:rPr lang="en-US" sz="1200" dirty="0" smtClean="0">
                <a:solidFill>
                  <a:srgbClr val="C00000"/>
                </a:solidFill>
              </a:rPr>
              <a:t>18-21, Heraklion</a:t>
            </a:r>
            <a:r>
              <a:rPr lang="en-US" sz="1200" dirty="0" smtClean="0">
                <a:solidFill>
                  <a:srgbClr val="C00000"/>
                </a:solidFill>
              </a:rPr>
              <a:t>, Crete, Greece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Modeling – Brief Review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models of thermal representations are in use </a:t>
            </a:r>
            <a:r>
              <a:rPr lang="en-US" dirty="0" smtClean="0"/>
              <a:t>by: </a:t>
            </a:r>
            <a:r>
              <a:rPr lang="en-US" dirty="0"/>
              <a:t>construction professionals and HVAC </a:t>
            </a:r>
            <a:r>
              <a:rPr lang="en-US" dirty="0" smtClean="0"/>
              <a:t>engineers.</a:t>
            </a:r>
          </a:p>
          <a:p>
            <a:endParaRPr lang="en-US" dirty="0" smtClean="0"/>
          </a:p>
          <a:p>
            <a:r>
              <a:rPr lang="en-US" dirty="0" smtClean="0"/>
              <a:t>National Institute of Building Sciences are proposing baseline standards [NIBS 2015] for thermal performance of building enclosures with measurement and verification for design and construction of enclosure assemblies.</a:t>
            </a:r>
          </a:p>
          <a:p>
            <a:endParaRPr lang="en-US" dirty="0" smtClean="0"/>
          </a:p>
          <a:p>
            <a:r>
              <a:rPr lang="en-US" dirty="0" smtClean="0"/>
              <a:t>California lays the groundwork for adoption of a Zero Net Energy (ZNE)-ready code by 2020</a:t>
            </a:r>
          </a:p>
          <a:p>
            <a:endParaRPr lang="en-US" dirty="0" smtClean="0"/>
          </a:p>
          <a:p>
            <a:r>
              <a:rPr lang="en-US" dirty="0" smtClean="0"/>
              <a:t>Thermal </a:t>
            </a:r>
            <a:r>
              <a:rPr lang="en-US" dirty="0"/>
              <a:t>analysis software </a:t>
            </a:r>
            <a:r>
              <a:rPr lang="en-US" dirty="0" smtClean="0"/>
              <a:t>products: </a:t>
            </a:r>
            <a:r>
              <a:rPr lang="en-US" dirty="0"/>
              <a:t>SolidWorks Simulation, </a:t>
            </a:r>
            <a:r>
              <a:rPr lang="en-US" dirty="0" err="1"/>
              <a:t>Ansys</a:t>
            </a:r>
            <a:r>
              <a:rPr lang="en-US" dirty="0"/>
              <a:t> Advantage, </a:t>
            </a:r>
            <a:r>
              <a:rPr lang="en-US" dirty="0" err="1"/>
              <a:t>Ansys</a:t>
            </a:r>
            <a:r>
              <a:rPr lang="en-US" dirty="0"/>
              <a:t> CFX and many others that support CAD-based models </a:t>
            </a:r>
            <a:r>
              <a:rPr lang="en-US" dirty="0" smtClean="0"/>
              <a:t>integration.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34844" y="6505921"/>
            <a:ext cx="818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C00000"/>
                </a:solidFill>
              </a:rPr>
              <a:t>20</a:t>
            </a:r>
            <a:r>
              <a:rPr lang="en-US" sz="1200" baseline="30000" dirty="0">
                <a:solidFill>
                  <a:srgbClr val="C00000"/>
                </a:solidFill>
              </a:rPr>
              <a:t>th</a:t>
            </a:r>
            <a:r>
              <a:rPr lang="en-US" sz="1200" dirty="0">
                <a:solidFill>
                  <a:srgbClr val="C00000"/>
                </a:solidFill>
              </a:rPr>
              <a:t> International Conference on 3D Web Technology (</a:t>
            </a:r>
            <a:r>
              <a:rPr lang="en-US" sz="1200" dirty="0" smtClean="0">
                <a:solidFill>
                  <a:srgbClr val="C00000"/>
                </a:solidFill>
              </a:rPr>
              <a:t>Web3D 2015</a:t>
            </a:r>
            <a:r>
              <a:rPr lang="en-US" sz="1200" dirty="0" smtClean="0">
                <a:solidFill>
                  <a:srgbClr val="C00000"/>
                </a:solidFill>
              </a:rPr>
              <a:t>), </a:t>
            </a:r>
            <a:r>
              <a:rPr lang="en-US" sz="1200" dirty="0">
                <a:solidFill>
                  <a:srgbClr val="C00000"/>
                </a:solidFill>
              </a:rPr>
              <a:t>June </a:t>
            </a:r>
            <a:r>
              <a:rPr lang="en-US" sz="1200" dirty="0" smtClean="0">
                <a:solidFill>
                  <a:srgbClr val="C00000"/>
                </a:solidFill>
              </a:rPr>
              <a:t>18-21, Heraklion</a:t>
            </a:r>
            <a:r>
              <a:rPr lang="en-US" sz="1200" dirty="0" smtClean="0">
                <a:solidFill>
                  <a:srgbClr val="C00000"/>
                </a:solidFill>
              </a:rPr>
              <a:t>, Crete, Greece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Modeling – Brief Review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638" y="1825625"/>
            <a:ext cx="8990162" cy="3902315"/>
          </a:xfrm>
        </p:spPr>
        <p:txBody>
          <a:bodyPr>
            <a:normAutofit/>
          </a:bodyPr>
          <a:lstStyle/>
          <a:p>
            <a:r>
              <a:rPr lang="en-US" dirty="0" smtClean="0"/>
              <a:t>Complex computational fluid dynamics (CFD) simulations used for the past 20 years to model the flow of air in buildings. </a:t>
            </a:r>
          </a:p>
          <a:p>
            <a:pPr lvl="1"/>
            <a:r>
              <a:rPr lang="en-US" dirty="0" smtClean="0"/>
              <a:t>simulation systems presented are proprietary </a:t>
            </a:r>
          </a:p>
          <a:p>
            <a:pPr lvl="1"/>
            <a:r>
              <a:rPr lang="en-US" dirty="0" smtClean="0"/>
              <a:t>too complex to be applied in conjunction with real-time data.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Ham </a:t>
            </a:r>
            <a:r>
              <a:rPr lang="en-US" dirty="0"/>
              <a:t>et al. [2014] presents a </a:t>
            </a:r>
            <a:r>
              <a:rPr lang="en-US" dirty="0" smtClean="0"/>
              <a:t>thermography-based (IR cameras) </a:t>
            </a:r>
            <a:r>
              <a:rPr lang="en-US" dirty="0"/>
              <a:t>method to visualize the actual thermal resistance and condensation problems in </a:t>
            </a:r>
            <a:r>
              <a:rPr lang="en-US" dirty="0" smtClean="0"/>
              <a:t>buildings.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Lee </a:t>
            </a:r>
            <a:r>
              <a:rPr lang="en-US" dirty="0"/>
              <a:t>et al. [2014</a:t>
            </a:r>
            <a:r>
              <a:rPr lang="en-US" dirty="0" smtClean="0"/>
              <a:t>], measured </a:t>
            </a:r>
            <a:r>
              <a:rPr lang="en-US" dirty="0"/>
              <a:t>the impact of three newly developed dynamic clothing insulation </a:t>
            </a:r>
            <a:r>
              <a:rPr lang="en-US" dirty="0" smtClean="0"/>
              <a:t>models using </a:t>
            </a:r>
            <a:r>
              <a:rPr lang="en-US" dirty="0" err="1" smtClean="0"/>
              <a:t>EnergyPlus</a:t>
            </a:r>
            <a:r>
              <a:rPr lang="en-US" dirty="0"/>
              <a:t>, version 6.0.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844" y="6505921"/>
            <a:ext cx="818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C00000"/>
                </a:solidFill>
              </a:rPr>
              <a:t>20</a:t>
            </a:r>
            <a:r>
              <a:rPr lang="en-US" sz="1200" baseline="30000" dirty="0">
                <a:solidFill>
                  <a:srgbClr val="C00000"/>
                </a:solidFill>
              </a:rPr>
              <a:t>th</a:t>
            </a:r>
            <a:r>
              <a:rPr lang="en-US" sz="1200" dirty="0">
                <a:solidFill>
                  <a:srgbClr val="C00000"/>
                </a:solidFill>
              </a:rPr>
              <a:t> International Conference on 3D Web Technology (</a:t>
            </a:r>
            <a:r>
              <a:rPr lang="en-US" sz="1200" dirty="0" smtClean="0">
                <a:solidFill>
                  <a:srgbClr val="C00000"/>
                </a:solidFill>
              </a:rPr>
              <a:t>Web3D 2015</a:t>
            </a:r>
            <a:r>
              <a:rPr lang="en-US" sz="1200" dirty="0" smtClean="0">
                <a:solidFill>
                  <a:srgbClr val="C00000"/>
                </a:solidFill>
              </a:rPr>
              <a:t>), </a:t>
            </a:r>
            <a:r>
              <a:rPr lang="en-US" sz="1200" dirty="0">
                <a:solidFill>
                  <a:srgbClr val="C00000"/>
                </a:solidFill>
              </a:rPr>
              <a:t>June </a:t>
            </a:r>
            <a:r>
              <a:rPr lang="en-US" sz="1200" dirty="0" smtClean="0">
                <a:solidFill>
                  <a:srgbClr val="C00000"/>
                </a:solidFill>
              </a:rPr>
              <a:t>18-21, Heraklion</a:t>
            </a:r>
            <a:r>
              <a:rPr lang="en-US" sz="1200" dirty="0" smtClean="0">
                <a:solidFill>
                  <a:srgbClr val="C00000"/>
                </a:solidFill>
              </a:rPr>
              <a:t>, Crete, Greece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Comfort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657" y="2143364"/>
            <a:ext cx="6676845" cy="399046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complex problem: 6 major factors (</a:t>
            </a:r>
            <a:r>
              <a:rPr lang="en-US" dirty="0" smtClean="0">
                <a:solidFill>
                  <a:srgbClr val="0000FF"/>
                </a:solidFill>
              </a:rPr>
              <a:t>environmental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0000"/>
                </a:solidFill>
              </a:rPr>
              <a:t>personal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Rijal</a:t>
            </a:r>
            <a:r>
              <a:rPr lang="en-US" dirty="0" smtClean="0"/>
              <a:t> et al. [2014] - conducted a thermal comfort and occupant behavior survey in 30 living rooms during the hot and humid season in the Kanto region of Japan. Residents </a:t>
            </a:r>
            <a:r>
              <a:rPr lang="en-US" u="sng" dirty="0" smtClean="0">
                <a:solidFill>
                  <a:srgbClr val="0000FF"/>
                </a:solidFill>
              </a:rPr>
              <a:t>adapt to the hot and humid environments </a:t>
            </a:r>
            <a:r>
              <a:rPr lang="en-US" dirty="0" smtClean="0"/>
              <a:t>by increasing the air movement using behavioral adaptation such as window opening and fan use. </a:t>
            </a:r>
          </a:p>
          <a:p>
            <a:endParaRPr lang="en-US" dirty="0" smtClean="0"/>
          </a:p>
          <a:p>
            <a:r>
              <a:rPr lang="en-US" dirty="0"/>
              <a:t>Pitts [2013] deals with transition spaces like entrance foyers, circulation zones, lift lobbies, stairways and atria, and thermal comfort experiences. </a:t>
            </a:r>
          </a:p>
          <a:p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pportunities </a:t>
            </a:r>
            <a:r>
              <a:rPr lang="en-US" dirty="0"/>
              <a:t>to reduce environmental conditioning and therefore energy use in such spaces.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896" y="170821"/>
            <a:ext cx="3645918" cy="2666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414" y="3367818"/>
            <a:ext cx="3516820" cy="2437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844" y="6505921"/>
            <a:ext cx="818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C00000"/>
                </a:solidFill>
              </a:rPr>
              <a:t>20</a:t>
            </a:r>
            <a:r>
              <a:rPr lang="en-US" sz="1200" baseline="30000" dirty="0">
                <a:solidFill>
                  <a:srgbClr val="C00000"/>
                </a:solidFill>
              </a:rPr>
              <a:t>th</a:t>
            </a:r>
            <a:r>
              <a:rPr lang="en-US" sz="1200" dirty="0">
                <a:solidFill>
                  <a:srgbClr val="C00000"/>
                </a:solidFill>
              </a:rPr>
              <a:t> International Conference on 3D Web Technology (</a:t>
            </a:r>
            <a:r>
              <a:rPr lang="en-US" sz="1200" dirty="0" smtClean="0">
                <a:solidFill>
                  <a:srgbClr val="C00000"/>
                </a:solidFill>
              </a:rPr>
              <a:t>Web3D 2015</a:t>
            </a:r>
            <a:r>
              <a:rPr lang="en-US" sz="1200" dirty="0" smtClean="0">
                <a:solidFill>
                  <a:srgbClr val="C00000"/>
                </a:solidFill>
              </a:rPr>
              <a:t>), </a:t>
            </a:r>
            <a:r>
              <a:rPr lang="en-US" sz="1200" dirty="0">
                <a:solidFill>
                  <a:srgbClr val="C00000"/>
                </a:solidFill>
              </a:rPr>
              <a:t>June </a:t>
            </a:r>
            <a:r>
              <a:rPr lang="en-US" sz="1200" dirty="0" smtClean="0">
                <a:solidFill>
                  <a:srgbClr val="C00000"/>
                </a:solidFill>
              </a:rPr>
              <a:t>18-21, Heraklion</a:t>
            </a:r>
            <a:r>
              <a:rPr lang="en-US" sz="1200" dirty="0" smtClean="0">
                <a:solidFill>
                  <a:srgbClr val="C00000"/>
                </a:solidFill>
              </a:rPr>
              <a:t>, Crete, Greece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37" y="658424"/>
            <a:ext cx="9834114" cy="6614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Humidity and Temperature Monitoring System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Arduino Uno [Arduino 2015] based on ATmega328 </a:t>
            </a:r>
            <a:r>
              <a:rPr lang="en-US" dirty="0" smtClean="0"/>
              <a:t>microcontroller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1109" y="2724651"/>
            <a:ext cx="5059896" cy="3356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4844" y="6505921"/>
            <a:ext cx="818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C00000"/>
                </a:solidFill>
              </a:rPr>
              <a:t>20</a:t>
            </a:r>
            <a:r>
              <a:rPr lang="en-US" sz="1200" baseline="30000" dirty="0">
                <a:solidFill>
                  <a:srgbClr val="C00000"/>
                </a:solidFill>
              </a:rPr>
              <a:t>th</a:t>
            </a:r>
            <a:r>
              <a:rPr lang="en-US" sz="1200" dirty="0">
                <a:solidFill>
                  <a:srgbClr val="C00000"/>
                </a:solidFill>
              </a:rPr>
              <a:t> International Conference on 3D Web Technology (</a:t>
            </a:r>
            <a:r>
              <a:rPr lang="en-US" sz="1200" dirty="0" smtClean="0">
                <a:solidFill>
                  <a:srgbClr val="C00000"/>
                </a:solidFill>
              </a:rPr>
              <a:t>Web3D 2015</a:t>
            </a:r>
            <a:r>
              <a:rPr lang="en-US" sz="1200" dirty="0" smtClean="0">
                <a:solidFill>
                  <a:srgbClr val="C00000"/>
                </a:solidFill>
              </a:rPr>
              <a:t>), </a:t>
            </a:r>
            <a:r>
              <a:rPr lang="en-US" sz="1200" dirty="0">
                <a:solidFill>
                  <a:srgbClr val="C00000"/>
                </a:solidFill>
              </a:rPr>
              <a:t>June </a:t>
            </a:r>
            <a:r>
              <a:rPr lang="en-US" sz="1200" dirty="0" smtClean="0">
                <a:solidFill>
                  <a:srgbClr val="C00000"/>
                </a:solidFill>
              </a:rPr>
              <a:t>18-21, Heraklion</a:t>
            </a:r>
            <a:r>
              <a:rPr lang="en-US" sz="1200" dirty="0" smtClean="0">
                <a:solidFill>
                  <a:srgbClr val="C00000"/>
                </a:solidFill>
              </a:rPr>
              <a:t>, Crete, Greece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985" y="632546"/>
            <a:ext cx="9979324" cy="7563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Humidity and Temperature Monitoring System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811" y="1825624"/>
            <a:ext cx="6728604" cy="428187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Data </a:t>
            </a:r>
            <a:r>
              <a:rPr lang="en-US" dirty="0"/>
              <a:t>a</a:t>
            </a:r>
            <a:r>
              <a:rPr lang="en-US" dirty="0" smtClean="0"/>
              <a:t>cquisition </a:t>
            </a:r>
            <a:r>
              <a:rPr lang="en-US" dirty="0"/>
              <a:t>module </a:t>
            </a:r>
            <a:endParaRPr lang="en-US" dirty="0" smtClean="0"/>
          </a:p>
          <a:p>
            <a:pPr lvl="1"/>
            <a:r>
              <a:rPr lang="en-US" dirty="0" smtClean="0"/>
              <a:t>Sensor (</a:t>
            </a:r>
            <a:r>
              <a:rPr lang="en-US" dirty="0" err="1" smtClean="0"/>
              <a:t>Sensirion</a:t>
            </a:r>
            <a:r>
              <a:rPr lang="en-US" dirty="0" smtClean="0"/>
              <a:t>) </a:t>
            </a:r>
            <a:r>
              <a:rPr lang="en-US" dirty="0"/>
              <a:t>dimensions and energy consumption is minimized; </a:t>
            </a:r>
          </a:p>
          <a:p>
            <a:pPr lvl="1"/>
            <a:r>
              <a:rPr lang="en-US" dirty="0"/>
              <a:t>The hardware components are cost-effective;</a:t>
            </a:r>
          </a:p>
          <a:p>
            <a:pPr lvl="1"/>
            <a:r>
              <a:rPr lang="en-US" dirty="0"/>
              <a:t>High accuracy for temperature .01°C, relative humidity ±2% </a:t>
            </a:r>
          </a:p>
          <a:p>
            <a:pPr lvl="1"/>
            <a:r>
              <a:rPr lang="en-US" dirty="0"/>
              <a:t>High reliability (99.9%) of the network; </a:t>
            </a:r>
          </a:p>
          <a:p>
            <a:pPr lvl="1"/>
            <a:r>
              <a:rPr lang="en-US" dirty="0"/>
              <a:t>Simple command and control communication protocol tunneled through Bluetooth wireless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1 Hz update – real time monitoring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in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5044" y="1757719"/>
            <a:ext cx="1762592" cy="169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ine 2" descr="assembly SDK-Transceiver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5044" y="3821503"/>
            <a:ext cx="2855342" cy="2554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844" y="6505921"/>
            <a:ext cx="818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C00000"/>
                </a:solidFill>
              </a:rPr>
              <a:t>20</a:t>
            </a:r>
            <a:r>
              <a:rPr lang="en-US" sz="1200" baseline="30000" dirty="0">
                <a:solidFill>
                  <a:srgbClr val="C00000"/>
                </a:solidFill>
              </a:rPr>
              <a:t>th</a:t>
            </a:r>
            <a:r>
              <a:rPr lang="en-US" sz="1200" dirty="0">
                <a:solidFill>
                  <a:srgbClr val="C00000"/>
                </a:solidFill>
              </a:rPr>
              <a:t> International Conference on 3D Web Technology (</a:t>
            </a:r>
            <a:r>
              <a:rPr lang="en-US" sz="1200" dirty="0" smtClean="0">
                <a:solidFill>
                  <a:srgbClr val="C00000"/>
                </a:solidFill>
              </a:rPr>
              <a:t>Web3D 2015</a:t>
            </a:r>
            <a:r>
              <a:rPr lang="en-US" sz="1200" dirty="0" smtClean="0">
                <a:solidFill>
                  <a:srgbClr val="C00000"/>
                </a:solidFill>
              </a:rPr>
              <a:t>), </a:t>
            </a:r>
            <a:r>
              <a:rPr lang="en-US" sz="1200" dirty="0">
                <a:solidFill>
                  <a:srgbClr val="C00000"/>
                </a:solidFill>
              </a:rPr>
              <a:t>June </a:t>
            </a:r>
            <a:r>
              <a:rPr lang="en-US" sz="1200" dirty="0" smtClean="0">
                <a:solidFill>
                  <a:srgbClr val="C00000"/>
                </a:solidFill>
              </a:rPr>
              <a:t>18-21, Heraklion</a:t>
            </a:r>
            <a:r>
              <a:rPr lang="en-US" sz="1200" dirty="0" smtClean="0">
                <a:solidFill>
                  <a:srgbClr val="C00000"/>
                </a:solidFill>
              </a:rPr>
              <a:t>, Crete, Greece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1611"/>
          </a:xfrm>
        </p:spPr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023" y="2213814"/>
            <a:ext cx="8947030" cy="4186986"/>
          </a:xfrm>
        </p:spPr>
        <p:txBody>
          <a:bodyPr/>
          <a:lstStyle/>
          <a:p>
            <a:r>
              <a:rPr lang="en-US" dirty="0"/>
              <a:t>The wireless sensors are producing measurement values every </a:t>
            </a:r>
            <a:r>
              <a:rPr lang="en-US" dirty="0" smtClean="0"/>
              <a:t>second in the data buffer.</a:t>
            </a:r>
          </a:p>
          <a:p>
            <a:endParaRPr lang="en-US" dirty="0" smtClean="0"/>
          </a:p>
          <a:p>
            <a:r>
              <a:rPr lang="en-US" dirty="0" smtClean="0"/>
              <a:t>The data buffer is </a:t>
            </a:r>
            <a:r>
              <a:rPr lang="en-US" dirty="0"/>
              <a:t>consumed by the data acquisition client (DAQ) that plays the role of the master (e.g. a tablet, smartphone or </a:t>
            </a:r>
            <a:r>
              <a:rPr lang="en-US" dirty="0" smtClean="0"/>
              <a:t>PC)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is saved on permanent storage for later use (e.g. playback of sensor data for extended periods of </a:t>
            </a:r>
            <a:r>
              <a:rPr lang="en-US" dirty="0" smtClean="0"/>
              <a:t>time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844" y="6505921"/>
            <a:ext cx="818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C00000"/>
                </a:solidFill>
              </a:rPr>
              <a:t>20</a:t>
            </a:r>
            <a:r>
              <a:rPr lang="en-US" sz="1200" baseline="30000" dirty="0">
                <a:solidFill>
                  <a:srgbClr val="C00000"/>
                </a:solidFill>
              </a:rPr>
              <a:t>th</a:t>
            </a:r>
            <a:r>
              <a:rPr lang="en-US" sz="1200" dirty="0">
                <a:solidFill>
                  <a:srgbClr val="C00000"/>
                </a:solidFill>
              </a:rPr>
              <a:t> International Conference on 3D Web Technology (</a:t>
            </a:r>
            <a:r>
              <a:rPr lang="en-US" sz="1200" dirty="0" smtClean="0">
                <a:solidFill>
                  <a:srgbClr val="C00000"/>
                </a:solidFill>
              </a:rPr>
              <a:t>Web3D 2015</a:t>
            </a:r>
            <a:r>
              <a:rPr lang="en-US" sz="1200" dirty="0" smtClean="0">
                <a:solidFill>
                  <a:srgbClr val="C00000"/>
                </a:solidFill>
              </a:rPr>
              <a:t>), </a:t>
            </a:r>
            <a:r>
              <a:rPr lang="en-US" sz="1200" dirty="0">
                <a:solidFill>
                  <a:srgbClr val="C00000"/>
                </a:solidFill>
              </a:rPr>
              <a:t>June </a:t>
            </a:r>
            <a:r>
              <a:rPr lang="en-US" sz="1200" dirty="0" smtClean="0">
                <a:solidFill>
                  <a:srgbClr val="C00000"/>
                </a:solidFill>
              </a:rPr>
              <a:t>18-21, Heraklion</a:t>
            </a:r>
            <a:r>
              <a:rPr lang="en-US" sz="1200" dirty="0" smtClean="0">
                <a:solidFill>
                  <a:srgbClr val="C00000"/>
                </a:solidFill>
              </a:rPr>
              <a:t>, Crete, Greece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1157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Wisp</vt:lpstr>
      <vt:lpstr>X3D Sensor-based Thermal Maps for  Residential and Commercial Buildings</vt:lpstr>
      <vt:lpstr>Outline</vt:lpstr>
      <vt:lpstr>Motivation</vt:lpstr>
      <vt:lpstr>Thermal Modeling – Brief Review (1)</vt:lpstr>
      <vt:lpstr>Thermal Modeling – Brief Review (2)</vt:lpstr>
      <vt:lpstr>Thermal Comfort</vt:lpstr>
      <vt:lpstr>Humidity and Temperature Monitoring System (1)</vt:lpstr>
      <vt:lpstr>Humidity and Temperature Monitoring System (2)</vt:lpstr>
      <vt:lpstr>Data Acquisition</vt:lpstr>
      <vt:lpstr>X3D Data Representation</vt:lpstr>
      <vt:lpstr>X3D Data Representation</vt:lpstr>
      <vt:lpstr>Scalability</vt:lpstr>
      <vt:lpstr>Validation</vt:lpstr>
      <vt:lpstr>Conclusions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X3D Sensor-based Thermal Maps for  Residential and Commercial Buildings</dc:title>
  <dc:creator>Felix</dc:creator>
  <cp:lastModifiedBy>Felix</cp:lastModifiedBy>
  <cp:revision>13</cp:revision>
  <dcterms:created xsi:type="dcterms:W3CDTF">2015-06-16T07:33:01Z</dcterms:created>
  <dcterms:modified xsi:type="dcterms:W3CDTF">2015-06-16T10:30:19Z</dcterms:modified>
</cp:coreProperties>
</file>